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62" r:id="rId5"/>
    <p:sldId id="267" r:id="rId6"/>
    <p:sldId id="257" r:id="rId7"/>
    <p:sldId id="272" r:id="rId8"/>
    <p:sldId id="270" r:id="rId9"/>
    <p:sldId id="273" r:id="rId10"/>
    <p:sldId id="269" r:id="rId11"/>
    <p:sldId id="274" r:id="rId12"/>
    <p:sldId id="258" r:id="rId13"/>
    <p:sldId id="259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102" d="100"/>
          <a:sy n="102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28/08/2021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Define the following:</a:t>
            </a:r>
            <a:endParaRPr lang="en-GB" sz="4000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tall ← 5 3⍴'T'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wide ← 3 5⍴'W'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long ← 1 5⍴'L'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short ← 1 3⍴'S'</a:t>
            </a: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690687"/>
            <a:ext cx="108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CBA01D47-CAB4-4FFE-9B7F-D48A8741CBCC}" type="slidenum">
              <a:rPr lang="en-GB" sz="3600" b="1" smtClean="0">
                <a:latin typeface="Atkinson Hyperlegible" pitchFamily="50" charset="0"/>
              </a:rPr>
              <a:t>10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For each product how many did we sell in total?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quantity_per_product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18 20 15</a:t>
            </a: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 err="1">
                <a:latin typeface="APL385 Unicode" panose="020B0709000202000203" pitchFamily="49" charset="0"/>
              </a:rPr>
              <a:t>quantity_per_product</a:t>
            </a:r>
            <a:r>
              <a:rPr lang="en-GB" sz="3600" dirty="0">
                <a:latin typeface="Atkinson Hyperlegible" pitchFamily="50" charset="0"/>
              </a:rPr>
              <a:t>, how many did we sell of the product that we sold the most of?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most_sold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20</a:t>
            </a:r>
            <a:endParaRPr lang="en-GB" sz="3600" dirty="0">
              <a:latin typeface="Atkinson Hyperlegib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3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870687"/>
            <a:ext cx="108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CBA01D47-CAB4-4FFE-9B7F-D48A8741CBCC}" type="slidenum">
              <a:rPr lang="en-GB" sz="3600" b="1" smtClean="0">
                <a:latin typeface="Atkinson Hyperlegible" pitchFamily="50" charset="0"/>
              </a:rPr>
              <a:t>11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For each day, how many products did sold at least 1?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varieties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2 3 2 2 2</a:t>
            </a: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On how many days did we sell more than 10 items in total?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super_days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</a:t>
            </a:r>
            <a:endParaRPr lang="en-GB" sz="3600" dirty="0">
              <a:latin typeface="Atkinson Hyperlegib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0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870687"/>
            <a:ext cx="108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135919CF-A0D5-4888-8A5A-079908C2E5AE}" type="slidenum">
              <a:rPr lang="en-GB" sz="3600" b="1" smtClean="0">
                <a:latin typeface="Atkinson Hyperlegible" pitchFamily="50" charset="0"/>
              </a:rPr>
              <a:t>12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>
                <a:latin typeface="APL385 Unicode" panose="020B0709000202000203" pitchFamily="49" charset="0"/>
              </a:rPr>
              <a:t>prices</a:t>
            </a:r>
            <a:r>
              <a:rPr lang="en-GB" sz="3600" dirty="0">
                <a:latin typeface="Atkinson Hyperlegible" pitchFamily="50" charset="0"/>
              </a:rPr>
              <a:t> and </a:t>
            </a:r>
            <a:r>
              <a:rPr lang="en-GB" sz="3600" dirty="0">
                <a:latin typeface="APL385 Unicode" panose="020B0709000202000203" pitchFamily="49" charset="0"/>
              </a:rPr>
              <a:t>quantities</a:t>
            </a:r>
            <a:r>
              <a:rPr lang="en-GB" sz="3600" dirty="0">
                <a:latin typeface="Atkinson Hyperlegible" pitchFamily="50" charset="0"/>
              </a:rPr>
              <a:t>, compute the income per product per day: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incomes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10.5 39.95  0   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24.5 23.97 21.25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0   55.93 12.75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17.5  0    29.75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10.5 39.95  0   </a:t>
            </a:r>
          </a:p>
        </p:txBody>
      </p:sp>
    </p:spTree>
    <p:extLst>
      <p:ext uri="{BB962C8B-B14F-4D97-AF65-F5344CB8AC3E}">
        <p14:creationId xmlns:p14="http://schemas.microsoft.com/office/powerpoint/2010/main" val="66162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7C6E372C-3BB2-4F6F-99D5-1634C66B31E4}" type="slidenum">
              <a:rPr lang="en-GB" sz="3600" b="1" smtClean="0">
                <a:latin typeface="Atkinson Hyperlegible" pitchFamily="50" charset="0"/>
              </a:rPr>
              <a:t>13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300" dirty="0">
                <a:latin typeface="Atkinson Hyperlegible" pitchFamily="50" charset="0"/>
              </a:rPr>
              <a:t>Using </a:t>
            </a:r>
            <a:r>
              <a:rPr lang="en-GB" sz="3300" dirty="0">
                <a:latin typeface="APL385 Unicode" panose="020B0709000202000203" pitchFamily="49" charset="0"/>
              </a:rPr>
              <a:t>incomes</a:t>
            </a:r>
            <a:r>
              <a:rPr lang="en-GB" sz="3300" dirty="0">
                <a:latin typeface="Atkinson Hyperlegible" pitchFamily="50" charset="0"/>
              </a:rPr>
              <a:t>, compute the total income for each day:</a:t>
            </a:r>
          </a:p>
          <a:p>
            <a:pPr marL="0" indent="0">
              <a:buNone/>
            </a:pPr>
            <a:r>
              <a:rPr lang="en-GB" sz="3300" dirty="0">
                <a:latin typeface="APL385 Unicode" panose="020B0709000202000203" pitchFamily="49" charset="0"/>
              </a:rPr>
              <a:t>      </a:t>
            </a:r>
            <a:r>
              <a:rPr lang="en-GB" sz="3300" dirty="0" err="1">
                <a:latin typeface="APL385 Unicode" panose="020B0709000202000203" pitchFamily="49" charset="0"/>
              </a:rPr>
              <a:t>total_per_day</a:t>
            </a:r>
            <a:endParaRPr lang="en-GB" sz="33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300" dirty="0">
                <a:latin typeface="APL385 Unicode" panose="020B0709000202000203" pitchFamily="49" charset="0"/>
              </a:rPr>
              <a:t>50.45 69.72 68.68 47.25 50.45</a:t>
            </a:r>
          </a:p>
          <a:p>
            <a:endParaRPr lang="en-GB" sz="3300" dirty="0">
              <a:latin typeface="Atkinson Hyperlegible" pitchFamily="50" charset="0"/>
            </a:endParaRPr>
          </a:p>
          <a:p>
            <a:r>
              <a:rPr lang="en-GB" sz="3300" dirty="0">
                <a:latin typeface="Atkinson Hyperlegible" pitchFamily="50" charset="0"/>
              </a:rPr>
              <a:t>Using </a:t>
            </a:r>
            <a:r>
              <a:rPr lang="en-GB" sz="3300" dirty="0" err="1">
                <a:latin typeface="APL385 Unicode" panose="020B0709000202000203" pitchFamily="49" charset="0"/>
              </a:rPr>
              <a:t>total_per_day</a:t>
            </a:r>
            <a:r>
              <a:rPr lang="en-GB" sz="3300" dirty="0">
                <a:latin typeface="Atkinson Hyperlegible" pitchFamily="50" charset="0"/>
              </a:rPr>
              <a:t>, compute the grand total:</a:t>
            </a:r>
          </a:p>
          <a:p>
            <a:pPr marL="0" indent="0">
              <a:buNone/>
            </a:pPr>
            <a:r>
              <a:rPr lang="en-GB" sz="3300" dirty="0">
                <a:latin typeface="APL385 Unicode" panose="020B0709000202000203" pitchFamily="49" charset="0"/>
              </a:rPr>
              <a:t>      </a:t>
            </a:r>
            <a:r>
              <a:rPr lang="en-GB" sz="3300" dirty="0" err="1">
                <a:latin typeface="APL385 Unicode" panose="020B0709000202000203" pitchFamily="49" charset="0"/>
              </a:rPr>
              <a:t>grand_total</a:t>
            </a:r>
            <a:endParaRPr lang="en-GB" sz="33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300" dirty="0">
                <a:latin typeface="APL385 Unicode" panose="020B0709000202000203" pitchFamily="49" charset="0"/>
              </a:rPr>
              <a:t>286.55</a:t>
            </a:r>
          </a:p>
        </p:txBody>
      </p:sp>
    </p:spTree>
    <p:extLst>
      <p:ext uri="{BB962C8B-B14F-4D97-AF65-F5344CB8AC3E}">
        <p14:creationId xmlns:p14="http://schemas.microsoft.com/office/powerpoint/2010/main" val="398102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926678"/>
            <a:ext cx="1080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43E3C7F5-A4EB-44D0-B871-A16A1AA9F355}" type="slidenum">
              <a:rPr lang="en-GB" sz="3600" b="1" smtClean="0">
                <a:latin typeface="Atkinson Hyperlegible" pitchFamily="50" charset="0"/>
              </a:rPr>
              <a:t>14</a:t>
            </a:fld>
            <a:r>
              <a:rPr lang="en-GB" sz="3600" b="1" dirty="0">
                <a:latin typeface="Atkinson Hyperlegible" pitchFamily="50" charset="0"/>
              </a:rPr>
              <a:t> (bonus task)</a:t>
            </a: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Recompute </a:t>
            </a:r>
            <a:r>
              <a:rPr lang="en-GB" sz="3600" dirty="0" err="1">
                <a:latin typeface="APL385 Unicode" panose="020B0709000202000203" pitchFamily="49" charset="0"/>
              </a:rPr>
              <a:t>grand_total</a:t>
            </a:r>
            <a:r>
              <a:rPr lang="en-GB" sz="3600" dirty="0">
                <a:latin typeface="Atkinson Hyperlegible" pitchFamily="50" charset="0"/>
              </a:rPr>
              <a:t> with a single expression that only uses </a:t>
            </a:r>
            <a:r>
              <a:rPr lang="en-GB" sz="3600" dirty="0">
                <a:latin typeface="APL385 Unicode" panose="020B0709000202000203" pitchFamily="49" charset="0"/>
              </a:rPr>
              <a:t>prices</a:t>
            </a:r>
            <a:r>
              <a:rPr lang="en-GB" sz="3600" dirty="0">
                <a:latin typeface="Atkinson Hyperlegible" pitchFamily="50" charset="0"/>
              </a:rPr>
              <a:t> and </a:t>
            </a:r>
            <a:r>
              <a:rPr lang="en-GB" sz="3600" dirty="0">
                <a:latin typeface="APL385 Unicode" panose="020B0709000202000203" pitchFamily="49" charset="0"/>
              </a:rPr>
              <a:t>quantities</a:t>
            </a:r>
            <a:r>
              <a:rPr lang="en-GB" sz="3600" dirty="0">
                <a:latin typeface="Atkinson Hyperlegible" pitchFamily="50" charset="0"/>
              </a:rPr>
              <a:t>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grand_total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286.55</a:t>
            </a:r>
          </a:p>
        </p:txBody>
      </p:sp>
    </p:spTree>
    <p:extLst>
      <p:ext uri="{BB962C8B-B14F-4D97-AF65-F5344CB8AC3E}">
        <p14:creationId xmlns:p14="http://schemas.microsoft.com/office/powerpoint/2010/main" val="283595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909000"/>
            <a:ext cx="108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301181ED-D9ED-41CF-8919-9DF00ACD4607}" type="slidenum">
              <a:rPr kumimoji="0" lang="en-GB" sz="3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</a:t>
            </a:r>
            <a:r>
              <a:rPr lang="en-GB" sz="3600" b="1" dirty="0">
                <a:latin typeface="Atkinson Hyperlegible" pitchFamily="50" charset="0"/>
              </a:rPr>
              <a:t>(bonus task)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</a:t>
            </a:r>
            <a:r>
              <a:rPr lang="en-GB" sz="3600" dirty="0" err="1">
                <a:latin typeface="Atkinson Hyperlegible" pitchFamily="50" charset="0"/>
              </a:rPr>
              <a:t>eate</a:t>
            </a:r>
            <a:r>
              <a:rPr lang="en-GB" sz="3600" dirty="0">
                <a:latin typeface="Atkinson Hyperlegible" pitchFamily="50" charset="0"/>
              </a:rPr>
              <a:t> this pattern: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pattern</a:t>
            </a:r>
          </a:p>
          <a:p>
            <a:pPr marL="0" indent="0">
              <a:buNone/>
            </a:pPr>
            <a:r>
              <a:rPr lang="en-GB" sz="3600" dirty="0" err="1">
                <a:latin typeface="APL385 Unicode" panose="020B0709000202000203" pitchFamily="49" charset="0"/>
              </a:rPr>
              <a:t>zzzzzzHHHHzzzzzzHHHH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 err="1">
                <a:latin typeface="APL385 Unicode" panose="020B0709000202000203" pitchFamily="49" charset="0"/>
              </a:rPr>
              <a:t>HHHHzzzzzzHHHHzzzzzz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 err="1">
                <a:latin typeface="APL385 Unicode" panose="020B0709000202000203" pitchFamily="49" charset="0"/>
              </a:rPr>
              <a:t>zzzzzzHHHHzzzzzzHHHH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 err="1">
                <a:latin typeface="APL385 Unicode" panose="020B0709000202000203" pitchFamily="49" charset="0"/>
              </a:rPr>
              <a:t>HHHHzzzzzzHHHHzzzzzz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Try to make your code as short as possible!</a:t>
            </a:r>
          </a:p>
        </p:txBody>
      </p:sp>
    </p:spTree>
    <p:extLst>
      <p:ext uri="{BB962C8B-B14F-4D97-AF65-F5344CB8AC3E}">
        <p14:creationId xmlns:p14="http://schemas.microsoft.com/office/powerpoint/2010/main" val="131148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B47A596D-F978-4B8B-9171-B4C8DD96A001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tall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short</a:t>
            </a:r>
            <a:r>
              <a:rPr lang="en-GB" sz="4000" dirty="0">
                <a:latin typeface="Atkinson Hyperlegible" pitchFamily="50" charset="0"/>
              </a:rPr>
              <a:t>, create: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</a:t>
            </a:r>
            <a:r>
              <a:rPr lang="en-GB" sz="4000" dirty="0" err="1">
                <a:latin typeface="APL385 Unicode" panose="020B0709000202000203" pitchFamily="49" charset="0"/>
              </a:rPr>
              <a:t>short_tall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SSS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</p:txBody>
      </p:sp>
    </p:spTree>
    <p:extLst>
      <p:ext uri="{BB962C8B-B14F-4D97-AF65-F5344CB8AC3E}">
        <p14:creationId xmlns:p14="http://schemas.microsoft.com/office/powerpoint/2010/main" val="329600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7F4A8EC4-B919-45B6-9578-AAEBDD16847D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tall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short</a:t>
            </a:r>
            <a:r>
              <a:rPr lang="en-GB" sz="4000" dirty="0">
                <a:latin typeface="Atkinson Hyperlegible" pitchFamily="50" charset="0"/>
              </a:rPr>
              <a:t>, create: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</a:t>
            </a:r>
            <a:r>
              <a:rPr lang="en-GB" sz="4000" dirty="0" err="1">
                <a:latin typeface="APL385 Unicode" panose="020B0709000202000203" pitchFamily="49" charset="0"/>
              </a:rPr>
              <a:t>tall_short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</p:txBody>
      </p:sp>
    </p:spTree>
    <p:extLst>
      <p:ext uri="{BB962C8B-B14F-4D97-AF65-F5344CB8AC3E}">
        <p14:creationId xmlns:p14="http://schemas.microsoft.com/office/powerpoint/2010/main" val="24770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01E1C540-744A-425E-80C6-618208D3D04D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long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wide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</a:t>
            </a:r>
            <a:r>
              <a:rPr lang="en-GB" sz="4000" dirty="0">
                <a:latin typeface="Atkinson Hyperlegible" pitchFamily="50" charset="0"/>
              </a:rPr>
              <a:t> and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tall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4000" dirty="0">
                <a:latin typeface="Atkinson Hyperlegible" pitchFamily="50" charset="0"/>
              </a:rPr>
              <a:t>create: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</a:t>
            </a:r>
            <a:r>
              <a:rPr lang="en-GB" sz="4000" dirty="0" err="1">
                <a:latin typeface="APL385 Unicode" panose="020B0709000202000203" pitchFamily="49" charset="0"/>
              </a:rPr>
              <a:t>tall_long_wide</a:t>
            </a:r>
            <a:endParaRPr lang="en-GB" sz="4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TTTLLLLL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TTTLLLLL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</p:txBody>
      </p:sp>
    </p:spTree>
    <p:extLst>
      <p:ext uri="{BB962C8B-B14F-4D97-AF65-F5344CB8AC3E}">
        <p14:creationId xmlns:p14="http://schemas.microsoft.com/office/powerpoint/2010/main" val="328432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8480CD7E-6968-49DE-B79B-24EEA977D31A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short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long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wide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</a:t>
            </a:r>
            <a:r>
              <a:rPr lang="en-GB" sz="4000" dirty="0">
                <a:latin typeface="Atkinson Hyperlegible" pitchFamily="50" charset="0"/>
              </a:rPr>
              <a:t> and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tall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4000" dirty="0">
                <a:latin typeface="Atkinson Hyperlegible" pitchFamily="50" charset="0"/>
              </a:rPr>
              <a:t>create: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all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TTTLLLLL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TTTLLLLL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SSSLLLLL</a:t>
            </a:r>
          </a:p>
        </p:txBody>
      </p:sp>
    </p:spTree>
    <p:extLst>
      <p:ext uri="{BB962C8B-B14F-4D97-AF65-F5344CB8AC3E}">
        <p14:creationId xmlns:p14="http://schemas.microsoft.com/office/powerpoint/2010/main" val="196904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Atkinson Hyperlegible" pitchFamily="50" charset="0"/>
              </a:rPr>
              <a:t>Task </a:t>
            </a:r>
            <a:fld id="{C590BBAC-C49E-4A4E-9EC7-EE7BEF301646}" type="slidenum">
              <a:rPr lang="en-GB" sz="3600" b="1" smtClean="0">
                <a:latin typeface="Atkinson Hyperlegible" pitchFamily="50" charset="0"/>
              </a:rPr>
              <a:t>6</a:t>
            </a:fld>
            <a:endParaRPr lang="en-GB" sz="3600" b="1" dirty="0">
              <a:latin typeface="Atkinson Hyperlegible" pitchFamily="50" charset="0"/>
            </a:endParaRPr>
          </a:p>
          <a:p>
            <a:r>
              <a:rPr lang="en-GB" sz="3600" dirty="0">
                <a:latin typeface="Atkinson Hyperlegible" pitchFamily="50" charset="0"/>
              </a:rPr>
              <a:t>Create this list of temperatures in degrees Celsius:</a:t>
            </a:r>
          </a:p>
          <a:p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t_C</a:t>
            </a:r>
            <a:endParaRPr lang="en-GB" sz="3600" dirty="0">
              <a:latin typeface="APL385 Unicode" panose="020B0709000202000203" pitchFamily="49" charset="0"/>
            </a:endParaRPr>
          </a:p>
          <a:p>
            <a:r>
              <a:rPr lang="en-GB" sz="3600" dirty="0">
                <a:latin typeface="APL385 Unicode" panose="020B0709000202000203" pitchFamily="49" charset="0"/>
              </a:rPr>
              <a:t>¯40 0 37.78 100 ¯10 20 ¯273.15</a:t>
            </a:r>
          </a:p>
          <a:p>
            <a:endParaRPr lang="en-GB" sz="3600" dirty="0">
              <a:latin typeface="Atkinson Hyperlegible" pitchFamily="50" charset="0"/>
            </a:endParaRPr>
          </a:p>
          <a:p>
            <a:pPr>
              <a:lnSpc>
                <a:spcPts val="5000"/>
              </a:lnSpc>
            </a:pPr>
            <a:r>
              <a:rPr lang="en-GB" sz="3600" dirty="0">
                <a:latin typeface="Atkinson Hyperlegible" pitchFamily="50" charset="0"/>
              </a:rPr>
              <a:t>How many temperatures are negative?</a:t>
            </a:r>
          </a:p>
          <a:p>
            <a:r>
              <a:rPr lang="en-GB" sz="3600" dirty="0">
                <a:latin typeface="APL385 Unicode" panose="020B0709000202000203" pitchFamily="49" charset="0"/>
              </a:rPr>
              <a:t>      cold</a:t>
            </a:r>
          </a:p>
          <a:p>
            <a:r>
              <a:rPr lang="en-GB" sz="3600" dirty="0">
                <a:latin typeface="APL385 Unicode" panose="020B0709000202000203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587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6BDA9-D3EC-48B2-8801-3CE10D1D5391}"/>
                  </a:ext>
                </a:extLst>
              </p:cNvPr>
              <p:cNvSpPr txBox="1"/>
              <p:nvPr/>
            </p:nvSpPr>
            <p:spPr>
              <a:xfrm>
                <a:off x="696000" y="1371070"/>
                <a:ext cx="10800000" cy="431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latin typeface="Atkinson Hyperlegible" pitchFamily="50" charset="0"/>
                  </a:rPr>
                  <a:t>Task </a:t>
                </a:r>
                <a:fld id="{2F3D6DF2-B166-4CDC-A438-F2E06EDA3E72}" type="slidenum">
                  <a:rPr lang="en-GB" sz="3600" b="1" smtClean="0">
                    <a:latin typeface="Atkinson Hyperlegible" pitchFamily="50" charset="0"/>
                  </a:rPr>
                  <a:t>7</a:t>
                </a:fld>
                <a:endParaRPr lang="en-GB" sz="3600" b="1" dirty="0">
                  <a:latin typeface="Atkinson Hyperlegible" pitchFamily="50" charset="0"/>
                </a:endParaRPr>
              </a:p>
              <a:p>
                <a:pPr>
                  <a:lnSpc>
                    <a:spcPts val="5000"/>
                  </a:lnSpc>
                </a:pPr>
                <a:r>
                  <a:rPr lang="en-GB" sz="3600" dirty="0">
                    <a:latin typeface="Atkinson Hyperlegible" pitchFamily="50" charset="0"/>
                  </a:rPr>
                  <a:t>For any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sz="3600" dirty="0">
                    <a:latin typeface="Atkinson Hyperlegible" pitchFamily="50" charset="0"/>
                  </a:rPr>
                  <a:t> in Celsius, the corresponding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GB" sz="3600" dirty="0">
                    <a:latin typeface="Atkinson Hyperlegible" pitchFamily="50" charset="0"/>
                  </a:rPr>
                  <a:t> in Fahrenheit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r>
                  <a:rPr lang="en-GB" sz="3600" dirty="0">
                    <a:latin typeface="Atkinson Hyperlegible" pitchFamily="50" charset="0"/>
                  </a:rPr>
                  <a:t>. </a:t>
                </a:r>
              </a:p>
              <a:p>
                <a:pPr>
                  <a:lnSpc>
                    <a:spcPts val="5000"/>
                  </a:lnSpc>
                </a:pPr>
                <a:endParaRPr lang="en-GB" sz="3600" dirty="0">
                  <a:latin typeface="Atkinson Hyperlegible" pitchFamily="50" charset="0"/>
                </a:endParaRPr>
              </a:p>
              <a:p>
                <a:pPr>
                  <a:lnSpc>
                    <a:spcPts val="5000"/>
                  </a:lnSpc>
                </a:pPr>
                <a:r>
                  <a:rPr lang="en-GB" sz="3600" dirty="0">
                    <a:latin typeface="Atkinson Hyperlegible" pitchFamily="50" charset="0"/>
                  </a:rPr>
                  <a:t>Using a single expression, create </a:t>
                </a:r>
                <a:r>
                  <a:rPr lang="en-GB" sz="3600" dirty="0" err="1">
                    <a:latin typeface="APL385 Unicode" panose="020B0709000202000203" pitchFamily="49" charset="0"/>
                  </a:rPr>
                  <a:t>t_F</a:t>
                </a:r>
                <a:r>
                  <a:rPr lang="en-GB" sz="3600" dirty="0">
                    <a:latin typeface="Atkinson Hyperlegible" pitchFamily="50" charset="0"/>
                  </a:rPr>
                  <a:t> from  </a:t>
                </a:r>
                <a:r>
                  <a:rPr lang="en-GB" sz="3600" dirty="0" err="1">
                    <a:latin typeface="APL385 Unicode" panose="020B0709000202000203" pitchFamily="49" charset="0"/>
                  </a:rPr>
                  <a:t>t_C</a:t>
                </a:r>
                <a:r>
                  <a:rPr lang="en-GB" sz="3600" dirty="0">
                    <a:latin typeface="Atkinson Hyperlegible" pitchFamily="50" charset="0"/>
                  </a:rPr>
                  <a:t>.</a:t>
                </a:r>
              </a:p>
              <a:p>
                <a:r>
                  <a:rPr lang="en-GB" sz="3600" dirty="0">
                    <a:latin typeface="APL385 Unicode" panose="020B0709000202000203" pitchFamily="49" charset="0"/>
                  </a:rPr>
                  <a:t>      </a:t>
                </a:r>
                <a:r>
                  <a:rPr lang="en-GB" sz="3600" dirty="0" err="1">
                    <a:latin typeface="APL385 Unicode" panose="020B0709000202000203" pitchFamily="49" charset="0"/>
                  </a:rPr>
                  <a:t>t_F</a:t>
                </a:r>
                <a:endParaRPr lang="en-GB" sz="3600" dirty="0">
                  <a:latin typeface="APL385 Unicode" panose="020B0709000202000203" pitchFamily="49" charset="0"/>
                </a:endParaRPr>
              </a:p>
              <a:p>
                <a:r>
                  <a:rPr lang="en-GB" sz="3600" dirty="0">
                    <a:latin typeface="APL385 Unicode" panose="020B0709000202000203" pitchFamily="49" charset="0"/>
                  </a:rPr>
                  <a:t>¯40 32 100.004 212 14 68 ¯459.67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6BDA9-D3EC-48B2-8801-3CE10D1D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371070"/>
                <a:ext cx="10800000" cy="4319131"/>
              </a:xfrm>
              <a:prstGeom prst="rect">
                <a:avLst/>
              </a:prstGeom>
              <a:blipFill>
                <a:blip r:embed="rId2"/>
                <a:stretch>
                  <a:fillRect l="-1693" t="-2260" r="-2540" b="-4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31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02691"/>
            <a:ext cx="1080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16349F70-5808-47F5-BAE5-322EC20BC328}" type="slidenum">
              <a:rPr lang="en-GB" sz="3600" b="1" smtClean="0">
                <a:latin typeface="Atkinson Hyperlegible" pitchFamily="50" charset="0"/>
              </a:rPr>
              <a:t>8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Define the array </a:t>
            </a:r>
            <a:r>
              <a:rPr lang="en-GB" sz="3600" dirty="0">
                <a:latin typeface="APL385 Unicode" panose="020B0709000202000203" pitchFamily="49" charset="0"/>
              </a:rPr>
              <a:t>prices</a:t>
            </a:r>
            <a:r>
              <a:rPr lang="en-GB" sz="3600" dirty="0">
                <a:latin typeface="Atkinson Hyperlegible" pitchFamily="50" charset="0"/>
              </a:rPr>
              <a:t> to hold the prices of 3 products: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prices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3.50 7.99 4.25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⍴prices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3</a:t>
            </a: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Define </a:t>
            </a:r>
            <a:r>
              <a:rPr lang="en-GB" sz="3600" dirty="0">
                <a:latin typeface="APL385 Unicode" panose="020B0709000202000203" pitchFamily="49" charset="0"/>
              </a:rPr>
              <a:t>quantities</a:t>
            </a:r>
            <a:r>
              <a:rPr lang="en-GB" sz="3600" dirty="0">
                <a:latin typeface="Atkinson Hyperlegible" pitchFamily="50" charset="0"/>
              </a:rPr>
              <a:t> as a table that tells how many of each product was ordered on each of 5 days: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quantities ← 5 3⍴3 5 0 7</a:t>
            </a:r>
            <a:endParaRPr lang="en-GB" sz="3600" dirty="0">
              <a:latin typeface="Atkinson Hyperlegib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6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4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CBA01D47-CAB4-4FFE-9B7F-D48A8741CBCC}" type="slidenum">
              <a:rPr lang="en-GB" sz="3600" b="1" smtClean="0">
                <a:latin typeface="Atkinson Hyperlegible" pitchFamily="50" charset="0"/>
              </a:rPr>
              <a:t>9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>
                <a:latin typeface="APL385 Unicode" panose="020B0709000202000203" pitchFamily="49" charset="0"/>
              </a:rPr>
              <a:t>quantities</a:t>
            </a:r>
            <a:r>
              <a:rPr lang="en-GB" sz="3600" dirty="0">
                <a:latin typeface="Atkinson Hyperlegible" pitchFamily="50" charset="0"/>
              </a:rPr>
              <a:t>, how many products were ordered on each day?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quantity_per_day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8 15 10 12 8</a:t>
            </a: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 err="1">
                <a:latin typeface="APL385 Unicode" panose="020B0709000202000203" pitchFamily="49" charset="0"/>
              </a:rPr>
              <a:t>quantity_per_day</a:t>
            </a:r>
            <a:r>
              <a:rPr lang="en-GB" sz="3600" dirty="0">
                <a:latin typeface="Atkinson Hyperlegible" pitchFamily="50" charset="0"/>
              </a:rPr>
              <a:t>, how many products have been ordered, all in total?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total_quantity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53</a:t>
            </a:r>
            <a:endParaRPr lang="en-GB" sz="3600" dirty="0">
              <a:latin typeface="Atkinson Hyperlegib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9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523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APL385 Unicode</vt:lpstr>
      <vt:lpstr>Arial</vt:lpstr>
      <vt:lpstr>Atkinson Hyperlegible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Richard Park</cp:lastModifiedBy>
  <cp:revision>4</cp:revision>
  <dcterms:created xsi:type="dcterms:W3CDTF">2021-08-18T15:42:35Z</dcterms:created>
  <dcterms:modified xsi:type="dcterms:W3CDTF">2021-08-28T11:12:59Z</dcterms:modified>
</cp:coreProperties>
</file>