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62" r:id="rId4"/>
    <p:sldId id="264" r:id="rId5"/>
    <p:sldId id="278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9" r:id="rId18"/>
    <p:sldId id="280" r:id="rId19"/>
    <p:sldId id="281" r:id="rId20"/>
    <p:sldId id="263" r:id="rId21"/>
    <p:sldId id="282" r:id="rId22"/>
    <p:sldId id="283" r:id="rId23"/>
    <p:sldId id="284" r:id="rId24"/>
    <p:sldId id="285" r:id="rId25"/>
    <p:sldId id="286" r:id="rId26"/>
    <p:sldId id="287" r:id="rId27"/>
    <p:sldId id="288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48" autoAdjust="0"/>
    <p:restoredTop sz="94660"/>
  </p:normalViewPr>
  <p:slideViewPr>
    <p:cSldViewPr>
      <p:cViewPr varScale="1">
        <p:scale>
          <a:sx n="114" d="100"/>
          <a:sy n="114" d="100"/>
        </p:scale>
        <p:origin x="10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180000" cy="180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0BA6A-2287-432F-8EC1-8F11A36B2E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DD3FB2-0325-4855-95A0-5A3CFC41AD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F70CB5-A24C-4530-9739-016924AC4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24CBA-B5F8-49E4-A74D-FDDDFCEF0F4B}" type="datetimeFigureOut">
              <a:rPr lang="en-GB" smtClean="0"/>
              <a:t>26/08/2021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D0452-2F22-40E4-A0E8-B2212B24A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236830-B902-42A7-9313-47507D49B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6BEA6-279D-46B0-9233-6560AF95BF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4317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8EEF2-C52E-4B51-B4F9-F70F32179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D22866-71EA-41A2-A910-C45E994765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B32FAD-236D-4585-8623-8DDAD2C33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24CBA-B5F8-49E4-A74D-FDDDFCEF0F4B}" type="datetimeFigureOut">
              <a:rPr lang="en-GB" smtClean="0"/>
              <a:t>26/08/2021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03379A-EE68-4CB0-8A68-34E5B4C40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D8B34-079B-4D68-A814-EBBE375EA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6BEA6-279D-46B0-9233-6560AF95BF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9659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C72654-B7B1-4DD1-B3A2-74E05F2694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6332DE-DBE4-4CAD-BAD0-204D757B93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D42DDC-BC4B-4AAD-9BB9-4DA48BFB5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24CBA-B5F8-49E4-A74D-FDDDFCEF0F4B}" type="datetimeFigureOut">
              <a:rPr lang="en-GB" smtClean="0"/>
              <a:t>26/08/2021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8B2DC2-3580-453B-BDE8-C256C78AE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00FBCA-FD76-4D0B-9F3D-F54828566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6BEA6-279D-46B0-9233-6560AF95BF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881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25990-4C8A-43EA-B6D0-A64C794FE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393AE-7523-4DE6-855A-E0C0E90CE0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901FCA-3CA1-4F83-9451-AE49D2794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24CBA-B5F8-49E4-A74D-FDDDFCEF0F4B}" type="datetimeFigureOut">
              <a:rPr lang="en-GB" smtClean="0"/>
              <a:t>26/08/2021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7FAA20-7495-49FE-92DF-D2B868F6A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95A299-99A7-4D58-AFD2-FACCFB63D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6BEA6-279D-46B0-9233-6560AF95BF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7829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C92A2-E046-47FE-8F4F-72C9A01E8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81489F-F5B7-45F5-A3D5-DA79B6DDE1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FD65AC-19D3-42DD-939F-E4E424016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24CBA-B5F8-49E4-A74D-FDDDFCEF0F4B}" type="datetimeFigureOut">
              <a:rPr lang="en-GB" smtClean="0"/>
              <a:t>26/08/2021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95AE35-B633-4B9A-8299-F0446C325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2C2157-BBBE-4A1A-9609-1583D2011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6BEA6-279D-46B0-9233-6560AF95BF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5154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0C0AB-1DAF-47B9-AE62-4951655AD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434AD-0A74-45D4-B466-9FC9FEE7C8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F02153-4294-4D4A-B790-66200041B2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C32F0-4DA4-460A-AD29-A26A07583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24CBA-B5F8-49E4-A74D-FDDDFCEF0F4B}" type="datetimeFigureOut">
              <a:rPr lang="en-GB" smtClean="0"/>
              <a:t>26/08/2021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E19453-179A-4256-9BDC-F85CFC492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307D0E-AA5B-436C-BF9A-6D4772E4E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6BEA6-279D-46B0-9233-6560AF95BF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5717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38E17-FCBA-47D6-AC3A-13F6F83B8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530622-7A41-4F48-A468-D0908B3F24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F5505B-DF62-483A-887D-EDD3D51DDD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52D52F-A5F7-4FBA-9229-BF9EE2D72F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09E56B-2537-4DE1-ABEF-2F66E33401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26A0BA-CC8D-4297-84A2-53F1B5F51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24CBA-B5F8-49E4-A74D-FDDDFCEF0F4B}" type="datetimeFigureOut">
              <a:rPr lang="en-GB" smtClean="0"/>
              <a:t>26/08/2021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4912F8-C5AB-4ED3-A77B-1CBAEEEAD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4F1377-C27B-4DA0-9987-5B0735830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6BEA6-279D-46B0-9233-6560AF95BF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8553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16D1B-991F-4D41-8F72-7A6CC0BE6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102336-809A-48B4-811C-C4AC404A2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24CBA-B5F8-49E4-A74D-FDDDFCEF0F4B}" type="datetimeFigureOut">
              <a:rPr lang="en-GB" smtClean="0"/>
              <a:t>26/08/2021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758737-0BED-4102-9D73-C97C4EC60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8C580A-D654-4DA1-8D2C-736CA3C1B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6BEA6-279D-46B0-9233-6560AF95BF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6440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450499-3527-4D03-B29A-3A15BE551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24CBA-B5F8-49E4-A74D-FDDDFCEF0F4B}" type="datetimeFigureOut">
              <a:rPr lang="en-GB" smtClean="0"/>
              <a:t>26/08/2021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A8FECE-38D6-4E73-ABFD-02B1C1302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EF698F-EE4E-481E-91D6-3F5C7A4C0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6BEA6-279D-46B0-9233-6560AF95BF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9388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B4E66-B5E6-4E9A-9738-B2977DD8F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64197-3694-4282-9D05-965888764D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6668FF-D5A6-491F-858A-9809BE37A4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153D68-44BD-4869-8008-C317D4668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24CBA-B5F8-49E4-A74D-FDDDFCEF0F4B}" type="datetimeFigureOut">
              <a:rPr lang="en-GB" smtClean="0"/>
              <a:t>26/08/2021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02E600-57D7-426D-A71C-FCD2D0CC6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8B147E-BE21-48DC-9C3A-BAB81B627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6BEA6-279D-46B0-9233-6560AF95BF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9126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1D41D-AB1E-437B-AC40-25897E48D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37EECD-419D-4927-A3E8-87B15D27E7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3DC3D7-FD40-472D-807B-5EE797B319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D254E5-B044-4D58-B32C-18AC73993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24CBA-B5F8-49E4-A74D-FDDDFCEF0F4B}" type="datetimeFigureOut">
              <a:rPr lang="en-GB" smtClean="0"/>
              <a:t>26/08/2021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C9ED24-BB9B-4D65-9E66-532AB0390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8664F5-9DD0-4FC0-A0C8-6F42BC232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6BEA6-279D-46B0-9233-6560AF95BF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5509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FC73DE-66C6-46CE-942F-ED1CAFF79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27E006-1728-4B42-B25D-E01553F130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283B49-CB26-463D-9B58-D327DAC40A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tkinson Hyperlegible" pitchFamily="50" charset="0"/>
              </a:defRPr>
            </a:lvl1pPr>
          </a:lstStyle>
          <a:p>
            <a:fld id="{4C324CBA-B5F8-49E4-A74D-FDDDFCEF0F4B}" type="datetimeFigureOut">
              <a:rPr lang="en-GB" smtClean="0"/>
              <a:pPr/>
              <a:t>26/08/2021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5713F8-1A8F-402F-B0EC-4CFBA93D46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tkinson Hyperlegible" pitchFamily="50" charset="0"/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527878-F90C-4515-8569-29A99FC47B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tkinson Hyperlegible" pitchFamily="50" charset="0"/>
              </a:defRPr>
            </a:lvl1pPr>
          </a:lstStyle>
          <a:p>
            <a:fld id="{E6C6BEA6-279D-46B0-9233-6560AF95BF7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72553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tkinson Hyperlegible" pitchFamily="50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tkinson Hyperlegible" pitchFamily="50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tkinson Hyperlegible" pitchFamily="50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tkinson Hyperlegible" pitchFamily="50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tkinson Hyperlegible" pitchFamily="50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tkinson Hyperlegible" pitchFamily="50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B6BDA9-D3EC-48B2-8801-3CE10D1D5391}"/>
              </a:ext>
            </a:extLst>
          </p:cNvPr>
          <p:cNvSpPr txBox="1"/>
          <p:nvPr/>
        </p:nvSpPr>
        <p:spPr>
          <a:xfrm>
            <a:off x="696000" y="551289"/>
            <a:ext cx="10800000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kumimoji="0" lang="en-GB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Task </a:t>
            </a:r>
            <a:fld id="{C4A595E0-68AA-423E-BAF3-3392370CE250}" type="slidenum">
              <a:rPr kumimoji="0" lang="en-GB" sz="40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1</a:t>
            </a:fld>
            <a:endParaRPr kumimoji="0" lang="en-GB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pPr marL="0" indent="0" algn="ctr">
              <a:buNone/>
            </a:pPr>
            <a:endParaRPr kumimoji="0" lang="en-GB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Create a function </a:t>
            </a:r>
            <a:r>
              <a:rPr lang="en-GB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MultiplyAndSkip</a:t>
            </a:r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that accepts numbers 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⍺</a:t>
            </a:r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and 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⍵</a:t>
            </a:r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. Your function needs to return the first 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7</a:t>
            </a:r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integers multiplied by 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⍺</a:t>
            </a:r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and then added to 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⍵</a:t>
            </a:r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:</a:t>
            </a:r>
          </a:p>
          <a:p>
            <a:endParaRPr lang="en-GB" sz="2400" dirty="0">
              <a:solidFill>
                <a:prstClr val="black"/>
              </a:solidFill>
              <a:latin typeface="Atkinson Hyperlegible" pitchFamily="50" charset="0"/>
              <a:ea typeface="+mj-ea"/>
              <a:cs typeface="+mj-cs"/>
            </a:endParaRP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	1 </a:t>
            </a:r>
            <a:r>
              <a:rPr lang="en-GB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MultiplyAndSkip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0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1 2 3 4 5 6 7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	2 </a:t>
            </a:r>
            <a:r>
              <a:rPr lang="en-GB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MultiplyAndSkip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0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2 4 6 8 10 12 14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	2 </a:t>
            </a:r>
            <a:r>
              <a:rPr lang="en-GB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MultiplyAndSkip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¯3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¯1 1 3 5 7 9 11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	3 </a:t>
            </a:r>
            <a:r>
              <a:rPr lang="en-GB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MultiplyAndSkip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1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4 7 10 13 16 19 22</a:t>
            </a:r>
          </a:p>
        </p:txBody>
      </p:sp>
    </p:spTree>
    <p:extLst>
      <p:ext uri="{BB962C8B-B14F-4D97-AF65-F5344CB8AC3E}">
        <p14:creationId xmlns:p14="http://schemas.microsoft.com/office/powerpoint/2010/main" val="19287225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B6BDA9-D3EC-48B2-8801-3CE10D1D5391}"/>
              </a:ext>
            </a:extLst>
          </p:cNvPr>
          <p:cNvSpPr txBox="1"/>
          <p:nvPr/>
        </p:nvSpPr>
        <p:spPr>
          <a:xfrm>
            <a:off x="696000" y="366623"/>
            <a:ext cx="10800000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kumimoji="0" lang="en-GB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Task </a:t>
            </a:r>
            <a:fld id="{C4A595E0-68AA-423E-BAF3-3392370CE250}" type="slidenum">
              <a:rPr kumimoji="0" lang="en-GB" sz="40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10</a:t>
            </a:fld>
            <a:endParaRPr kumimoji="0" lang="en-GB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pPr marL="0" indent="0" algn="ctr">
              <a:buNone/>
            </a:pPr>
            <a:endParaRPr kumimoji="0" lang="en-GB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Create a function </a:t>
            </a:r>
            <a:r>
              <a:rPr lang="en-GB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ColumnsSurpass</a:t>
            </a:r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that accepts a number as 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⍺</a:t>
            </a:r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and a matrix as 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⍵</a:t>
            </a:r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, and returns all columns of 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⍵</a:t>
            </a:r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whose sum is strictly greater than 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⍺</a:t>
            </a:r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:</a:t>
            </a:r>
          </a:p>
          <a:p>
            <a:endParaRPr lang="en-GB" sz="2400" dirty="0">
              <a:solidFill>
                <a:prstClr val="black"/>
              </a:solidFill>
              <a:latin typeface="Atkinson Hyperlegible" pitchFamily="50" charset="0"/>
              <a:ea typeface="+mj-ea"/>
              <a:cs typeface="+mj-cs"/>
            </a:endParaRP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	40 </a:t>
            </a:r>
            <a:r>
              <a:rPr lang="en-GB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ColumnsSurpass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4 5⍴⍳20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3  4  5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8  9 10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13 14 15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18 19 20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	48 </a:t>
            </a:r>
            <a:r>
              <a:rPr lang="en-GB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ColumnsSurpass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4 5⍴⍳20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5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10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15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26628988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B6BDA9-D3EC-48B2-8801-3CE10D1D5391}"/>
              </a:ext>
            </a:extLst>
          </p:cNvPr>
          <p:cNvSpPr txBox="1"/>
          <p:nvPr/>
        </p:nvSpPr>
        <p:spPr>
          <a:xfrm>
            <a:off x="696000" y="366623"/>
            <a:ext cx="10800000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kumimoji="0" lang="en-GB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Task </a:t>
            </a:r>
            <a:fld id="{C4A595E0-68AA-423E-BAF3-3392370CE250}" type="slidenum">
              <a:rPr kumimoji="0" lang="en-GB" sz="40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11</a:t>
            </a:fld>
            <a:endParaRPr kumimoji="0" lang="en-GB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pPr marL="0" indent="0" algn="ctr">
              <a:buNone/>
            </a:pPr>
            <a:endParaRPr kumimoji="0" lang="en-GB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Define a function 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Range</a:t>
            </a:r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that accepts a numeric vector 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⍵</a:t>
            </a:r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and returns the amplitude of 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⍵</a:t>
            </a:r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, that is, returns the difference between the largest element of 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⍵</a:t>
            </a:r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and the smallest element of 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⍵</a:t>
            </a:r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:</a:t>
            </a:r>
          </a:p>
          <a:p>
            <a:endParaRPr lang="en-GB" sz="2400" dirty="0">
              <a:solidFill>
                <a:prstClr val="black"/>
              </a:solidFill>
              <a:latin typeface="Atkinson Hyperlegible" pitchFamily="50" charset="0"/>
              <a:ea typeface="+mj-ea"/>
              <a:cs typeface="+mj-cs"/>
            </a:endParaRP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	Range ⍳10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9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	Range 0 100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100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	Range 100 0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100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	Range 15 64 23 ¯64 ¯15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128</a:t>
            </a:r>
          </a:p>
        </p:txBody>
      </p:sp>
    </p:spTree>
    <p:extLst>
      <p:ext uri="{BB962C8B-B14F-4D97-AF65-F5344CB8AC3E}">
        <p14:creationId xmlns:p14="http://schemas.microsoft.com/office/powerpoint/2010/main" val="16445773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B6BDA9-D3EC-48B2-8801-3CE10D1D5391}"/>
              </a:ext>
            </a:extLst>
          </p:cNvPr>
          <p:cNvSpPr txBox="1"/>
          <p:nvPr/>
        </p:nvSpPr>
        <p:spPr>
          <a:xfrm>
            <a:off x="696000" y="366623"/>
            <a:ext cx="10800000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kumimoji="0" lang="en-GB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Task </a:t>
            </a:r>
            <a:fld id="{C4A595E0-68AA-423E-BAF3-3392370CE250}" type="slidenum">
              <a:rPr kumimoji="0" lang="en-GB" sz="40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12</a:t>
            </a:fld>
            <a:endParaRPr kumimoji="0" lang="en-GB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pPr marL="0" indent="0" algn="ctr">
              <a:buNone/>
            </a:pPr>
            <a:endParaRPr kumimoji="0" lang="en-GB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Create a function </a:t>
            </a:r>
            <a:r>
              <a:rPr lang="en-GB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MaxRangeRow</a:t>
            </a:r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that accepts a numeric matrix 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⍵</a:t>
            </a:r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and returns the row with the largest range:</a:t>
            </a:r>
          </a:p>
          <a:p>
            <a:endParaRPr lang="en-GB" sz="2400" dirty="0">
              <a:solidFill>
                <a:prstClr val="black"/>
              </a:solidFill>
              <a:latin typeface="Atkinson Hyperlegible" pitchFamily="50" charset="0"/>
              <a:ea typeface="+mj-ea"/>
              <a:cs typeface="+mj-cs"/>
            </a:endParaRP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	</a:t>
            </a:r>
            <a:r>
              <a:rPr lang="en-GB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MaxRangeRow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2 3⍴0 10 5 1 2 3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0 10 5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	</a:t>
            </a:r>
            <a:r>
              <a:rPr lang="en-GB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MaxRangeRow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2 3⍴1 2 3 10 0 5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10 0 5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	</a:t>
            </a:r>
            <a:r>
              <a:rPr lang="en-GB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MaxRangeRow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5|2 3⍴⍳6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4 0 1</a:t>
            </a:r>
          </a:p>
        </p:txBody>
      </p:sp>
    </p:spTree>
    <p:extLst>
      <p:ext uri="{BB962C8B-B14F-4D97-AF65-F5344CB8AC3E}">
        <p14:creationId xmlns:p14="http://schemas.microsoft.com/office/powerpoint/2010/main" val="26211066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B6BDA9-D3EC-48B2-8801-3CE10D1D5391}"/>
              </a:ext>
            </a:extLst>
          </p:cNvPr>
          <p:cNvSpPr txBox="1"/>
          <p:nvPr/>
        </p:nvSpPr>
        <p:spPr>
          <a:xfrm>
            <a:off x="696000" y="366623"/>
            <a:ext cx="10800000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kumimoji="0" lang="en-GB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Task </a:t>
            </a:r>
            <a:fld id="{C4A595E0-68AA-423E-BAF3-3392370CE250}" type="slidenum">
              <a:rPr kumimoji="0" lang="en-GB" sz="40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13</a:t>
            </a:fld>
            <a:endParaRPr kumimoji="0" lang="en-GB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pPr marL="0" indent="0" algn="ctr">
              <a:buNone/>
            </a:pPr>
            <a:endParaRPr kumimoji="0" lang="en-GB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Create a function </a:t>
            </a:r>
            <a:r>
              <a:rPr lang="en-GB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IsInteger</a:t>
            </a:r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that takes a numeric vector 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⍵</a:t>
            </a:r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and returns 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1</a:t>
            </a:r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if 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⍵</a:t>
            </a:r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is an integer, and 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0</a:t>
            </a:r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otherwise:</a:t>
            </a:r>
          </a:p>
          <a:p>
            <a:endParaRPr lang="en-GB" sz="2400" dirty="0">
              <a:solidFill>
                <a:prstClr val="black"/>
              </a:solidFill>
              <a:latin typeface="Atkinson Hyperlegible" pitchFamily="50" charset="0"/>
              <a:ea typeface="+mj-ea"/>
              <a:cs typeface="+mj-cs"/>
            </a:endParaRP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	</a:t>
            </a:r>
            <a:r>
              <a:rPr lang="en-GB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IsInteger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3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1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	</a:t>
            </a:r>
            <a:r>
              <a:rPr lang="en-GB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IsInteger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3.3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0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	</a:t>
            </a:r>
            <a:r>
              <a:rPr lang="en-GB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IsInteger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¯3 3 3.3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1 1 0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	</a:t>
            </a:r>
            <a:r>
              <a:rPr lang="en-GB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IsInteger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(⍳10)÷2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0 1 0 1 0 1 0 1 0 1</a:t>
            </a:r>
          </a:p>
        </p:txBody>
      </p:sp>
    </p:spTree>
    <p:extLst>
      <p:ext uri="{BB962C8B-B14F-4D97-AF65-F5344CB8AC3E}">
        <p14:creationId xmlns:p14="http://schemas.microsoft.com/office/powerpoint/2010/main" val="17832756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B6BDA9-D3EC-48B2-8801-3CE10D1D5391}"/>
              </a:ext>
            </a:extLst>
          </p:cNvPr>
          <p:cNvSpPr txBox="1"/>
          <p:nvPr/>
        </p:nvSpPr>
        <p:spPr>
          <a:xfrm>
            <a:off x="696000" y="366623"/>
            <a:ext cx="10800000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kumimoji="0" lang="en-GB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Task </a:t>
            </a:r>
            <a:fld id="{C4A595E0-68AA-423E-BAF3-3392370CE250}" type="slidenum">
              <a:rPr kumimoji="0" lang="en-GB" sz="40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14</a:t>
            </a:fld>
            <a:endParaRPr kumimoji="0" lang="en-GB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pPr marL="0" indent="0" algn="ctr">
              <a:buNone/>
            </a:pPr>
            <a:endParaRPr kumimoji="0" lang="en-GB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Write a function </a:t>
            </a:r>
            <a:r>
              <a:rPr lang="en-GB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TopDown</a:t>
            </a:r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that accepts a numeric matrix 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⍵</a:t>
            </a:r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and reorders its rows so that the row with the largest number shows up first and the row with the smallest largest number shows at the bottom: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	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	</a:t>
            </a:r>
            <a:r>
              <a:rPr lang="en-GB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TopDown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4 3⍴0 12 9 8 1 2 3 4 10 5 6 7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0 </a:t>
            </a:r>
            <a:r>
              <a:rPr lang="en-GB" sz="2400" dirty="0">
                <a:solidFill>
                  <a:prstClr val="black"/>
                </a:solidFill>
                <a:highlight>
                  <a:srgbClr val="FFFF00"/>
                </a:highlight>
                <a:latin typeface="APL385 Unicode" panose="020B0709000202000203" pitchFamily="49" charset="0"/>
                <a:ea typeface="+mj-ea"/>
                <a:cs typeface="+mj-cs"/>
              </a:rPr>
              <a:t>12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9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3  4 </a:t>
            </a:r>
            <a:r>
              <a:rPr lang="en-GB" sz="2400" dirty="0">
                <a:solidFill>
                  <a:prstClr val="black"/>
                </a:solidFill>
                <a:highlight>
                  <a:srgbClr val="FFFF00"/>
                </a:highlight>
                <a:latin typeface="APL385 Unicode" panose="020B0709000202000203" pitchFamily="49" charset="0"/>
                <a:ea typeface="+mj-ea"/>
                <a:cs typeface="+mj-cs"/>
              </a:rPr>
              <a:t>10</a:t>
            </a:r>
          </a:p>
          <a:p>
            <a:r>
              <a:rPr lang="en-GB" sz="2400" dirty="0">
                <a:solidFill>
                  <a:prstClr val="black"/>
                </a:solidFill>
                <a:highlight>
                  <a:srgbClr val="FFFF00"/>
                </a:highlight>
                <a:latin typeface="APL385 Unicode" panose="020B0709000202000203" pitchFamily="49" charset="0"/>
                <a:ea typeface="+mj-ea"/>
                <a:cs typeface="+mj-cs"/>
              </a:rPr>
              <a:t>8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1  2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5  6  </a:t>
            </a:r>
            <a:r>
              <a:rPr lang="en-GB" sz="2400" dirty="0">
                <a:solidFill>
                  <a:prstClr val="black"/>
                </a:solidFill>
                <a:highlight>
                  <a:srgbClr val="FFFF00"/>
                </a:highlight>
                <a:latin typeface="APL385 Unicode" panose="020B0709000202000203" pitchFamily="49" charset="0"/>
                <a:ea typeface="+mj-ea"/>
                <a:cs typeface="+mj-cs"/>
              </a:rPr>
              <a:t>7</a:t>
            </a:r>
            <a:endParaRPr lang="en-GB" sz="2400" dirty="0">
              <a:solidFill>
                <a:prstClr val="black"/>
              </a:solidFill>
              <a:highlight>
                <a:srgbClr val="FFFF00"/>
              </a:highlight>
              <a:latin typeface="Atkinson Hyperlegible" pitchFamily="50" charset="0"/>
              <a:ea typeface="+mj-ea"/>
              <a:cs typeface="+mj-cs"/>
            </a:endParaRP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	</a:t>
            </a:r>
            <a:r>
              <a:rPr lang="en-GB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TopDown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3 3⍴⍳9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7 8 </a:t>
            </a:r>
            <a:r>
              <a:rPr lang="en-GB" sz="2400" dirty="0">
                <a:solidFill>
                  <a:prstClr val="black"/>
                </a:solidFill>
                <a:highlight>
                  <a:srgbClr val="FFFF00"/>
                </a:highlight>
                <a:latin typeface="APL385 Unicode" panose="020B0709000202000203" pitchFamily="49" charset="0"/>
                <a:ea typeface="+mj-ea"/>
                <a:cs typeface="+mj-cs"/>
              </a:rPr>
              <a:t>9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4 5 </a:t>
            </a:r>
            <a:r>
              <a:rPr lang="en-GB" sz="2400" dirty="0">
                <a:solidFill>
                  <a:prstClr val="black"/>
                </a:solidFill>
                <a:highlight>
                  <a:srgbClr val="FFFF00"/>
                </a:highlight>
                <a:latin typeface="APL385 Unicode" panose="020B0709000202000203" pitchFamily="49" charset="0"/>
                <a:ea typeface="+mj-ea"/>
                <a:cs typeface="+mj-cs"/>
              </a:rPr>
              <a:t>6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1 2 </a:t>
            </a:r>
            <a:r>
              <a:rPr lang="en-GB" sz="2400" dirty="0">
                <a:solidFill>
                  <a:prstClr val="black"/>
                </a:solidFill>
                <a:highlight>
                  <a:srgbClr val="FFFF00"/>
                </a:highlight>
                <a:latin typeface="APL385 Unicode" panose="020B0709000202000203" pitchFamily="49" charset="0"/>
                <a:ea typeface="+mj-ea"/>
                <a:cs typeface="+mj-cs"/>
              </a:rPr>
              <a:t>3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64609965-C5A2-40C7-8142-E19A92622E73}"/>
              </a:ext>
            </a:extLst>
          </p:cNvPr>
          <p:cNvSpPr/>
          <p:nvPr/>
        </p:nvSpPr>
        <p:spPr>
          <a:xfrm rot="657696" flipH="1">
            <a:off x="2489312" y="3788272"/>
            <a:ext cx="3138686" cy="1116842"/>
          </a:xfrm>
          <a:prstGeom prst="rightArrow">
            <a:avLst>
              <a:gd name="adj1" fmla="val 50000"/>
              <a:gd name="adj2" fmla="val 67391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latin typeface="Atkinson Hyperlegible" pitchFamily="50" charset="0"/>
              </a:rPr>
              <a:t>Largest element of each row highlighted</a:t>
            </a:r>
          </a:p>
        </p:txBody>
      </p:sp>
    </p:spTree>
    <p:extLst>
      <p:ext uri="{BB962C8B-B14F-4D97-AF65-F5344CB8AC3E}">
        <p14:creationId xmlns:p14="http://schemas.microsoft.com/office/powerpoint/2010/main" val="37957094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B6BDA9-D3EC-48B2-8801-3CE10D1D5391}"/>
              </a:ext>
            </a:extLst>
          </p:cNvPr>
          <p:cNvSpPr txBox="1"/>
          <p:nvPr/>
        </p:nvSpPr>
        <p:spPr>
          <a:xfrm>
            <a:off x="696000" y="366623"/>
            <a:ext cx="10800000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kumimoji="0" lang="en-GB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Task </a:t>
            </a:r>
            <a:fld id="{C4A595E0-68AA-423E-BAF3-3392370CE250}" type="slidenum">
              <a:rPr kumimoji="0" lang="en-GB" sz="40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15</a:t>
            </a:fld>
            <a:endParaRPr kumimoji="0" lang="en-GB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pPr marL="0" indent="0" algn="ctr">
              <a:buNone/>
            </a:pPr>
            <a:endParaRPr kumimoji="0" lang="en-GB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Write a function </a:t>
            </a:r>
            <a:r>
              <a:rPr lang="en-GB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RemoveFrom</a:t>
            </a:r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that accepts a vector 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⍺</a:t>
            </a:r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and removes those items from the vector 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⍵</a:t>
            </a:r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:</a:t>
            </a:r>
          </a:p>
          <a:p>
            <a:endParaRPr lang="en-GB" sz="2400" dirty="0">
              <a:solidFill>
                <a:prstClr val="black"/>
              </a:solidFill>
              <a:latin typeface="Atkinson Hyperlegible" pitchFamily="50" charset="0"/>
              <a:ea typeface="+mj-ea"/>
              <a:cs typeface="+mj-cs"/>
            </a:endParaRP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	'</a:t>
            </a:r>
            <a:r>
              <a:rPr lang="en-GB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abc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' </a:t>
            </a:r>
            <a:r>
              <a:rPr lang="en-GB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RemoveFrom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'cabana'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n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	'</a:t>
            </a:r>
            <a:r>
              <a:rPr lang="en-GB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abc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' </a:t>
            </a:r>
            <a:r>
              <a:rPr lang="en-GB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RemoveFrom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'cape'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pe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	1 2 3 </a:t>
            </a:r>
            <a:r>
              <a:rPr lang="en-GB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RemoveFrom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0 1 0 2 0 45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0 0 0 45</a:t>
            </a:r>
          </a:p>
        </p:txBody>
      </p:sp>
    </p:spTree>
    <p:extLst>
      <p:ext uri="{BB962C8B-B14F-4D97-AF65-F5344CB8AC3E}">
        <p14:creationId xmlns:p14="http://schemas.microsoft.com/office/powerpoint/2010/main" val="1400401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B6BDA9-D3EC-48B2-8801-3CE10D1D5391}"/>
              </a:ext>
            </a:extLst>
          </p:cNvPr>
          <p:cNvSpPr txBox="1"/>
          <p:nvPr/>
        </p:nvSpPr>
        <p:spPr>
          <a:xfrm>
            <a:off x="696000" y="366623"/>
            <a:ext cx="10800000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kumimoji="0" lang="en-GB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Task </a:t>
            </a:r>
            <a:fld id="{C4A595E0-68AA-423E-BAF3-3392370CE250}" type="slidenum">
              <a:rPr kumimoji="0" lang="en-GB" sz="40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16</a:t>
            </a:fld>
            <a:r>
              <a:rPr kumimoji="0" lang="en-GB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 (hard)</a:t>
            </a:r>
          </a:p>
          <a:p>
            <a:pPr marL="0" indent="0" algn="ctr">
              <a:buNone/>
            </a:pPr>
            <a:endParaRPr kumimoji="0" lang="en-GB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Write a function </a:t>
            </a:r>
            <a:r>
              <a:rPr lang="en-GB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RemoveExtra</a:t>
            </a:r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that accepts a vector 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⍵</a:t>
            </a:r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and returns the same vector after removing the occurrences of its most common element:</a:t>
            </a:r>
          </a:p>
          <a:p>
            <a:endParaRPr lang="en-GB" sz="2400" dirty="0">
              <a:solidFill>
                <a:prstClr val="black"/>
              </a:solidFill>
              <a:latin typeface="Atkinson Hyperlegible" pitchFamily="50" charset="0"/>
              <a:ea typeface="+mj-ea"/>
              <a:cs typeface="+mj-cs"/>
            </a:endParaRP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	</a:t>
            </a:r>
            <a:r>
              <a:rPr lang="en-GB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RemoveExtra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'banana'</a:t>
            </a:r>
          </a:p>
          <a:p>
            <a:r>
              <a:rPr lang="en-GB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bnn</a:t>
            </a:r>
            <a:endParaRPr lang="en-GB" sz="2400" dirty="0">
              <a:solidFill>
                <a:prstClr val="black"/>
              </a:solidFill>
              <a:latin typeface="APL385 Unicode" panose="020B0709000202000203" pitchFamily="49" charset="0"/>
              <a:ea typeface="+mj-ea"/>
              <a:cs typeface="+mj-cs"/>
            </a:endParaRP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	</a:t>
            </a:r>
            <a:r>
              <a:rPr lang="en-GB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RemoveExtra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2|⍳7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0 0 0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	</a:t>
            </a:r>
            <a:r>
              <a:rPr lang="en-GB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RemoveExtra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'Mississippi'</a:t>
            </a:r>
          </a:p>
          <a:p>
            <a:r>
              <a:rPr lang="en-GB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Miiippi</a:t>
            </a:r>
            <a:endParaRPr lang="en-GB" sz="2400" dirty="0">
              <a:solidFill>
                <a:prstClr val="black"/>
              </a:solidFill>
              <a:latin typeface="APL385 Unicode" panose="020B0709000202000203" pitchFamily="49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7886352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B6BDA9-D3EC-48B2-8801-3CE10D1D5391}"/>
              </a:ext>
            </a:extLst>
          </p:cNvPr>
          <p:cNvSpPr txBox="1"/>
          <p:nvPr/>
        </p:nvSpPr>
        <p:spPr>
          <a:xfrm>
            <a:off x="696000" y="549000"/>
            <a:ext cx="10800000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kumimoji="0" lang="en-GB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Task </a:t>
            </a:r>
            <a:fld id="{C4A595E0-68AA-423E-BAF3-3392370CE250}" type="slidenum">
              <a:rPr kumimoji="0" lang="en-GB" sz="40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17</a:t>
            </a:fld>
            <a:endParaRPr kumimoji="0" lang="en-GB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pPr marL="0" indent="0" algn="ctr">
              <a:buNone/>
            </a:pPr>
            <a:endParaRPr kumimoji="0" lang="en-GB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Write the function </a:t>
            </a:r>
            <a:r>
              <a:rPr lang="en-GB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TimesTable</a:t>
            </a:r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to generate the multiplication table for numbers up to 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⍵</a:t>
            </a:r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: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</a:t>
            </a:r>
            <a:r>
              <a:rPr lang="en-GB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TimesTable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3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1 2 3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2 4 6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3 6 9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</a:t>
            </a:r>
            <a:r>
              <a:rPr lang="en-GB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TimesTable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5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1  2  3  4  5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2  4  6  8 10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3  6  9 12 15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4  8 12 16 20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5 10 15 20 25</a:t>
            </a:r>
          </a:p>
        </p:txBody>
      </p:sp>
    </p:spTree>
    <p:extLst>
      <p:ext uri="{BB962C8B-B14F-4D97-AF65-F5344CB8AC3E}">
        <p14:creationId xmlns:p14="http://schemas.microsoft.com/office/powerpoint/2010/main" val="6649758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B6BDA9-D3EC-48B2-8801-3CE10D1D5391}"/>
              </a:ext>
            </a:extLst>
          </p:cNvPr>
          <p:cNvSpPr txBox="1"/>
          <p:nvPr/>
        </p:nvSpPr>
        <p:spPr>
          <a:xfrm>
            <a:off x="696000" y="729000"/>
            <a:ext cx="1080000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kumimoji="0" lang="en-GB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Task </a:t>
            </a:r>
            <a:fld id="{C4A595E0-68AA-423E-BAF3-3392370CE250}" type="slidenum">
              <a:rPr kumimoji="0" lang="en-GB" sz="40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18</a:t>
            </a:fld>
            <a:endParaRPr kumimoji="0" lang="en-GB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pPr marL="0" indent="0" algn="ctr">
              <a:buNone/>
            </a:pPr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Write the function </a:t>
            </a:r>
            <a:r>
              <a:rPr lang="en-GB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IsSorted</a:t>
            </a:r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which determines if a given array is already in ascending order: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</a:t>
            </a:r>
            <a:r>
              <a:rPr lang="en-GB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IsSorted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3 1 4 1 5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0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</a:t>
            </a:r>
            <a:r>
              <a:rPr lang="en-GB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IsSorted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2 3 5 7 11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1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</a:t>
            </a:r>
            <a:r>
              <a:rPr lang="en-GB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IsSorted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3 4⍴'Bob Abe Carl'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0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</a:t>
            </a:r>
            <a:r>
              <a:rPr lang="en-GB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IsSorted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3 4⍴'Abe Bob Carl'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8992761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B6BDA9-D3EC-48B2-8801-3CE10D1D5391}"/>
              </a:ext>
            </a:extLst>
          </p:cNvPr>
          <p:cNvSpPr txBox="1"/>
          <p:nvPr/>
        </p:nvSpPr>
        <p:spPr>
          <a:xfrm>
            <a:off x="696000" y="729000"/>
            <a:ext cx="1080000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kumimoji="0" lang="en-GB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Task </a:t>
            </a:r>
            <a:fld id="{C4A595E0-68AA-423E-BAF3-3392370CE250}" type="slidenum">
              <a:rPr kumimoji="0" lang="en-GB" sz="40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19</a:t>
            </a:fld>
            <a:endParaRPr kumimoji="0" lang="en-GB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pPr marL="0" indent="0" algn="ctr">
              <a:buNone/>
            </a:pPr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Write the function </a:t>
            </a:r>
            <a:r>
              <a:rPr lang="en-GB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AnyCopies</a:t>
            </a:r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which determines if the vector 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⍵</a:t>
            </a:r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has any duplicates:</a:t>
            </a:r>
          </a:p>
          <a:p>
            <a:r>
              <a:rPr lang="fr-FR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</a:t>
            </a:r>
            <a:r>
              <a:rPr lang="fr-FR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AnyCopies</a:t>
            </a:r>
            <a:r>
              <a:rPr lang="fr-FR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'</a:t>
            </a:r>
            <a:r>
              <a:rPr lang="fr-FR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India</a:t>
            </a:r>
            <a:r>
              <a:rPr lang="fr-FR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'</a:t>
            </a:r>
          </a:p>
          <a:p>
            <a:r>
              <a:rPr lang="fr-FR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0</a:t>
            </a:r>
          </a:p>
          <a:p>
            <a:r>
              <a:rPr lang="fr-FR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</a:t>
            </a:r>
            <a:r>
              <a:rPr lang="fr-FR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AnyCopies</a:t>
            </a:r>
            <a:r>
              <a:rPr lang="fr-FR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'</a:t>
            </a:r>
            <a:r>
              <a:rPr lang="fr-FR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Indian</a:t>
            </a:r>
            <a:r>
              <a:rPr lang="fr-FR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'   ⍝ </a:t>
            </a:r>
            <a:r>
              <a:rPr lang="fr-FR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there</a:t>
            </a:r>
            <a:r>
              <a:rPr lang="fr-FR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are 2 "</a:t>
            </a:r>
            <a:r>
              <a:rPr lang="fr-FR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n"s</a:t>
            </a:r>
            <a:endParaRPr lang="fr-FR" sz="2400" dirty="0">
              <a:solidFill>
                <a:prstClr val="black"/>
              </a:solidFill>
              <a:latin typeface="APL385 Unicode" panose="020B0709000202000203" pitchFamily="49" charset="0"/>
              <a:ea typeface="+mj-ea"/>
              <a:cs typeface="+mj-cs"/>
            </a:endParaRPr>
          </a:p>
          <a:p>
            <a:r>
              <a:rPr lang="fr-FR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622513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B6BDA9-D3EC-48B2-8801-3CE10D1D5391}"/>
              </a:ext>
            </a:extLst>
          </p:cNvPr>
          <p:cNvSpPr txBox="1"/>
          <p:nvPr/>
        </p:nvSpPr>
        <p:spPr>
          <a:xfrm>
            <a:off x="696000" y="189000"/>
            <a:ext cx="10800000" cy="6617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kumimoji="0" lang="en-GB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Task </a:t>
            </a:r>
            <a:fld id="{C4A595E0-68AA-423E-BAF3-3392370CE250}" type="slidenum">
              <a:rPr kumimoji="0" lang="en-GB" sz="40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2</a:t>
            </a:fld>
            <a:endParaRPr lang="en-GB" sz="2400" dirty="0">
              <a:solidFill>
                <a:prstClr val="black"/>
              </a:solidFill>
              <a:latin typeface="Atkinson Hyperlegible" pitchFamily="50" charset="0"/>
              <a:ea typeface="+mj-ea"/>
              <a:cs typeface="+mj-cs"/>
            </a:endParaRPr>
          </a:p>
          <a:p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Consider the function 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Mat1</a:t>
            </a:r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: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Mat1←{2 3⍴⍳6}   ⍝ note: no "⍵" in Mat1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	Mat1 0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1 2 3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4 5 6</a:t>
            </a:r>
            <a:endParaRPr lang="en-GB" sz="2400" dirty="0">
              <a:solidFill>
                <a:prstClr val="black"/>
              </a:solidFill>
              <a:latin typeface="Atkinson Hyperlegible" pitchFamily="50" charset="0"/>
              <a:ea typeface="+mj-ea"/>
              <a:cs typeface="+mj-cs"/>
            </a:endParaRPr>
          </a:p>
          <a:p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Create functions 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Mat2</a:t>
            </a:r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and 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Mat3</a:t>
            </a:r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: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	mat1 0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1 2 3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4 5 6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	mat2 0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¯1 0 1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2 3 4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	mat3 0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¯1 ¯2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¯3 ¯4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¯5 ¯6</a:t>
            </a:r>
            <a:endParaRPr lang="en-GB" sz="2400" dirty="0">
              <a:solidFill>
                <a:prstClr val="black"/>
              </a:solidFill>
              <a:latin typeface="Atkinson Hyperlegible" pitchFamily="50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5187734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B6BDA9-D3EC-48B2-8801-3CE10D1D5391}"/>
              </a:ext>
            </a:extLst>
          </p:cNvPr>
          <p:cNvSpPr txBox="1"/>
          <p:nvPr/>
        </p:nvSpPr>
        <p:spPr>
          <a:xfrm>
            <a:off x="696000" y="729000"/>
            <a:ext cx="10800000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kumimoji="0" lang="en-GB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Task </a:t>
            </a:r>
            <a:fld id="{C4A595E0-68AA-423E-BAF3-3392370CE250}" type="slidenum">
              <a:rPr kumimoji="0" lang="en-GB" sz="40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20</a:t>
            </a:fld>
            <a:endParaRPr kumimoji="0" lang="en-GB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pPr marL="0" indent="0" algn="ctr">
              <a:buNone/>
            </a:pPr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Write the function 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Trim</a:t>
            </a:r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which removes leading spaces from the vector 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⍵</a:t>
            </a:r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:</a:t>
            </a:r>
          </a:p>
          <a:p>
            <a:r>
              <a:rPr lang="fr-FR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Trim '     </a:t>
            </a:r>
            <a:r>
              <a:rPr lang="fr-FR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poof</a:t>
            </a:r>
            <a:r>
              <a:rPr lang="fr-FR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'</a:t>
            </a:r>
          </a:p>
          <a:p>
            <a:r>
              <a:rPr lang="fr-FR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poof</a:t>
            </a:r>
            <a:endParaRPr lang="fr-FR" sz="2400" dirty="0">
              <a:solidFill>
                <a:prstClr val="black"/>
              </a:solidFill>
              <a:latin typeface="APL385 Unicode" panose="020B0709000202000203" pitchFamily="49" charset="0"/>
              <a:ea typeface="+mj-ea"/>
              <a:cs typeface="+mj-cs"/>
            </a:endParaRPr>
          </a:p>
          <a:p>
            <a:r>
              <a:rPr lang="fr-FR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Trim '   I have </a:t>
            </a:r>
            <a:r>
              <a:rPr lang="fr-FR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spaces</a:t>
            </a:r>
            <a:r>
              <a:rPr lang="fr-FR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'</a:t>
            </a:r>
          </a:p>
          <a:p>
            <a:r>
              <a:rPr lang="fr-FR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I have </a:t>
            </a:r>
            <a:r>
              <a:rPr lang="fr-FR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spaces</a:t>
            </a:r>
            <a:endParaRPr lang="fr-FR" sz="2400" dirty="0">
              <a:solidFill>
                <a:prstClr val="black"/>
              </a:solidFill>
              <a:latin typeface="APL385 Unicode" panose="020B0709000202000203" pitchFamily="49" charset="0"/>
              <a:ea typeface="+mj-ea"/>
              <a:cs typeface="+mj-cs"/>
            </a:endParaRPr>
          </a:p>
          <a:p>
            <a:r>
              <a:rPr lang="fr-FR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Trim '</a:t>
            </a:r>
            <a:r>
              <a:rPr lang="fr-FR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nospace</a:t>
            </a:r>
            <a:r>
              <a:rPr lang="fr-FR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'</a:t>
            </a:r>
          </a:p>
          <a:p>
            <a:r>
              <a:rPr lang="fr-FR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nospace</a:t>
            </a:r>
            <a:endParaRPr lang="fr-FR" sz="2400" dirty="0">
              <a:solidFill>
                <a:prstClr val="black"/>
              </a:solidFill>
              <a:latin typeface="APL385 Unicode" panose="020B0709000202000203" pitchFamily="49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6382643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B6BDA9-D3EC-48B2-8801-3CE10D1D5391}"/>
              </a:ext>
            </a:extLst>
          </p:cNvPr>
          <p:cNvSpPr txBox="1"/>
          <p:nvPr/>
        </p:nvSpPr>
        <p:spPr>
          <a:xfrm>
            <a:off x="696000" y="729000"/>
            <a:ext cx="1080000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kumimoji="0" lang="en-GB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Task </a:t>
            </a:r>
            <a:fld id="{C4A595E0-68AA-423E-BAF3-3392370CE250}" type="slidenum">
              <a:rPr kumimoji="0" lang="en-GB" sz="40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21</a:t>
            </a:fld>
            <a:endParaRPr kumimoji="0" lang="en-GB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pPr marL="0" indent="0" algn="ctr">
              <a:buNone/>
            </a:pPr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Write the function </a:t>
            </a:r>
            <a:r>
              <a:rPr lang="en-GB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KeepOnly</a:t>
            </a:r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which removes from the vector ⍺ any element not in 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⍵</a:t>
            </a:r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:</a:t>
            </a:r>
          </a:p>
          <a:p>
            <a:r>
              <a:rPr lang="fr-FR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'Hello World' </a:t>
            </a:r>
            <a:r>
              <a:rPr lang="fr-FR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KeepOnly</a:t>
            </a:r>
            <a:r>
              <a:rPr lang="fr-FR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⎕A</a:t>
            </a:r>
          </a:p>
          <a:p>
            <a:r>
              <a:rPr lang="fr-FR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HW</a:t>
            </a:r>
          </a:p>
          <a:p>
            <a:r>
              <a:rPr lang="fr-FR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3 1 4 1 5 </a:t>
            </a:r>
            <a:r>
              <a:rPr lang="fr-FR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KeepOnly</a:t>
            </a:r>
            <a:r>
              <a:rPr lang="fr-FR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⍳3</a:t>
            </a:r>
          </a:p>
          <a:p>
            <a:r>
              <a:rPr lang="fr-FR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3 1 1</a:t>
            </a:r>
          </a:p>
        </p:txBody>
      </p:sp>
    </p:spTree>
    <p:extLst>
      <p:ext uri="{BB962C8B-B14F-4D97-AF65-F5344CB8AC3E}">
        <p14:creationId xmlns:p14="http://schemas.microsoft.com/office/powerpoint/2010/main" val="37660262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B6BDA9-D3EC-48B2-8801-3CE10D1D5391}"/>
              </a:ext>
            </a:extLst>
          </p:cNvPr>
          <p:cNvSpPr txBox="1"/>
          <p:nvPr/>
        </p:nvSpPr>
        <p:spPr>
          <a:xfrm>
            <a:off x="696000" y="729000"/>
            <a:ext cx="108000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kumimoji="0" lang="en-GB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Task </a:t>
            </a:r>
            <a:fld id="{C4A595E0-68AA-423E-BAF3-3392370CE250}" type="slidenum">
              <a:rPr kumimoji="0" lang="en-GB" sz="40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22</a:t>
            </a:fld>
            <a:endParaRPr kumimoji="0" lang="en-GB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pPr marL="0" indent="0" algn="ctr">
              <a:buNone/>
            </a:pPr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Write the function </a:t>
            </a:r>
            <a:r>
              <a:rPr lang="en-GB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HasElements</a:t>
            </a:r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which determines if the array 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⍵</a:t>
            </a:r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has any elements (i.e. it isn't empty):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</a:t>
            </a:r>
            <a:r>
              <a:rPr lang="en-GB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HasElements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3 1 4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1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</a:t>
            </a:r>
            <a:r>
              <a:rPr lang="en-GB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HasElements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⍳0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0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</a:t>
            </a:r>
            <a:r>
              <a:rPr lang="en-GB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HasElements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3 2 4⍴⎕A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1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</a:t>
            </a:r>
            <a:r>
              <a:rPr lang="en-GB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HasElements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3 0 4⍴⎕A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0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</a:t>
            </a:r>
            <a:r>
              <a:rPr lang="en-GB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HasElements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42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5981133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B6BDA9-D3EC-48B2-8801-3CE10D1D5391}"/>
              </a:ext>
            </a:extLst>
          </p:cNvPr>
          <p:cNvSpPr txBox="1"/>
          <p:nvPr/>
        </p:nvSpPr>
        <p:spPr>
          <a:xfrm>
            <a:off x="696000" y="729000"/>
            <a:ext cx="1080000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kumimoji="0" lang="en-GB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Task </a:t>
            </a:r>
            <a:fld id="{C4A595E0-68AA-423E-BAF3-3392370CE250}" type="slidenum">
              <a:rPr kumimoji="0" lang="en-GB" sz="40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23</a:t>
            </a:fld>
            <a:endParaRPr kumimoji="0" lang="en-GB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pPr marL="0" indent="0" algn="ctr">
              <a:buNone/>
            </a:pPr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Write the function 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Overlaps</a:t>
            </a:r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which determines if the arrays 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⍺</a:t>
            </a:r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and 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⍵</a:t>
            </a:r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have any elements in common.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2 7 1 8 Overlaps 3 1 4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1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1 2 3 Overlaps 7 8 9 10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4957143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B6BDA9-D3EC-48B2-8801-3CE10D1D5391}"/>
              </a:ext>
            </a:extLst>
          </p:cNvPr>
          <p:cNvSpPr txBox="1"/>
          <p:nvPr/>
        </p:nvSpPr>
        <p:spPr>
          <a:xfrm>
            <a:off x="516000" y="120402"/>
            <a:ext cx="11160000" cy="6617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kumimoji="0" lang="en-GB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Task </a:t>
            </a:r>
            <a:fld id="{C4A595E0-68AA-423E-BAF3-3392370CE250}" type="slidenum">
              <a:rPr kumimoji="0" lang="en-GB" sz="40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24</a:t>
            </a:fld>
            <a:endParaRPr kumimoji="0" lang="en-GB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pPr marL="0" indent="0" algn="ctr">
              <a:buNone/>
            </a:pPr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Write the function </a:t>
            </a:r>
            <a:r>
              <a:rPr lang="en-GB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OfLength</a:t>
            </a:r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which takes a matrix 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⍺</a:t>
            </a:r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and returns the rows that have exactly 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⍵</a:t>
            </a:r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letters. Remove any spaces from the result.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names←7 6⍴'Patel Arya  Babu  Dewan Singh </a:t>
            </a:r>
            <a:r>
              <a:rPr lang="en-GB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GandhiGupta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'</a:t>
            </a:r>
          </a:p>
          <a:p>
            <a:endParaRPr lang="en-GB" sz="2400" dirty="0">
              <a:solidFill>
                <a:prstClr val="black"/>
              </a:solidFill>
              <a:latin typeface="APL385 Unicode" panose="020B0709000202000203" pitchFamily="49" charset="0"/>
              <a:ea typeface="+mj-ea"/>
              <a:cs typeface="+mj-cs"/>
            </a:endParaRP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names </a:t>
            </a:r>
            <a:r>
              <a:rPr lang="en-GB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OfLength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5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Patel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Dewan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Singh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Gupta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⍴names </a:t>
            </a:r>
            <a:r>
              <a:rPr lang="en-GB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OfLength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5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4 5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names </a:t>
            </a:r>
            <a:r>
              <a:rPr lang="en-GB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OfLength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6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Gandhi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⍴names </a:t>
            </a:r>
            <a:r>
              <a:rPr lang="en-GB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OfLength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6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1 6</a:t>
            </a:r>
          </a:p>
        </p:txBody>
      </p:sp>
    </p:spTree>
    <p:extLst>
      <p:ext uri="{BB962C8B-B14F-4D97-AF65-F5344CB8AC3E}">
        <p14:creationId xmlns:p14="http://schemas.microsoft.com/office/powerpoint/2010/main" val="6990360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B6BDA9-D3EC-48B2-8801-3CE10D1D5391}"/>
              </a:ext>
            </a:extLst>
          </p:cNvPr>
          <p:cNvSpPr txBox="1"/>
          <p:nvPr/>
        </p:nvSpPr>
        <p:spPr>
          <a:xfrm>
            <a:off x="696000" y="487357"/>
            <a:ext cx="1116000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kumimoji="0" lang="en-GB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Task </a:t>
            </a:r>
            <a:fld id="{C4A595E0-68AA-423E-BAF3-3392370CE250}" type="slidenum">
              <a:rPr kumimoji="0" lang="en-GB" sz="40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25</a:t>
            </a:fld>
            <a:endParaRPr kumimoji="0" lang="en-GB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pPr marL="0" indent="0" algn="ctr">
              <a:buNone/>
            </a:pPr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Write the function 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Explode</a:t>
            </a:r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which generates a vector consisting of one 1, two 2s, three 3s, until the argument number: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Explode 5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1 2 2 3 3 3 4 4 4 4 5 5 5 5 5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Explode 3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1 2 2 3 3 3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Explode 1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1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Explode 0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3346623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B6BDA9-D3EC-48B2-8801-3CE10D1D5391}"/>
              </a:ext>
            </a:extLst>
          </p:cNvPr>
          <p:cNvSpPr txBox="1"/>
          <p:nvPr/>
        </p:nvSpPr>
        <p:spPr>
          <a:xfrm>
            <a:off x="696000" y="487357"/>
            <a:ext cx="111600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kumimoji="0" lang="en-GB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Task </a:t>
            </a:r>
            <a:fld id="{C4A595E0-68AA-423E-BAF3-3392370CE250}" type="slidenum">
              <a:rPr kumimoji="0" lang="en-GB" sz="40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26</a:t>
            </a:fld>
            <a:endParaRPr kumimoji="0" lang="en-GB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pPr marL="0" indent="0" algn="ctr">
              <a:buNone/>
            </a:pPr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Write the function </a:t>
            </a:r>
            <a:r>
              <a:rPr lang="en-GB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NoFizzBuzz</a:t>
            </a:r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which removes any elements from the vector 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⍵</a:t>
            </a:r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which are divisible by 3 or 5.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</a:t>
            </a:r>
            <a:r>
              <a:rPr lang="en-GB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NoFizzBuzz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⍳10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1 2 4 7 8</a:t>
            </a:r>
          </a:p>
          <a:p>
            <a:r>
              <a:rPr lang="pl-PL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NoFizzBuzz 2 4 6 8 10 12</a:t>
            </a:r>
          </a:p>
          <a:p>
            <a:r>
              <a:rPr lang="pl-PL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2 4 8</a:t>
            </a:r>
            <a:endParaRPr lang="en-GB" sz="2400" dirty="0">
              <a:solidFill>
                <a:prstClr val="black"/>
              </a:solidFill>
              <a:latin typeface="APL385 Unicode" panose="020B0709000202000203" pitchFamily="49" charset="0"/>
              <a:ea typeface="+mj-ea"/>
              <a:cs typeface="+mj-cs"/>
            </a:endParaRPr>
          </a:p>
          <a:p>
            <a:r>
              <a:rPr lang="pl-PL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NoFizzBuzz 2 4 6 8 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¯</a:t>
            </a:r>
            <a:r>
              <a:rPr lang="pl-PL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10 12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⍝ don't forget negatives!</a:t>
            </a:r>
            <a:endParaRPr lang="pl-PL" sz="2400" dirty="0">
              <a:solidFill>
                <a:prstClr val="black"/>
              </a:solidFill>
              <a:latin typeface="APL385 Unicode" panose="020B0709000202000203" pitchFamily="49" charset="0"/>
              <a:ea typeface="+mj-ea"/>
              <a:cs typeface="+mj-cs"/>
            </a:endParaRPr>
          </a:p>
          <a:p>
            <a:r>
              <a:rPr lang="pl-PL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2 4 8</a:t>
            </a:r>
          </a:p>
          <a:p>
            <a:endParaRPr lang="pl-PL" sz="2400" dirty="0">
              <a:solidFill>
                <a:prstClr val="black"/>
              </a:solidFill>
              <a:latin typeface="APL385 Unicode" panose="020B0709000202000203" pitchFamily="49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4365770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B6BDA9-D3EC-48B2-8801-3CE10D1D5391}"/>
              </a:ext>
            </a:extLst>
          </p:cNvPr>
          <p:cNvSpPr txBox="1"/>
          <p:nvPr/>
        </p:nvSpPr>
        <p:spPr>
          <a:xfrm>
            <a:off x="696000" y="487357"/>
            <a:ext cx="111600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kumimoji="0" lang="en-GB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Task </a:t>
            </a:r>
            <a:fld id="{C4A595E0-68AA-423E-BAF3-3392370CE250}" type="slidenum">
              <a:rPr kumimoji="0" lang="en-GB" sz="40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27</a:t>
            </a:fld>
            <a:r>
              <a:rPr kumimoji="0" lang="en-GB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 (hard)</a:t>
            </a:r>
          </a:p>
          <a:p>
            <a:pPr marL="0" indent="0" algn="ctr">
              <a:buNone/>
            </a:pPr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Write the function </a:t>
            </a:r>
            <a:r>
              <a:rPr lang="en-GB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CentreIn</a:t>
            </a:r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which takes a character vector 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⍺</a:t>
            </a:r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and adds spaces on the left and right so it becomes 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⍵</a:t>
            </a:r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characters long, with the original text approximately centred. The number of added spaces on the left and right must not differ by more than 1.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'Boo' </a:t>
            </a:r>
            <a:r>
              <a:rPr lang="en-GB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CentredIn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5</a:t>
            </a:r>
          </a:p>
          <a:p>
            <a:r>
              <a:rPr lang="en-GB" sz="2400" dirty="0">
                <a:solidFill>
                  <a:prstClr val="black"/>
                </a:solidFill>
                <a:highlight>
                  <a:srgbClr val="C0C0C0"/>
                </a:highlight>
                <a:latin typeface="APL385 Unicode" panose="020B0709000202000203" pitchFamily="49" charset="0"/>
                <a:ea typeface="+mj-ea"/>
                <a:cs typeface="+mj-cs"/>
              </a:rPr>
              <a:t> 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Boo</a:t>
            </a:r>
            <a:r>
              <a:rPr lang="en-GB" sz="2400" dirty="0">
                <a:solidFill>
                  <a:prstClr val="black"/>
                </a:solidFill>
                <a:highlight>
                  <a:srgbClr val="C0C0C0"/>
                </a:highlight>
                <a:latin typeface="APL385 Unicode" panose="020B0709000202000203" pitchFamily="49" charset="0"/>
                <a:ea typeface="+mj-ea"/>
                <a:cs typeface="+mj-cs"/>
              </a:rPr>
              <a:t> </a:t>
            </a:r>
            <a:r>
              <a:rPr lang="en-GB" sz="2400" dirty="0">
                <a:solidFill>
                  <a:schemeClr val="bg1"/>
                </a:solidFill>
                <a:latin typeface="APL385 Unicode" panose="020B0709000202000203" pitchFamily="49" charset="0"/>
                <a:ea typeface="+mj-ea"/>
                <a:cs typeface="+mj-cs"/>
              </a:rPr>
              <a:t>.</a:t>
            </a:r>
            <a:endParaRPr lang="en-GB" sz="2400" dirty="0">
              <a:solidFill>
                <a:prstClr val="black"/>
              </a:solidFill>
              <a:highlight>
                <a:srgbClr val="C0C0C0"/>
              </a:highlight>
              <a:latin typeface="APL385 Unicode" panose="020B0709000202000203" pitchFamily="49" charset="0"/>
              <a:ea typeface="+mj-ea"/>
              <a:cs typeface="+mj-cs"/>
            </a:endParaRP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⍴'Boo' </a:t>
            </a:r>
            <a:r>
              <a:rPr lang="en-GB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CentredIn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5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5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'Boom' </a:t>
            </a:r>
            <a:r>
              <a:rPr lang="en-GB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CentredIn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5   ⍝ returning 'Boom</a:t>
            </a:r>
            <a:r>
              <a:rPr lang="en-GB" sz="2400" dirty="0">
                <a:solidFill>
                  <a:prstClr val="black"/>
                </a:solidFill>
                <a:highlight>
                  <a:srgbClr val="C0C0C0"/>
                </a:highlight>
                <a:latin typeface="APL385 Unicode" panose="020B0709000202000203" pitchFamily="49" charset="0"/>
                <a:ea typeface="+mj-ea"/>
                <a:cs typeface="+mj-cs"/>
              </a:rPr>
              <a:t> 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' is also OK</a:t>
            </a:r>
          </a:p>
          <a:p>
            <a:r>
              <a:rPr lang="en-GB" sz="2400" dirty="0">
                <a:solidFill>
                  <a:prstClr val="black"/>
                </a:solidFill>
                <a:highlight>
                  <a:srgbClr val="C0C0C0"/>
                </a:highlight>
                <a:latin typeface="APL385 Unicode" panose="020B0709000202000203" pitchFamily="49" charset="0"/>
                <a:ea typeface="+mj-ea"/>
                <a:cs typeface="+mj-cs"/>
              </a:rPr>
              <a:t> 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Boom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'Hi' </a:t>
            </a:r>
            <a:r>
              <a:rPr lang="en-GB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CentredIn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10</a:t>
            </a:r>
          </a:p>
          <a:p>
            <a:r>
              <a:rPr lang="en-GB" sz="2400" dirty="0">
                <a:solidFill>
                  <a:prstClr val="black"/>
                </a:solidFill>
                <a:highlight>
                  <a:srgbClr val="808080"/>
                </a:highlight>
                <a:latin typeface="APL385 Unicode" panose="020B0709000202000203" pitchFamily="49" charset="0"/>
                <a:ea typeface="+mj-ea"/>
                <a:cs typeface="+mj-cs"/>
              </a:rPr>
              <a:t> </a:t>
            </a:r>
            <a:r>
              <a:rPr lang="en-GB" sz="2400" dirty="0">
                <a:solidFill>
                  <a:prstClr val="black"/>
                </a:solidFill>
                <a:highlight>
                  <a:srgbClr val="C0C0C0"/>
                </a:highlight>
                <a:latin typeface="APL385 Unicode" panose="020B0709000202000203" pitchFamily="49" charset="0"/>
                <a:ea typeface="+mj-ea"/>
                <a:cs typeface="+mj-cs"/>
              </a:rPr>
              <a:t> </a:t>
            </a:r>
            <a:r>
              <a:rPr lang="en-GB" sz="2400" dirty="0">
                <a:solidFill>
                  <a:prstClr val="black"/>
                </a:solidFill>
                <a:highlight>
                  <a:srgbClr val="808080"/>
                </a:highlight>
                <a:latin typeface="APL385 Unicode" panose="020B0709000202000203" pitchFamily="49" charset="0"/>
                <a:ea typeface="+mj-ea"/>
                <a:cs typeface="+mj-cs"/>
              </a:rPr>
              <a:t> </a:t>
            </a:r>
            <a:r>
              <a:rPr lang="en-GB" sz="2400" dirty="0">
                <a:solidFill>
                  <a:prstClr val="black"/>
                </a:solidFill>
                <a:highlight>
                  <a:srgbClr val="C0C0C0"/>
                </a:highlight>
                <a:latin typeface="APL385 Unicode" panose="020B0709000202000203" pitchFamily="49" charset="0"/>
                <a:ea typeface="+mj-ea"/>
                <a:cs typeface="+mj-cs"/>
              </a:rPr>
              <a:t> 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Hi</a:t>
            </a:r>
            <a:r>
              <a:rPr lang="en-GB" sz="2400" dirty="0">
                <a:solidFill>
                  <a:prstClr val="black"/>
                </a:solidFill>
                <a:highlight>
                  <a:srgbClr val="808080"/>
                </a:highlight>
                <a:latin typeface="APL385 Unicode" panose="020B0709000202000203" pitchFamily="49" charset="0"/>
                <a:ea typeface="+mj-ea"/>
                <a:cs typeface="+mj-cs"/>
              </a:rPr>
              <a:t> </a:t>
            </a:r>
            <a:r>
              <a:rPr lang="en-GB" sz="2400" dirty="0">
                <a:solidFill>
                  <a:prstClr val="black"/>
                </a:solidFill>
                <a:highlight>
                  <a:srgbClr val="C0C0C0"/>
                </a:highlight>
                <a:latin typeface="APL385 Unicode" panose="020B0709000202000203" pitchFamily="49" charset="0"/>
                <a:ea typeface="+mj-ea"/>
                <a:cs typeface="+mj-cs"/>
              </a:rPr>
              <a:t> </a:t>
            </a:r>
            <a:r>
              <a:rPr lang="en-GB" sz="2400" dirty="0">
                <a:solidFill>
                  <a:prstClr val="black"/>
                </a:solidFill>
                <a:highlight>
                  <a:srgbClr val="808080"/>
                </a:highlight>
                <a:latin typeface="APL385 Unicode" panose="020B0709000202000203" pitchFamily="49" charset="0"/>
                <a:ea typeface="+mj-ea"/>
                <a:cs typeface="+mj-cs"/>
              </a:rPr>
              <a:t> </a:t>
            </a:r>
            <a:r>
              <a:rPr lang="en-GB" sz="2400" dirty="0">
                <a:solidFill>
                  <a:prstClr val="black"/>
                </a:solidFill>
                <a:highlight>
                  <a:srgbClr val="C0C0C0"/>
                </a:highlight>
                <a:latin typeface="APL385 Unicode" panose="020B0709000202000203" pitchFamily="49" charset="0"/>
                <a:ea typeface="+mj-ea"/>
                <a:cs typeface="+mj-cs"/>
              </a:rPr>
              <a:t> </a:t>
            </a:r>
            <a:r>
              <a:rPr lang="en-GB" sz="2400" dirty="0">
                <a:solidFill>
                  <a:schemeClr val="bg1"/>
                </a:solidFill>
                <a:latin typeface="APL385 Unicode" panose="020B0709000202000203" pitchFamily="49" charset="0"/>
                <a:ea typeface="+mj-ea"/>
                <a:cs typeface="+mj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42737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B6BDA9-D3EC-48B2-8801-3CE10D1D5391}"/>
              </a:ext>
            </a:extLst>
          </p:cNvPr>
          <p:cNvSpPr txBox="1"/>
          <p:nvPr/>
        </p:nvSpPr>
        <p:spPr>
          <a:xfrm>
            <a:off x="696000" y="369000"/>
            <a:ext cx="10800000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kumimoji="0" lang="en-GB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Task </a:t>
            </a:r>
            <a:fld id="{C4A595E0-68AA-423E-BAF3-3392370CE250}" type="slidenum">
              <a:rPr kumimoji="0" lang="en-GB" sz="40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3</a:t>
            </a:fld>
            <a:endParaRPr kumimoji="0" lang="en-GB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pPr marL="0" indent="0" algn="ctr">
              <a:buNone/>
            </a:pPr>
            <a:endParaRPr kumimoji="0" lang="en-GB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Create two functions, 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F</a:t>
            </a:r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and 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G</a:t>
            </a:r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, that behave as follows:</a:t>
            </a:r>
            <a:endParaRPr lang="en-GB" sz="2400" dirty="0">
              <a:solidFill>
                <a:prstClr val="black"/>
              </a:solidFill>
              <a:latin typeface="APL385 Unicode" panose="020B0709000202000203" pitchFamily="49" charset="0"/>
              <a:ea typeface="+mj-ea"/>
              <a:cs typeface="+mj-cs"/>
            </a:endParaRPr>
          </a:p>
          <a:p>
            <a:endParaRPr lang="en-GB" sz="2400" dirty="0">
              <a:solidFill>
                <a:prstClr val="black"/>
              </a:solidFill>
              <a:latin typeface="APL385 Unicode" panose="020B0709000202000203" pitchFamily="49" charset="0"/>
              <a:ea typeface="+mj-ea"/>
              <a:cs typeface="+mj-cs"/>
            </a:endParaRP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	(2 3⍴1) F (2 3⍴2)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1 1 1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1 1 1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2 2 2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2 2 2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	G 3 3⍴⍳9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1 2 3 1 2 3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4 5 6 4 5 6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7 8 9 7 8 9</a:t>
            </a:r>
          </a:p>
        </p:txBody>
      </p:sp>
    </p:spTree>
    <p:extLst>
      <p:ext uri="{BB962C8B-B14F-4D97-AF65-F5344CB8AC3E}">
        <p14:creationId xmlns:p14="http://schemas.microsoft.com/office/powerpoint/2010/main" val="4040088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B6BDA9-D3EC-48B2-8801-3CE10D1D5391}"/>
              </a:ext>
            </a:extLst>
          </p:cNvPr>
          <p:cNvSpPr txBox="1"/>
          <p:nvPr/>
        </p:nvSpPr>
        <p:spPr>
          <a:xfrm>
            <a:off x="696000" y="551289"/>
            <a:ext cx="10800000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kumimoji="0" lang="en-GB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Task </a:t>
            </a:r>
            <a:fld id="{C4A595E0-68AA-423E-BAF3-3392370CE250}" type="slidenum">
              <a:rPr kumimoji="0" lang="en-GB" sz="40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4</a:t>
            </a:fld>
            <a:endParaRPr kumimoji="0" lang="en-GB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pPr marL="0" indent="0" algn="ctr">
              <a:buNone/>
            </a:pPr>
            <a:endParaRPr kumimoji="0" lang="en-GB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Create a function </a:t>
            </a:r>
            <a:r>
              <a:rPr lang="en-GB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ToVector</a:t>
            </a:r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that accepts any array as 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⍵</a:t>
            </a:r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and turns it into a vector with the same elements:</a:t>
            </a:r>
          </a:p>
          <a:p>
            <a:endParaRPr lang="en-GB" sz="2400" dirty="0">
              <a:solidFill>
                <a:prstClr val="black"/>
              </a:solidFill>
              <a:latin typeface="Atkinson Hyperlegible" pitchFamily="50" charset="0"/>
              <a:ea typeface="+mj-ea"/>
              <a:cs typeface="+mj-cs"/>
            </a:endParaRP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	</a:t>
            </a:r>
            <a:r>
              <a:rPr lang="en-GB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ToVector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1 2 3 4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1 2 3 4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	</a:t>
            </a:r>
            <a:r>
              <a:rPr lang="en-GB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ToVector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3 2⍴⍳6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1 2 3 4 5 6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	</a:t>
            </a:r>
            <a:r>
              <a:rPr lang="en-GB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ToVector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2 2 2⍴⍳8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1 2 3 4 5 6 7 8</a:t>
            </a:r>
          </a:p>
        </p:txBody>
      </p:sp>
    </p:spTree>
    <p:extLst>
      <p:ext uri="{BB962C8B-B14F-4D97-AF65-F5344CB8AC3E}">
        <p14:creationId xmlns:p14="http://schemas.microsoft.com/office/powerpoint/2010/main" val="1973119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B6BDA9-D3EC-48B2-8801-3CE10D1D5391}"/>
              </a:ext>
            </a:extLst>
          </p:cNvPr>
          <p:cNvSpPr txBox="1"/>
          <p:nvPr/>
        </p:nvSpPr>
        <p:spPr>
          <a:xfrm>
            <a:off x="696000" y="181957"/>
            <a:ext cx="10800000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kumimoji="0" lang="en-GB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Task </a:t>
            </a:r>
            <a:fld id="{C4A595E0-68AA-423E-BAF3-3392370CE250}" type="slidenum">
              <a:rPr kumimoji="0" lang="en-GB" sz="40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5</a:t>
            </a:fld>
            <a:endParaRPr kumimoji="0" lang="en-GB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pPr marL="0" indent="0" algn="ctr">
              <a:buNone/>
            </a:pPr>
            <a:endParaRPr kumimoji="0" lang="en-GB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Create a function 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Sum2ndLast</a:t>
            </a:r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that accepts a numeric array as 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⍵</a:t>
            </a:r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and sums its contents along the 2</a:t>
            </a:r>
            <a:r>
              <a:rPr lang="en-GB" sz="2400" baseline="300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nd</a:t>
            </a:r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to last axis:</a:t>
            </a:r>
          </a:p>
          <a:p>
            <a:endParaRPr lang="en-GB" sz="2400" dirty="0">
              <a:solidFill>
                <a:prstClr val="black"/>
              </a:solidFill>
              <a:latin typeface="Atkinson Hyperlegible" pitchFamily="50" charset="0"/>
              <a:ea typeface="+mj-ea"/>
              <a:cs typeface="+mj-cs"/>
            </a:endParaRP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Sum2ndLast 2 3⍴⍳6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5 7 9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Sum2ndLast 2 10 2⍴⍳40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100 110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300 310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Sum2ndLast 2 2 10 2⍴⍳80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100 110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300 310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 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500 510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700 710</a:t>
            </a:r>
          </a:p>
        </p:txBody>
      </p:sp>
    </p:spTree>
    <p:extLst>
      <p:ext uri="{BB962C8B-B14F-4D97-AF65-F5344CB8AC3E}">
        <p14:creationId xmlns:p14="http://schemas.microsoft.com/office/powerpoint/2010/main" val="3137909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B6BDA9-D3EC-48B2-8801-3CE10D1D5391}"/>
              </a:ext>
            </a:extLst>
          </p:cNvPr>
          <p:cNvSpPr txBox="1"/>
          <p:nvPr/>
        </p:nvSpPr>
        <p:spPr>
          <a:xfrm>
            <a:off x="696000" y="551289"/>
            <a:ext cx="10800000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kumimoji="0" lang="en-GB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Task </a:t>
            </a:r>
            <a:fld id="{C4A595E0-68AA-423E-BAF3-3392370CE250}" type="slidenum">
              <a:rPr kumimoji="0" lang="en-GB" sz="40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6</a:t>
            </a:fld>
            <a:endParaRPr kumimoji="0" lang="en-GB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pPr marL="0" indent="0" algn="ctr">
              <a:buNone/>
            </a:pPr>
            <a:endParaRPr kumimoji="0" lang="en-GB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Write a function </a:t>
            </a:r>
            <a:r>
              <a:rPr lang="en-GB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DropRandRows</a:t>
            </a:r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that accepts a matrix as 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⍵</a:t>
            </a:r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and drops, from the top, between 1 and all the rows of the matrix (chosen randomly).</a:t>
            </a:r>
          </a:p>
          <a:p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Here are some example runs:</a:t>
            </a:r>
          </a:p>
          <a:p>
            <a:endParaRPr lang="en-GB" sz="2400" dirty="0">
              <a:solidFill>
                <a:prstClr val="black"/>
              </a:solidFill>
              <a:latin typeface="Atkinson Hyperlegible" pitchFamily="50" charset="0"/>
              <a:ea typeface="+mj-ea"/>
              <a:cs typeface="+mj-cs"/>
            </a:endParaRP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	</a:t>
            </a:r>
            <a:r>
              <a:rPr lang="en-GB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DropRandRows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3 4⍴⍳12	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5  6  7  8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9 10 11 12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	</a:t>
            </a:r>
            <a:r>
              <a:rPr lang="en-GB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DropRandRows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3 4⍴⍳12      ⍝ Empty result!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	</a:t>
            </a:r>
            <a:r>
              <a:rPr lang="en-GB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DropRandRows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3 4⍴⍳12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9 10 11 12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	</a:t>
            </a:r>
            <a:r>
              <a:rPr lang="en-GB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DropRandRows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3 4⍴⍳12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9 10 11 12</a:t>
            </a:r>
          </a:p>
        </p:txBody>
      </p:sp>
    </p:spTree>
    <p:extLst>
      <p:ext uri="{BB962C8B-B14F-4D97-AF65-F5344CB8AC3E}">
        <p14:creationId xmlns:p14="http://schemas.microsoft.com/office/powerpoint/2010/main" val="39204442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B6BDA9-D3EC-48B2-8801-3CE10D1D5391}"/>
              </a:ext>
            </a:extLst>
          </p:cNvPr>
          <p:cNvSpPr txBox="1"/>
          <p:nvPr/>
        </p:nvSpPr>
        <p:spPr>
          <a:xfrm>
            <a:off x="696000" y="366623"/>
            <a:ext cx="10800000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kumimoji="0" lang="en-GB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Task </a:t>
            </a:r>
            <a:fld id="{C4A595E0-68AA-423E-BAF3-3392370CE250}" type="slidenum">
              <a:rPr kumimoji="0" lang="en-GB" sz="40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7</a:t>
            </a:fld>
            <a:endParaRPr kumimoji="0" lang="en-GB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pPr marL="0" indent="0" algn="ctr">
              <a:buNone/>
            </a:pPr>
            <a:endParaRPr kumimoji="0" lang="en-GB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Write a function </a:t>
            </a:r>
            <a:r>
              <a:rPr lang="en-GB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PickRandCols</a:t>
            </a:r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that accepts a matrix as 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⍵</a:t>
            </a:r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and extracts between 1 and all columns from the left (chosen randomly).</a:t>
            </a:r>
          </a:p>
          <a:p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Here are some example runs:</a:t>
            </a:r>
          </a:p>
          <a:p>
            <a:endParaRPr lang="en-GB" sz="2400" dirty="0">
              <a:solidFill>
                <a:prstClr val="black"/>
              </a:solidFill>
              <a:latin typeface="Atkinson Hyperlegible" pitchFamily="50" charset="0"/>
              <a:ea typeface="+mj-ea"/>
              <a:cs typeface="+mj-cs"/>
            </a:endParaRP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	</a:t>
            </a:r>
            <a:r>
              <a:rPr lang="en-GB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PickRandCols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2 5⍴⍳10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1 2 3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6 7 8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	</a:t>
            </a:r>
            <a:r>
              <a:rPr lang="en-GB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PickRandCols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2 5⍴⍳10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1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6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	</a:t>
            </a:r>
            <a:r>
              <a:rPr lang="en-GB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PickRandCols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2 5⍴⍳10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1 2 3 4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6 7 8 9</a:t>
            </a:r>
          </a:p>
        </p:txBody>
      </p:sp>
    </p:spTree>
    <p:extLst>
      <p:ext uri="{BB962C8B-B14F-4D97-AF65-F5344CB8AC3E}">
        <p14:creationId xmlns:p14="http://schemas.microsoft.com/office/powerpoint/2010/main" val="590059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B6BDA9-D3EC-48B2-8801-3CE10D1D5391}"/>
              </a:ext>
            </a:extLst>
          </p:cNvPr>
          <p:cNvSpPr txBox="1"/>
          <p:nvPr/>
        </p:nvSpPr>
        <p:spPr>
          <a:xfrm>
            <a:off x="696000" y="735955"/>
            <a:ext cx="10800000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kumimoji="0" lang="en-GB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Task </a:t>
            </a:r>
            <a:fld id="{C4A595E0-68AA-423E-BAF3-3392370CE250}" type="slidenum">
              <a:rPr kumimoji="0" lang="en-GB" sz="40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8</a:t>
            </a:fld>
            <a:endParaRPr kumimoji="0" lang="en-GB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pPr marL="0" indent="0" algn="ctr">
              <a:buNone/>
            </a:pPr>
            <a:endParaRPr kumimoji="0" lang="en-GB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Write a function </a:t>
            </a:r>
            <a:r>
              <a:rPr lang="en-GB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RIota</a:t>
            </a:r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that takes a positive integer 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⍵</a:t>
            </a:r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and produces the same result as 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⍳⍵</a:t>
            </a:r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, but in the reverse order:</a:t>
            </a:r>
          </a:p>
          <a:p>
            <a:endParaRPr lang="en-GB" sz="2400" dirty="0">
              <a:solidFill>
                <a:prstClr val="black"/>
              </a:solidFill>
              <a:latin typeface="Atkinson Hyperlegible" pitchFamily="50" charset="0"/>
              <a:ea typeface="+mj-ea"/>
              <a:cs typeface="+mj-cs"/>
            </a:endParaRP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	</a:t>
            </a:r>
            <a:r>
              <a:rPr lang="en-GB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RIota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5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5 4 3 2 1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	</a:t>
            </a:r>
            <a:r>
              <a:rPr lang="en-GB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RIota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1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1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	</a:t>
            </a:r>
            <a:r>
              <a:rPr lang="en-GB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RIota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10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10 9 8 7 6 5 4 3 2 1</a:t>
            </a:r>
          </a:p>
        </p:txBody>
      </p:sp>
    </p:spTree>
    <p:extLst>
      <p:ext uri="{BB962C8B-B14F-4D97-AF65-F5344CB8AC3E}">
        <p14:creationId xmlns:p14="http://schemas.microsoft.com/office/powerpoint/2010/main" val="30088208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B6BDA9-D3EC-48B2-8801-3CE10D1D5391}"/>
              </a:ext>
            </a:extLst>
          </p:cNvPr>
          <p:cNvSpPr txBox="1"/>
          <p:nvPr/>
        </p:nvSpPr>
        <p:spPr>
          <a:xfrm>
            <a:off x="696000" y="735955"/>
            <a:ext cx="10800000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kumimoji="0" lang="en-GB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Task </a:t>
            </a:r>
            <a:fld id="{C4A595E0-68AA-423E-BAF3-3392370CE250}" type="slidenum">
              <a:rPr kumimoji="0" lang="en-GB" sz="40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9</a:t>
            </a:fld>
            <a:endParaRPr kumimoji="0" lang="en-GB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pPr marL="0" indent="0" algn="ctr">
              <a:buNone/>
            </a:pPr>
            <a:endParaRPr kumimoji="0" lang="en-GB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Using </a:t>
            </a:r>
            <a:r>
              <a:rPr lang="en-GB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RIota</a:t>
            </a:r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, write a function 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Reverse</a:t>
            </a:r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that takes a vector 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⍵</a:t>
            </a:r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and returns the same vector in the reverse order:</a:t>
            </a:r>
          </a:p>
          <a:p>
            <a:endParaRPr lang="en-GB" sz="2400" dirty="0">
              <a:solidFill>
                <a:prstClr val="black"/>
              </a:solidFill>
              <a:latin typeface="Atkinson Hyperlegible" pitchFamily="50" charset="0"/>
              <a:ea typeface="+mj-ea"/>
              <a:cs typeface="+mj-cs"/>
            </a:endParaRP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	Reverse ⍳5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5 4 3 2 1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	Reverse 'Hello, world!'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!</a:t>
            </a:r>
            <a:r>
              <a:rPr lang="en-GB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dlrow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,</a:t>
            </a:r>
            <a:r>
              <a:rPr lang="en-GB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olleH</a:t>
            </a:r>
            <a:endParaRPr lang="en-GB" sz="2400" dirty="0">
              <a:solidFill>
                <a:prstClr val="black"/>
              </a:solidFill>
              <a:latin typeface="APL385 Unicode" panose="020B0709000202000203" pitchFamily="49" charset="0"/>
              <a:ea typeface="+mj-ea"/>
              <a:cs typeface="+mj-cs"/>
            </a:endParaRP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	Reverse 15 30 2 8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8 2 30 15</a:t>
            </a:r>
          </a:p>
        </p:txBody>
      </p:sp>
    </p:spTree>
    <p:extLst>
      <p:ext uri="{BB962C8B-B14F-4D97-AF65-F5344CB8AC3E}">
        <p14:creationId xmlns:p14="http://schemas.microsoft.com/office/powerpoint/2010/main" val="15893180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2936</TotalTime>
  <Words>1618</Words>
  <Application>Microsoft Office PowerPoint</Application>
  <PresentationFormat>Widescreen</PresentationFormat>
  <Paragraphs>310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APL385 Unicode</vt:lpstr>
      <vt:lpstr>Arial</vt:lpstr>
      <vt:lpstr>Atkinson Hyperlegible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Adam Brudzewsky</dc:creator>
  <cp:lastModifiedBy>Adam Brudzewsky</cp:lastModifiedBy>
  <cp:revision>110</cp:revision>
  <dcterms:created xsi:type="dcterms:W3CDTF">2021-08-18T15:42:35Z</dcterms:created>
  <dcterms:modified xsi:type="dcterms:W3CDTF">2021-08-26T11:46:41Z</dcterms:modified>
</cp:coreProperties>
</file>