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90" r:id="rId3"/>
    <p:sldId id="291" r:id="rId4"/>
    <p:sldId id="281" r:id="rId5"/>
    <p:sldId id="292" r:id="rId6"/>
    <p:sldId id="293" r:id="rId7"/>
    <p:sldId id="294" r:id="rId8"/>
    <p:sldId id="295"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p:cViewPr varScale="1">
        <p:scale>
          <a:sx n="74" d="100"/>
          <a:sy n="74" d="100"/>
        </p:scale>
        <p:origin x="720" y="77"/>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1A0BD-27CC-4C52-B084-C7D29C3E6A60}" type="datetimeFigureOut">
              <a:rPr lang="en-GB" smtClean="0"/>
              <a:t>31/08/2021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C257B-F9BC-407E-B46B-4CB3D1C5D5CE}" type="slidenum">
              <a:rPr lang="en-GB" smtClean="0"/>
              <a:t>‹#›</a:t>
            </a:fld>
            <a:endParaRPr lang="en-GB"/>
          </a:p>
        </p:txBody>
      </p:sp>
    </p:spTree>
    <p:extLst>
      <p:ext uri="{BB962C8B-B14F-4D97-AF65-F5344CB8AC3E}">
        <p14:creationId xmlns:p14="http://schemas.microsoft.com/office/powerpoint/2010/main" val="46284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BA6A-2287-432F-8EC1-8F11A36B2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D3FB2-0325-4855-95A0-5A3CFC41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F70CB5-A24C-4530-9739-016924AC4DC9}"/>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5" name="Footer Placeholder 4">
            <a:extLst>
              <a:ext uri="{FF2B5EF4-FFF2-40B4-BE49-F238E27FC236}">
                <a16:creationId xmlns:a16="http://schemas.microsoft.com/office/drawing/2014/main" id="{305D0452-2F22-40E4-A0E8-B2212B24A8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236830-B902-42A7-9313-47507D49BD84}"/>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7243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EEF2-C52E-4B51-B4F9-F70F32179F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D22866-71EA-41A2-A910-C45E99476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B32FAD-236D-4585-8623-8DDAD2C33317}"/>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5" name="Footer Placeholder 4">
            <a:extLst>
              <a:ext uri="{FF2B5EF4-FFF2-40B4-BE49-F238E27FC236}">
                <a16:creationId xmlns:a16="http://schemas.microsoft.com/office/drawing/2014/main" id="{7D03379A-EE68-4CB0-8A68-34E5B4C40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4D8B34-079B-4D68-A814-EBBE375EA813}"/>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06965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72654-B7B1-4DD1-B3A2-74E05F269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6332DE-DBE4-4CAD-BAD0-204D757B9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D42DDC-BC4B-4AAD-9BB9-4DA48BFB5C03}"/>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5" name="Footer Placeholder 4">
            <a:extLst>
              <a:ext uri="{FF2B5EF4-FFF2-40B4-BE49-F238E27FC236}">
                <a16:creationId xmlns:a16="http://schemas.microsoft.com/office/drawing/2014/main" id="{898B2DC2-3580-453B-BDE8-C256C78AE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00FBCA-FD76-4D0B-9F3D-F5482856602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5788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5990-4C8A-43EA-B6D0-A64C794FE9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393AE-7523-4DE6-855A-E0C0E90CE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901FCA-3CA1-4F83-9451-AE49D27949E2}"/>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5" name="Footer Placeholder 4">
            <a:extLst>
              <a:ext uri="{FF2B5EF4-FFF2-40B4-BE49-F238E27FC236}">
                <a16:creationId xmlns:a16="http://schemas.microsoft.com/office/drawing/2014/main" id="{0E7FAA20-7495-49FE-92DF-D2B868F6A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95A299-99A7-4D58-AFD2-FACCFB63D148}"/>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2378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2A2-E046-47FE-8F4F-72C9A01E8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81489F-F5B7-45F5-A3D5-DA79B6DDE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D65AC-19D3-42DD-939F-E4E424016989}"/>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5" name="Footer Placeholder 4">
            <a:extLst>
              <a:ext uri="{FF2B5EF4-FFF2-40B4-BE49-F238E27FC236}">
                <a16:creationId xmlns:a16="http://schemas.microsoft.com/office/drawing/2014/main" id="{E595AE35-B633-4B9A-8299-F0446C325B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C2157-BBBE-4A1A-9609-1583D20115E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28051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C0AB-1DAF-47B9-AE62-4951655ADD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434AD-0A74-45D4-B466-9FC9FEE7C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F02153-4294-4D4A-B790-66200041B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AC32F0-4DA4-460A-AD29-A26A075838C1}"/>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6" name="Footer Placeholder 5">
            <a:extLst>
              <a:ext uri="{FF2B5EF4-FFF2-40B4-BE49-F238E27FC236}">
                <a16:creationId xmlns:a16="http://schemas.microsoft.com/office/drawing/2014/main" id="{2FE19453-179A-4256-9BDC-F85CFC4922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07D0E-AA5B-436C-BF9A-6D4772E4E40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12571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8E17-FCBA-47D6-AC3A-13F6F83B80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530622-7A41-4F48-A468-D0908B3F2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5505B-DF62-483A-887D-EDD3D51DD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52D52F-A5F7-4FBA-9229-BF9EE2D72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9E56B-2537-4DE1-ABEF-2F66E3340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26A0BA-CC8D-4297-84A2-53F1B5F511B4}"/>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8" name="Footer Placeholder 7">
            <a:extLst>
              <a:ext uri="{FF2B5EF4-FFF2-40B4-BE49-F238E27FC236}">
                <a16:creationId xmlns:a16="http://schemas.microsoft.com/office/drawing/2014/main" id="{474912F8-C5AB-4ED3-A77B-1CBAEEEADC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4F1377-C27B-4DA0-9987-5B0735830567}"/>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82855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6D1B-991F-4D41-8F72-7A6CC0BE67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02336-809A-48B4-811C-C4AC404A29E4}"/>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4" name="Footer Placeholder 3">
            <a:extLst>
              <a:ext uri="{FF2B5EF4-FFF2-40B4-BE49-F238E27FC236}">
                <a16:creationId xmlns:a16="http://schemas.microsoft.com/office/drawing/2014/main" id="{D2758737-0BED-4102-9D73-C97C4EC609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8C580A-D654-4DA1-8D2C-736CA3C1B16A}"/>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80644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0499-3527-4D03-B29A-3A15BE5511B8}"/>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3" name="Footer Placeholder 2">
            <a:extLst>
              <a:ext uri="{FF2B5EF4-FFF2-40B4-BE49-F238E27FC236}">
                <a16:creationId xmlns:a16="http://schemas.microsoft.com/office/drawing/2014/main" id="{8DA8FECE-38D6-4E73-ABFD-02B1C13023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EF698F-EE4E-481E-91D6-3F5C7A4C078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82938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4E66-B5E6-4E9A-9738-B2977DD8F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964197-3694-4282-9D05-965888764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6668FF-D5A6-491F-858A-9809BE37A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3D68-44BD-4869-8008-C317D46680CA}"/>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6" name="Footer Placeholder 5">
            <a:extLst>
              <a:ext uri="{FF2B5EF4-FFF2-40B4-BE49-F238E27FC236}">
                <a16:creationId xmlns:a16="http://schemas.microsoft.com/office/drawing/2014/main" id="{6802E600-57D7-426D-A71C-FCD2D0CC6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147E-BE21-48DC-9C3A-BAB81B6275FF}"/>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9491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D41D-AB1E-437B-AC40-25897E48D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37EECD-419D-4927-A3E8-87B15D27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3DC3D7-FD40-472D-807B-5EE797B31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254E5-B044-4D58-B32C-18AC73993806}"/>
              </a:ext>
            </a:extLst>
          </p:cNvPr>
          <p:cNvSpPr>
            <a:spLocks noGrp="1"/>
          </p:cNvSpPr>
          <p:nvPr>
            <p:ph type="dt" sz="half" idx="10"/>
          </p:nvPr>
        </p:nvSpPr>
        <p:spPr/>
        <p:txBody>
          <a:bodyPr/>
          <a:lstStyle/>
          <a:p>
            <a:fld id="{4C324CBA-B5F8-49E4-A74D-FDDDFCEF0F4B}" type="datetimeFigureOut">
              <a:rPr lang="en-GB" smtClean="0"/>
              <a:t>31/08/2021</a:t>
            </a:fld>
            <a:endParaRPr lang="en-GB"/>
          </a:p>
        </p:txBody>
      </p:sp>
      <p:sp>
        <p:nvSpPr>
          <p:cNvPr id="6" name="Footer Placeholder 5">
            <a:extLst>
              <a:ext uri="{FF2B5EF4-FFF2-40B4-BE49-F238E27FC236}">
                <a16:creationId xmlns:a16="http://schemas.microsoft.com/office/drawing/2014/main" id="{0DC9ED24-BB9B-4D65-9E66-532AB03901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8664F5-9DD0-4FC0-A0C8-6F42BC232AB6}"/>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61550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C73DE-66C6-46CE-942F-ED1CAFF79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A27E006-1728-4B42-B25D-E01553F13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3283B49-CB26-463D-9B58-D327DAC4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tkinson Hyperlegible" pitchFamily="50" charset="0"/>
              </a:defRPr>
            </a:lvl1pPr>
          </a:lstStyle>
          <a:p>
            <a:fld id="{4C324CBA-B5F8-49E4-A74D-FDDDFCEF0F4B}" type="datetimeFigureOut">
              <a:rPr lang="en-GB" smtClean="0"/>
              <a:pPr/>
              <a:t>31/08/2021</a:t>
            </a:fld>
            <a:endParaRPr lang="en-GB" dirty="0"/>
          </a:p>
        </p:txBody>
      </p:sp>
      <p:sp>
        <p:nvSpPr>
          <p:cNvPr id="5" name="Footer Placeholder 4">
            <a:extLst>
              <a:ext uri="{FF2B5EF4-FFF2-40B4-BE49-F238E27FC236}">
                <a16:creationId xmlns:a16="http://schemas.microsoft.com/office/drawing/2014/main" id="{E35713F8-1A8F-402F-B0EC-4CFBA93D4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tkinson Hyperlegible" pitchFamily="50" charset="0"/>
              </a:defRPr>
            </a:lvl1pPr>
          </a:lstStyle>
          <a:p>
            <a:endParaRPr lang="en-GB" dirty="0"/>
          </a:p>
        </p:txBody>
      </p:sp>
      <p:sp>
        <p:nvSpPr>
          <p:cNvPr id="6" name="Slide Number Placeholder 5">
            <a:extLst>
              <a:ext uri="{FF2B5EF4-FFF2-40B4-BE49-F238E27FC236}">
                <a16:creationId xmlns:a16="http://schemas.microsoft.com/office/drawing/2014/main" id="{D2527878-F90C-4515-8569-29A99FC4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tkinson Hyperlegible" pitchFamily="50" charset="0"/>
              </a:defRPr>
            </a:lvl1pPr>
          </a:lstStyle>
          <a:p>
            <a:fld id="{E6C6BEA6-279D-46B0-9233-6560AF95BF7E}" type="slidenum">
              <a:rPr lang="en-GB" smtClean="0"/>
              <a:pPr/>
              <a:t>‹#›</a:t>
            </a:fld>
            <a:endParaRPr lang="en-GB" dirty="0"/>
          </a:p>
        </p:txBody>
      </p:sp>
    </p:spTree>
    <p:extLst>
      <p:ext uri="{BB962C8B-B14F-4D97-AF65-F5344CB8AC3E}">
        <p14:creationId xmlns:p14="http://schemas.microsoft.com/office/powerpoint/2010/main" val="357255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workshops@dyalo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230832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)CLEAR</a:t>
            </a:r>
            <a:r>
              <a:rPr lang="en-GB" sz="2400" dirty="0">
                <a:solidFill>
                  <a:prstClr val="black"/>
                </a:solidFill>
                <a:latin typeface="Atkinson Hyperlegible" pitchFamily="50" charset="0"/>
                <a:ea typeface="+mj-ea"/>
                <a:cs typeface="+mj-cs"/>
              </a:rPr>
              <a:t> to clear your workspace</a:t>
            </a:r>
          </a:p>
          <a:p>
            <a:pPr marL="742950" indent="-742950">
              <a:buFont typeface="+mj-lt"/>
              <a:buAutoNum type="arabicPeriod"/>
            </a:pPr>
            <a:endParaRPr lang="en-GB" sz="2400" dirty="0">
              <a:solidFill>
                <a:prstClr val="black"/>
              </a:solidFill>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)SAVE </a:t>
            </a:r>
            <a:r>
              <a:rPr lang="en-GB" sz="2400" dirty="0">
                <a:solidFill>
                  <a:prstClr val="black"/>
                </a:solidFill>
                <a:latin typeface="Atkinson Hyperlegible" pitchFamily="50" charset="0"/>
                <a:ea typeface="+mj-ea"/>
                <a:cs typeface="+mj-cs"/>
              </a:rPr>
              <a:t>your workspace with a workspace ID like </a:t>
            </a:r>
            <a:r>
              <a:rPr lang="en-GB" sz="2400" b="1" dirty="0">
                <a:solidFill>
                  <a:prstClr val="black"/>
                </a:solidFill>
                <a:latin typeface="Atkinson Hyperlegible" pitchFamily="50" charset="0"/>
                <a:ea typeface="+mj-ea"/>
                <a:cs typeface="+mj-cs"/>
              </a:rPr>
              <a:t>tasks7_your_name.dws</a:t>
            </a:r>
            <a:endParaRPr lang="en-GB" sz="2400" dirty="0">
              <a:solidFill>
                <a:prstClr val="black"/>
              </a:solidFill>
              <a:latin typeface="Atkinson Hyperlegible" pitchFamily="50" charset="0"/>
              <a:ea typeface="+mj-ea"/>
              <a:cs typeface="+mj-cs"/>
            </a:endParaRPr>
          </a:p>
          <a:p>
            <a:pPr marL="742950" indent="-742950">
              <a:buFont typeface="+mj-lt"/>
              <a:buAutoNum type="arabicPeriod"/>
            </a:pPr>
            <a:endParaRPr lang="en-GB" sz="2400" dirty="0">
              <a:solidFill>
                <a:prstClr val="black"/>
              </a:solidFill>
              <a:latin typeface="Atkinson Hyperlegible" pitchFamily="50" charset="0"/>
              <a:ea typeface="+mj-ea"/>
              <a:cs typeface="+mj-cs"/>
            </a:endParaRPr>
          </a:p>
        </p:txBody>
      </p:sp>
    </p:spTree>
    <p:extLst>
      <p:ext uri="{BB962C8B-B14F-4D97-AF65-F5344CB8AC3E}">
        <p14:creationId xmlns:p14="http://schemas.microsoft.com/office/powerpoint/2010/main" val="192872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2</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Square</a:t>
            </a:r>
            <a:r>
              <a:rPr lang="en-GB" sz="2400" dirty="0"/>
              <a:t> which takes a text and creates a 2-row 2-column matrix where every element is the given text:</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]display Square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10185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893647"/>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3</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Backwards</a:t>
            </a:r>
            <a:r>
              <a:rPr lang="en-GB" sz="2400" dirty="0"/>
              <a:t> which takes a vector of vectors and reverses both the overall vector and its elements:</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Backwards '</a:t>
            </a:r>
            <a:r>
              <a:rPr lang="en-GB" sz="2400" dirty="0" err="1">
                <a:solidFill>
                  <a:prstClr val="black"/>
                </a:solidFill>
                <a:latin typeface="APL385 Unicode" panose="020B0709000202000203" pitchFamily="49" charset="0"/>
                <a:ea typeface="+mj-ea"/>
                <a:cs typeface="+mj-cs"/>
              </a:rPr>
              <a:t>uoY</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erA</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woH</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olleH</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Hello│How│Are│You</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Backwards (1 2 3)(4 5)(8 2 10)</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│10 2 8│5 4│3 2 1│</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4660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6001643"/>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4</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Corners</a:t>
            </a:r>
            <a:r>
              <a:rPr lang="en-GB" sz="2400" dirty="0"/>
              <a:t> which takes a matrix and returns a 2-by-2 matrix of the 4 rotations of the given matrix:</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Corners 2 2⍴'+AB.'</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61783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5</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Create the following variable:</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table</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Air│Boat│Car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1 │ 2  │ 3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4 │ 5  │ 6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7 │ 8  │ 9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220058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524315"/>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6</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From</a:t>
            </a:r>
            <a:r>
              <a:rPr lang="en-GB" sz="2400" dirty="0"/>
              <a:t> which takes a character vector left argument and matrix right argument. It must return the first column of the matrix where the top element of that column matches the left argument vector, but without the heading:</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'Boat' From table</a:t>
            </a:r>
          </a:p>
          <a:p>
            <a:r>
              <a:rPr lang="en-GB" sz="2400" dirty="0">
                <a:solidFill>
                  <a:prstClr val="black"/>
                </a:solidFill>
                <a:latin typeface="APL385 Unicode" panose="020B0709000202000203" pitchFamily="49" charset="0"/>
                <a:ea typeface="+mj-ea"/>
                <a:cs typeface="+mj-cs"/>
              </a:rPr>
              <a:t>2 5 8</a:t>
            </a:r>
          </a:p>
          <a:p>
            <a:r>
              <a:rPr lang="en-GB" sz="2400" dirty="0">
                <a:solidFill>
                  <a:prstClr val="black"/>
                </a:solidFill>
                <a:latin typeface="APL385 Unicode" panose="020B0709000202000203" pitchFamily="49" charset="0"/>
                <a:ea typeface="+mj-ea"/>
                <a:cs typeface="+mj-cs"/>
              </a:rPr>
              <a:t>      'Car' From table</a:t>
            </a:r>
          </a:p>
          <a:p>
            <a:r>
              <a:rPr lang="en-GB" sz="2400" dirty="0">
                <a:solidFill>
                  <a:prstClr val="black"/>
                </a:solidFill>
                <a:latin typeface="APL385 Unicode" panose="020B0709000202000203" pitchFamily="49" charset="0"/>
                <a:ea typeface="+mj-ea"/>
                <a:cs typeface="+mj-cs"/>
              </a:rPr>
              <a:t>3 6 9</a:t>
            </a:r>
          </a:p>
          <a:p>
            <a:r>
              <a:rPr lang="en-US" sz="2400" dirty="0">
                <a:solidFill>
                  <a:prstClr val="black"/>
                </a:solidFill>
                <a:latin typeface="APL385 Unicode" panose="020B0709000202000203" pitchFamily="49" charset="0"/>
                <a:ea typeface="+mj-ea"/>
                <a:cs typeface="+mj-cs"/>
              </a:rPr>
              <a:t>      'B' From (3 3⍴'ABC',3 5 1 3 4 2)</a:t>
            </a:r>
          </a:p>
          <a:p>
            <a:r>
              <a:rPr lang="en-US" sz="2400" dirty="0">
                <a:solidFill>
                  <a:prstClr val="black"/>
                </a:solidFill>
                <a:latin typeface="APL385 Unicode" panose="020B0709000202000203" pitchFamily="49" charset="0"/>
                <a:ea typeface="+mj-ea"/>
                <a:cs typeface="+mj-cs"/>
              </a:rPr>
              <a:t>5 4</a:t>
            </a:r>
            <a:endParaRPr lang="en-GB" sz="2400" dirty="0">
              <a:solidFill>
                <a:prstClr val="black"/>
              </a:solidFill>
              <a:latin typeface="APL385 Unicode" panose="020B0709000202000203" pitchFamily="49" charset="0"/>
              <a:ea typeface="+mj-ea"/>
              <a:cs typeface="+mj-cs"/>
            </a:endParaRPr>
          </a:p>
        </p:txBody>
      </p:sp>
    </p:spTree>
    <p:extLst>
      <p:ext uri="{BB962C8B-B14F-4D97-AF65-F5344CB8AC3E}">
        <p14:creationId xmlns:p14="http://schemas.microsoft.com/office/powerpoint/2010/main" val="158120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893647"/>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err="1">
                <a:latin typeface="APL385 Unicode" panose="020B0709000202000203" pitchFamily="49" charset="0"/>
              </a:rPr>
              <a:t>RotationOf</a:t>
            </a:r>
            <a:r>
              <a:rPr lang="en-GB" sz="2400" dirty="0"/>
              <a:t> which takes two vectors and determines if they are rotations of each other:</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carrace</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racecar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a:t>
            </a:r>
          </a:p>
          <a:p>
            <a:r>
              <a:rPr lang="en-GB" sz="2400" dirty="0">
                <a:solidFill>
                  <a:prstClr val="black"/>
                </a:solidFill>
                <a:latin typeface="APL385 Unicode" panose="020B0709000202000203" pitchFamily="49" charset="0"/>
                <a:ea typeface="+mj-ea"/>
                <a:cs typeface="+mj-cs"/>
              </a:rPr>
              <a:t>      'teapot'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topeat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0</a:t>
            </a:r>
          </a:p>
          <a:p>
            <a:r>
              <a:rPr lang="en-US" sz="2400" dirty="0">
                <a:solidFill>
                  <a:prstClr val="black"/>
                </a:solidFill>
                <a:latin typeface="APL385 Unicode" panose="020B0709000202000203" pitchFamily="49" charset="0"/>
                <a:ea typeface="+mj-ea"/>
                <a:cs typeface="+mj-cs"/>
              </a:rPr>
              <a:t>      'apple' </a:t>
            </a:r>
            <a:r>
              <a:rPr lang="en-US" sz="2400" dirty="0" err="1">
                <a:solidFill>
                  <a:prstClr val="black"/>
                </a:solidFill>
                <a:latin typeface="APL385 Unicode" panose="020B0709000202000203" pitchFamily="49" charset="0"/>
                <a:ea typeface="+mj-ea"/>
                <a:cs typeface="+mj-cs"/>
              </a:rPr>
              <a:t>RotationOf</a:t>
            </a:r>
            <a:r>
              <a:rPr lang="en-US" sz="2400" dirty="0">
                <a:solidFill>
                  <a:prstClr val="black"/>
                </a:solidFill>
                <a:latin typeface="APL385 Unicode" panose="020B0709000202000203" pitchFamily="49" charset="0"/>
                <a:ea typeface="+mj-ea"/>
                <a:cs typeface="+mj-cs"/>
              </a:rPr>
              <a:t> '</a:t>
            </a:r>
            <a:r>
              <a:rPr lang="en-US" sz="2400" dirty="0" err="1">
                <a:solidFill>
                  <a:prstClr val="black"/>
                </a:solidFill>
                <a:latin typeface="APL385 Unicode" panose="020B0709000202000203" pitchFamily="49" charset="0"/>
                <a:ea typeface="+mj-ea"/>
                <a:cs typeface="+mj-cs"/>
              </a:rPr>
              <a:t>leapp</a:t>
            </a:r>
            <a:r>
              <a:rPr lang="en-US" sz="2400" dirty="0">
                <a:solidFill>
                  <a:prstClr val="black"/>
                </a:solidFill>
                <a:latin typeface="APL385 Unicode" panose="020B0709000202000203" pitchFamily="49" charset="0"/>
                <a:ea typeface="+mj-ea"/>
                <a:cs typeface="+mj-cs"/>
              </a:rPr>
              <a:t>'</a:t>
            </a:r>
          </a:p>
          <a:p>
            <a:r>
              <a:rPr lang="en-US" sz="2400" dirty="0">
                <a:solidFill>
                  <a:prstClr val="black"/>
                </a:solidFill>
                <a:latin typeface="APL385 Unicode" panose="020B0709000202000203" pitchFamily="49" charset="0"/>
                <a:ea typeface="+mj-ea"/>
                <a:cs typeface="+mj-cs"/>
              </a:rPr>
              <a:t>1</a:t>
            </a:r>
          </a:p>
          <a:p>
            <a:r>
              <a:rPr lang="en-US" sz="2400" dirty="0">
                <a:solidFill>
                  <a:prstClr val="black"/>
                </a:solidFill>
                <a:latin typeface="APL385 Unicode" panose="020B0709000202000203" pitchFamily="49" charset="0"/>
                <a:ea typeface="+mj-ea"/>
                <a:cs typeface="+mj-cs"/>
              </a:rPr>
              <a:t>      'pepper' </a:t>
            </a:r>
            <a:r>
              <a:rPr lang="en-US" sz="2400" dirty="0" err="1">
                <a:solidFill>
                  <a:prstClr val="black"/>
                </a:solidFill>
                <a:latin typeface="APL385 Unicode" panose="020B0709000202000203" pitchFamily="49" charset="0"/>
                <a:ea typeface="+mj-ea"/>
                <a:cs typeface="+mj-cs"/>
              </a:rPr>
              <a:t>RotationOf</a:t>
            </a:r>
            <a:r>
              <a:rPr lang="en-US" sz="2400" dirty="0">
                <a:solidFill>
                  <a:prstClr val="black"/>
                </a:solidFill>
                <a:latin typeface="APL385 Unicode" panose="020B0709000202000203" pitchFamily="49" charset="0"/>
                <a:ea typeface="+mj-ea"/>
                <a:cs typeface="+mj-cs"/>
              </a:rPr>
              <a:t> '</a:t>
            </a:r>
            <a:r>
              <a:rPr lang="en-US" sz="2400" dirty="0" err="1">
                <a:solidFill>
                  <a:prstClr val="black"/>
                </a:solidFill>
                <a:latin typeface="APL385 Unicode" panose="020B0709000202000203" pitchFamily="49" charset="0"/>
                <a:ea typeface="+mj-ea"/>
                <a:cs typeface="+mj-cs"/>
              </a:rPr>
              <a:t>repppe</a:t>
            </a:r>
            <a:r>
              <a:rPr lang="en-US" sz="2400" dirty="0">
                <a:solidFill>
                  <a:prstClr val="black"/>
                </a:solidFill>
                <a:latin typeface="APL385 Unicode" panose="020B0709000202000203" pitchFamily="49" charset="0"/>
                <a:ea typeface="+mj-ea"/>
                <a:cs typeface="+mj-cs"/>
              </a:rPr>
              <a:t>'</a:t>
            </a:r>
          </a:p>
          <a:p>
            <a:r>
              <a:rPr lang="en-US" sz="2400" dirty="0">
                <a:solidFill>
                  <a:prstClr val="black"/>
                </a:solidFill>
                <a:latin typeface="APL385 Unicode" panose="020B0709000202000203" pitchFamily="49" charset="0"/>
                <a:ea typeface="+mj-ea"/>
                <a:cs typeface="+mj-cs"/>
              </a:rPr>
              <a:t>0</a:t>
            </a:r>
            <a:endParaRPr lang="en-GB" sz="2400" dirty="0">
              <a:solidFill>
                <a:prstClr val="black"/>
              </a:solidFill>
              <a:latin typeface="APL385 Unicode" panose="020B0709000202000203" pitchFamily="49" charset="0"/>
              <a:ea typeface="+mj-ea"/>
              <a:cs typeface="+mj-cs"/>
            </a:endParaRPr>
          </a:p>
        </p:txBody>
      </p:sp>
    </p:spTree>
    <p:extLst>
      <p:ext uri="{BB962C8B-B14F-4D97-AF65-F5344CB8AC3E}">
        <p14:creationId xmlns:p14="http://schemas.microsoft.com/office/powerpoint/2010/main" val="351678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15498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Squash</a:t>
            </a:r>
            <a:r>
              <a:rPr lang="en-GB" sz="2400" dirty="0"/>
              <a:t> which takes a character vector and squashes all sequences of multiple spaces into a single space each:</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Squash 'Too   many     spaces'</a:t>
            </a:r>
          </a:p>
          <a:p>
            <a:r>
              <a:rPr lang="en-GB" sz="2400" dirty="0">
                <a:solidFill>
                  <a:prstClr val="black"/>
                </a:solidFill>
                <a:latin typeface="APL385 Unicode" panose="020B0709000202000203" pitchFamily="49" charset="0"/>
                <a:ea typeface="+mj-ea"/>
                <a:cs typeface="+mj-cs"/>
              </a:rPr>
              <a:t>Too many spaces</a:t>
            </a:r>
          </a:p>
          <a:p>
            <a:r>
              <a:rPr lang="en-GB" sz="2400" dirty="0">
                <a:solidFill>
                  <a:prstClr val="black"/>
                </a:solidFill>
                <a:latin typeface="APL385 Unicode" panose="020B0709000202000203" pitchFamily="49" charset="0"/>
                <a:ea typeface="+mj-ea"/>
                <a:cs typeface="+mj-cs"/>
              </a:rPr>
              <a:t>      ]display Squash ' Just enough spaces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Just enough spaces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35558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2011344"/>
            <a:ext cx="11160000" cy="2677656"/>
          </a:xfrm>
          <a:prstGeom prst="rect">
            <a:avLst/>
          </a:prstGeom>
          <a:noFill/>
        </p:spPr>
        <p:txBody>
          <a:bodyPr wrap="square" rtlCol="0">
            <a:spAutoFit/>
          </a:bodyPr>
          <a:lstStyle/>
          <a:p>
            <a:pPr marL="0" indent="0" algn="ctr">
              <a:buNone/>
            </a:pPr>
            <a:r>
              <a:rPr lang="en-GB" sz="2400" b="1" dirty="0">
                <a:solidFill>
                  <a:prstClr val="black"/>
                </a:solidFill>
                <a:latin typeface="Atkinson Hyperlegible" pitchFamily="50" charset="0"/>
                <a:ea typeface="+mj-ea"/>
                <a:cs typeface="+mj-cs"/>
              </a:rPr>
              <a:t>Submit Your Workspace</a:t>
            </a: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 </a:t>
            </a: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algn="ctr"/>
            <a:r>
              <a:rPr lang="en-GB" sz="2400" dirty="0">
                <a:solidFill>
                  <a:prstClr val="black"/>
                </a:solidFill>
                <a:latin typeface="Atkinson Hyperlegible" pitchFamily="50" charset="0"/>
                <a:ea typeface="+mj-ea"/>
                <a:cs typeface="+mj-cs"/>
              </a:rPr>
              <a:t>Save your workspace, with a name like:</a:t>
            </a:r>
          </a:p>
          <a:p>
            <a:pPr algn="ctr"/>
            <a:r>
              <a:rPr lang="en-GB" sz="2400" b="1" dirty="0">
                <a:solidFill>
                  <a:prstClr val="black"/>
                </a:solidFill>
                <a:latin typeface="Atkinson Hyperlegible" pitchFamily="50" charset="0"/>
                <a:ea typeface="+mj-ea"/>
                <a:cs typeface="+mj-cs"/>
              </a:rPr>
              <a:t>tasks7_your_name.dws</a:t>
            </a:r>
            <a:r>
              <a:rPr lang="en-GB" sz="2400" dirty="0">
                <a:solidFill>
                  <a:prstClr val="black"/>
                </a:solidFill>
                <a:latin typeface="Atkinson Hyperlegible" pitchFamily="50" charset="0"/>
                <a:ea typeface="+mj-ea"/>
                <a:cs typeface="+mj-cs"/>
              </a:rPr>
              <a:t> </a:t>
            </a:r>
          </a:p>
          <a:p>
            <a:pPr algn="ctr"/>
            <a:endParaRPr lang="en-GB" sz="2400" dirty="0">
              <a:solidFill>
                <a:prstClr val="black"/>
              </a:solidFill>
              <a:latin typeface="Atkinson Hyperlegible" pitchFamily="50" charset="0"/>
              <a:ea typeface="+mj-ea"/>
              <a:cs typeface="+mj-cs"/>
            </a:endParaRPr>
          </a:p>
          <a:p>
            <a:pPr algn="ctr"/>
            <a:r>
              <a:rPr lang="en-GB" sz="2400" dirty="0">
                <a:latin typeface="Atkinson Hyperlegible" pitchFamily="50" charset="0"/>
                <a:ea typeface="+mj-ea"/>
                <a:cs typeface="+mj-cs"/>
              </a:rPr>
              <a:t>Email to </a:t>
            </a:r>
            <a:r>
              <a:rPr lang="en-GB" sz="2400" dirty="0">
                <a:latin typeface="Atkinson Hyperlegible" pitchFamily="50" charset="0"/>
                <a:ea typeface="+mj-ea"/>
                <a:cs typeface="+mj-cs"/>
                <a:hlinkClick r:id="rId2"/>
              </a:rPr>
              <a:t>workshops@dyalog.com</a:t>
            </a:r>
            <a:r>
              <a:rPr lang="en-GB" sz="2400" dirty="0">
                <a:latin typeface="Atkinson Hyperlegible" pitchFamily="50" charset="0"/>
                <a:ea typeface="+mj-ea"/>
                <a:cs typeface="+mj-cs"/>
              </a:rPr>
              <a:t> with a subject like: </a:t>
            </a:r>
          </a:p>
          <a:p>
            <a:pPr algn="ctr"/>
            <a:r>
              <a:rPr lang="en-GB" sz="2400" b="1" dirty="0">
                <a:latin typeface="Atkinson Hyperlegible" pitchFamily="50" charset="0"/>
                <a:ea typeface="+mj-ea"/>
                <a:cs typeface="+mj-cs"/>
              </a:rPr>
              <a:t>Tasks 7 Your Name</a:t>
            </a:r>
          </a:p>
        </p:txBody>
      </p:sp>
    </p:spTree>
    <p:extLst>
      <p:ext uri="{BB962C8B-B14F-4D97-AF65-F5344CB8AC3E}">
        <p14:creationId xmlns:p14="http://schemas.microsoft.com/office/powerpoint/2010/main" val="227434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2841</TotalTime>
  <Words>533</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APL385 Unicode</vt:lpstr>
      <vt:lpstr>Arial</vt:lpstr>
      <vt:lpstr>Atkinson Hyperlegible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Brudzewsky</dc:creator>
  <cp:lastModifiedBy>Richard Park</cp:lastModifiedBy>
  <cp:revision>61</cp:revision>
  <dcterms:created xsi:type="dcterms:W3CDTF">2021-08-18T15:42:35Z</dcterms:created>
  <dcterms:modified xsi:type="dcterms:W3CDTF">2021-08-31T08:11:07Z</dcterms:modified>
</cp:coreProperties>
</file>