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7" r:id="rId3"/>
    <p:sldId id="267" r:id="rId4"/>
    <p:sldId id="268" r:id="rId5"/>
    <p:sldId id="278" r:id="rId6"/>
    <p:sldId id="269" r:id="rId7"/>
    <p:sldId id="275" r:id="rId8"/>
    <p:sldId id="279" r:id="rId9"/>
    <p:sldId id="264" r:id="rId10"/>
    <p:sldId id="274" r:id="rId11"/>
    <p:sldId id="276" r:id="rId12"/>
    <p:sldId id="257" r:id="rId13"/>
    <p:sldId id="273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2F5E-41C2-4ABB-BF96-241C2E059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65CE-AC37-4CC7-A327-FA0DC270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E590-A74B-42C2-B577-4889E585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0564-E5D1-4100-8DD6-B2823E5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ECB3-F020-4DBA-9DC5-F3A17331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0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665D-3E94-461F-A019-D6B245EA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EADC-E1BE-493C-8CB4-13ADD547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8C45-63E2-4DE1-AE3D-4E802EB8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4495-E96A-456F-B6AD-046E89A4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9AB-B141-40B9-9083-71CB6050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E6C5-1B70-4280-96B9-7869B7C7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C770F-263E-48D8-AAC8-7590C546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3754-1412-4312-A4D3-9A7B50B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A2F9-1F1C-4DAB-834B-C32A9272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2C27-2FA9-4EA6-8855-5CA6DE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225-DDA8-413B-8FFA-C4217785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E1CC-D3DD-4759-8FB8-7D5BF507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8573-D8CC-4F99-BC88-94272D6A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4F21-3C89-4497-997D-6B8E683E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994A-1F6B-47C4-B103-0DF9CFA8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86F-14AB-4DE4-8270-D0ADB690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07CA-31B5-4EF6-878E-E86C1597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8379-C18C-4AC2-A82D-5E4EA555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38AE-221C-4532-8B50-041E3C7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CDD0-8B62-4A26-BA0B-018A4E4B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B4F-ACC6-426C-A32B-BDA51D45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8C01-C160-4CB2-B6B3-A9ED2937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5C4D0-4B00-4994-BF11-13462E96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7327-756C-44A7-8427-913DD1F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4525-A6C8-4FBF-A122-9CA80343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A43D-08D0-425B-BA9B-A7420ED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3C02-9818-48DE-9010-A6C9EA77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7398-58E8-4DDB-9760-E0342987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23D4-F618-4088-87A1-D5A0919B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6A045-7304-4ADC-A6E4-4A14178F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E7861-98EC-4D3E-86AB-0C807E07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91255-C005-432A-9EAC-798745C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C9AAB-D69F-4E61-8F87-7D7D18C8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8405B-2842-4BB5-B81B-CA31F84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2A13-1A19-4B40-879A-521477DD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CCD3-A2C7-4B30-8C91-2F578DA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30509-CF3F-46D6-ABCA-C1559E9C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A35F-B051-46CB-90E8-0C36804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1BA1C-6F2E-4379-9990-2EB6A8E0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B21B3-492A-495F-A2F3-6AF4CFA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6316-949D-4F8A-B8B0-5336B28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AC9F-466E-4573-91CA-6F6F9D91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3B5B-593A-4987-8EF9-DD09315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F010-EE4B-4D8F-9008-B82962B5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8F0D-771D-4389-A876-501BED9D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1A050-F286-42D7-A9CD-81E39427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608D-222D-42E6-B50C-414E614A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B59E-6051-4E37-8F78-A5149948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B5709-14A6-44C1-A51B-BD26CAA7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99855-D500-4BB6-9C3C-CFA8C7B1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C616-5456-4F93-B11C-8F0F793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7698-7C59-4C56-9CC1-1DC17A9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9D7A1-3213-4258-88BF-291E25A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7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784B-95BA-426C-AE8F-D565133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5087-7517-4D91-A4D2-C23AC380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C444-5422-493E-87E1-358DD9EA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2752-C1DA-4413-B904-6223D2507E5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4EEA-97B7-4FE6-8FF0-3F002C32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5CE0-4648-466D-B2D1-3B4F6C1A1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Define </a:t>
            </a:r>
            <a:r>
              <a:rPr lang="en-GB" dirty="0" err="1">
                <a:latin typeface="APL385 Unicode" panose="020B0709000202000203" pitchFamily="49" charset="0"/>
              </a:rPr>
              <a:t>text←'three</a:t>
            </a:r>
            <a:r>
              <a:rPr lang="en-GB" dirty="0">
                <a:latin typeface="APL385 Unicode" panose="020B0709000202000203" pitchFamily="49" charset="0"/>
              </a:rPr>
              <a:t> short words'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count the number of "</a:t>
            </a:r>
            <a:r>
              <a:rPr lang="en-GB" dirty="0" err="1"/>
              <a:t>r"s</a:t>
            </a:r>
            <a:r>
              <a:rPr lang="en-GB" dirty="0"/>
              <a:t> (</a:t>
            </a:r>
            <a:r>
              <a:rPr lang="en-GB" dirty="0">
                <a:latin typeface="APL385 Unicode" panose="020B0709000202000203" pitchFamily="49" charset="0"/>
              </a:rPr>
              <a:t>'r'</a:t>
            </a:r>
            <a:r>
              <a:rPr lang="en-GB" dirty="0"/>
              <a:t>) in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rs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to count the number of spaces (</a:t>
            </a:r>
            <a:r>
              <a:rPr lang="en-GB" dirty="0">
                <a:latin typeface="APL385 Unicode" panose="020B0709000202000203" pitchFamily="49" charset="0"/>
              </a:rPr>
              <a:t>' '</a:t>
            </a:r>
            <a:r>
              <a:rPr lang="en-GB" dirty="0"/>
              <a:t>) in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spaces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to remove all spaces from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jam</a:t>
            </a:r>
          </a:p>
          <a:p>
            <a:pPr marL="0" indent="0">
              <a:buNone/>
            </a:pPr>
            <a:r>
              <a:rPr lang="en-GB" dirty="0" err="1">
                <a:latin typeface="APL385 Unicode" panose="020B0709000202000203" pitchFamily="49" charset="0"/>
              </a:rPr>
              <a:t>threeshortwords</a:t>
            </a:r>
            <a:endParaRPr lang="en-GB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4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EC2-5C02-419B-9D01-1E804AF0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</a:t>
            </a:r>
            <a:fld id="{5528F7A1-E38C-4700-B808-A1DD0DE1B169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6BB1-15BD-4628-9CE1-D53BCB17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days where less than 10 items total were sold: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Wed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Fri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the day that had the most profit: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Tue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Labelling the products 1, 2, and 3, which product made the most money this week?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161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EC2-5C02-419B-9D01-1E804AF0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</a:t>
            </a:r>
            <a:fld id="{80C93706-6764-4D09-ABC5-9C615C66DF0A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6BB1-15BD-4628-9CE1-D53BCB17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days where profit was below 30 or above 70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 outliers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Tue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Wed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Thu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days where we sold at least 2 distinct products, and profit was under 60.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29629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0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2" y="883231"/>
            <a:ext cx="11760431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Define </a:t>
            </a:r>
            <a:r>
              <a:rPr lang="en-GB" dirty="0">
                <a:latin typeface="APL385 Unicode" panose="020B0709000202000203" pitchFamily="49" charset="0"/>
              </a:rPr>
              <a:t>names </a:t>
            </a:r>
            <a:r>
              <a:rPr lang="en-GB" dirty="0"/>
              <a:t>and </a:t>
            </a:r>
            <a:r>
              <a:rPr lang="en-GB" dirty="0" err="1">
                <a:latin typeface="APL385 Unicode" panose="020B0709000202000203" pitchFamily="49" charset="0"/>
              </a:rPr>
              <a:t>new_name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</a:t>
            </a:r>
            <a:r>
              <a:rPr lang="en-GB" sz="2400" dirty="0">
                <a:latin typeface="APL385 Unicode" panose="020B0709000202000203" pitchFamily="49" charset="0"/>
              </a:rPr>
              <a:t>names←5 9⍴'Hardeep  Ben      </a:t>
            </a:r>
            <a:r>
              <a:rPr lang="en-GB" sz="2400" dirty="0" err="1">
                <a:latin typeface="APL385 Unicode" panose="020B0709000202000203" pitchFamily="49" charset="0"/>
              </a:rPr>
              <a:t>KatherinePooja</a:t>
            </a:r>
            <a:r>
              <a:rPr lang="en-GB" sz="2400" dirty="0">
                <a:latin typeface="APL385 Unicode" panose="020B0709000202000203" pitchFamily="49" charset="0"/>
              </a:rPr>
              <a:t>    Pav      '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</a:t>
            </a:r>
            <a:r>
              <a:rPr lang="en-GB" sz="2400" dirty="0" err="1">
                <a:latin typeface="APL385 Unicode" panose="020B0709000202000203" pitchFamily="49" charset="0"/>
              </a:rPr>
              <a:t>new_name</a:t>
            </a:r>
            <a:r>
              <a:rPr lang="en-GB" sz="2400" dirty="0">
                <a:latin typeface="APL385 Unicode" panose="020B0709000202000203" pitchFamily="49" charset="0"/>
              </a:rPr>
              <a:t> ← 'David'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Catenate </a:t>
            </a:r>
            <a:r>
              <a:rPr lang="en-GB" dirty="0" err="1">
                <a:latin typeface="APL385 Unicode" panose="020B0709000202000203" pitchFamily="49" charset="0"/>
              </a:rPr>
              <a:t>new_name</a:t>
            </a:r>
            <a:r>
              <a:rPr lang="en-GB" dirty="0"/>
              <a:t> below </a:t>
            </a:r>
            <a:r>
              <a:rPr lang="en-GB" dirty="0">
                <a:latin typeface="APL385 Unicode" panose="020B0709000202000203" pitchFamily="49" charset="0"/>
              </a:rPr>
              <a:t>names</a:t>
            </a:r>
          </a:p>
          <a:p>
            <a:pPr marL="0" indent="0">
              <a:buNone/>
            </a:pPr>
            <a:r>
              <a:rPr lang="en-GB" dirty="0"/>
              <a:t>(you'll have to adjust the width of </a:t>
            </a:r>
            <a:r>
              <a:rPr lang="en-GB" dirty="0" err="1"/>
              <a:t>new_name</a:t>
            </a:r>
            <a:r>
              <a:rPr lang="en-GB" dirty="0"/>
              <a:t>) 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Hardeep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Ben    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Katherine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Pooja  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Pav    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David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C3E7960-0C45-46B3-9CFA-E38997658303}"/>
              </a:ext>
            </a:extLst>
          </p:cNvPr>
          <p:cNvSpPr/>
          <p:nvPr/>
        </p:nvSpPr>
        <p:spPr>
          <a:xfrm rot="18646417">
            <a:off x="7556692" y="3231723"/>
            <a:ext cx="4260091" cy="997527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tkinson Hyperlegible" pitchFamily="50" charset="0"/>
              </a:rPr>
              <a:t>Notice 6 trailing spaces</a:t>
            </a:r>
          </a:p>
        </p:txBody>
      </p:sp>
    </p:spTree>
    <p:extLst>
      <p:ext uri="{BB962C8B-B14F-4D97-AF65-F5344CB8AC3E}">
        <p14:creationId xmlns:p14="http://schemas.microsoft.com/office/powerpoint/2010/main" val="377152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2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629294"/>
            <a:ext cx="11596254" cy="484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 take (</a:t>
            </a:r>
            <a:r>
              <a:rPr lang="en-GB" dirty="0">
                <a:latin typeface="APL385 Unicode" panose="020B0709000202000203" pitchFamily="49" charset="0"/>
              </a:rPr>
              <a:t>↑</a:t>
            </a:r>
            <a:r>
              <a:rPr lang="en-GB" dirty="0"/>
              <a:t>) and/or drop (</a:t>
            </a:r>
            <a:r>
              <a:rPr lang="en-GB" dirty="0">
                <a:latin typeface="APL385 Unicode" panose="020B0709000202000203" pitchFamily="49" charset="0"/>
              </a:rPr>
              <a:t>↓</a:t>
            </a:r>
            <a:r>
              <a:rPr lang="en-GB" dirty="0"/>
              <a:t>) to isolate the middle two names from names: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middle_names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Katherine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Pooja 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Use compress-first (</a:t>
            </a:r>
            <a:r>
              <a:rPr lang="en-GB" dirty="0">
                <a:latin typeface="APL385 Unicode" panose="020B0709000202000203" pitchFamily="49" charset="0"/>
              </a:rPr>
              <a:t>⌿</a:t>
            </a:r>
            <a:r>
              <a:rPr lang="en-GB" dirty="0"/>
              <a:t>) to isolate the middle two names from names: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middle_names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Katherine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Pooja  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7339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40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371600"/>
            <a:ext cx="11596254" cy="510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 take (</a:t>
            </a:r>
            <a:r>
              <a:rPr lang="en-GB" dirty="0">
                <a:latin typeface="APL385 Unicode" panose="020B0709000202000203" pitchFamily="49" charset="0"/>
              </a:rPr>
              <a:t>↑</a:t>
            </a:r>
            <a:r>
              <a:rPr lang="en-GB" dirty="0"/>
              <a:t>) and/or drop (</a:t>
            </a:r>
            <a:r>
              <a:rPr lang="en-GB" dirty="0">
                <a:latin typeface="APL385 Unicode" panose="020B0709000202000203" pitchFamily="49" charset="0"/>
              </a:rPr>
              <a:t>↓</a:t>
            </a:r>
            <a:r>
              <a:rPr lang="en-GB" dirty="0"/>
              <a:t>) and catenate-first (</a:t>
            </a:r>
            <a:r>
              <a:rPr lang="en-GB" dirty="0">
                <a:latin typeface="APL385 Unicode" panose="020B0709000202000203" pitchFamily="49" charset="0"/>
              </a:rPr>
              <a:t>⍪</a:t>
            </a:r>
            <a:r>
              <a:rPr lang="en-GB" dirty="0"/>
              <a:t>) to </a:t>
            </a:r>
            <a:r>
              <a:rPr lang="en-GB" b="1" dirty="0"/>
              <a:t>remove</a:t>
            </a:r>
            <a:r>
              <a:rPr lang="en-GB" dirty="0"/>
              <a:t> the middle two names from names: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middle_names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Katherine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Pooja 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Use compress-first (</a:t>
            </a:r>
            <a:r>
              <a:rPr lang="en-GB" dirty="0">
                <a:latin typeface="APL385 Unicode" panose="020B0709000202000203" pitchFamily="49" charset="0"/>
              </a:rPr>
              <a:t>⌿</a:t>
            </a:r>
            <a:r>
              <a:rPr lang="en-GB" dirty="0"/>
              <a:t>) to remove the middle two names from names: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middle_names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Katherine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Pooja   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4099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3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8BC3C2E5-AD82-4E8C-A16B-C90787833450}" type="slidenum">
              <a:rPr lang="en-GB" smtClean="0"/>
              <a:t>15</a:t>
            </a:fld>
            <a:r>
              <a:rPr lang="en-GB" dirty="0"/>
              <a:t> (bonus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858291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Given a matrix of </a:t>
            </a:r>
            <a:r>
              <a:rPr lang="en-GB" sz="2400" dirty="0">
                <a:latin typeface="APL385 Unicode" panose="020B0709000202000203" pitchFamily="49" charset="0"/>
              </a:rPr>
              <a:t>names</a:t>
            </a:r>
            <a:r>
              <a:rPr lang="en-GB" sz="2400" dirty="0"/>
              <a:t> of unknown size: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⍴⍴names   ⍝ a matrix has rank 2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2</a:t>
            </a:r>
          </a:p>
          <a:p>
            <a:pPr marL="0" indent="0">
              <a:buNone/>
            </a:pPr>
            <a:r>
              <a:rPr lang="en-GB" sz="2400" dirty="0"/>
              <a:t>And the character vector </a:t>
            </a:r>
            <a:r>
              <a:rPr lang="en-GB" sz="2400" dirty="0" err="1">
                <a:latin typeface="APL385 Unicode" panose="020B0709000202000203" pitchFamily="49" charset="0"/>
              </a:rPr>
              <a:t>new_name</a:t>
            </a:r>
            <a:r>
              <a:rPr lang="en-GB" sz="2400" dirty="0"/>
              <a:t> of unknown length: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⍴⍴</a:t>
            </a:r>
            <a:r>
              <a:rPr lang="en-GB" sz="2400" dirty="0" err="1">
                <a:latin typeface="APL385 Unicode" panose="020B0709000202000203" pitchFamily="49" charset="0"/>
              </a:rPr>
              <a:t>new_name</a:t>
            </a:r>
            <a:r>
              <a:rPr lang="en-GB" sz="2400" dirty="0">
                <a:latin typeface="APL385 Unicode" panose="020B0709000202000203" pitchFamily="49" charset="0"/>
              </a:rPr>
              <a:t>   ⍝ a vector has rank 1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1</a:t>
            </a:r>
          </a:p>
          <a:p>
            <a:pPr marL="0" indent="0">
              <a:buNone/>
            </a:pPr>
            <a:r>
              <a:rPr lang="en-GB" sz="2400" dirty="0"/>
              <a:t>write an expression to catenate </a:t>
            </a:r>
            <a:r>
              <a:rPr lang="en-GB" sz="2400" dirty="0" err="1">
                <a:latin typeface="APL385 Unicode" panose="020B0709000202000203" pitchFamily="49" charset="0"/>
              </a:rPr>
              <a:t>new_name</a:t>
            </a:r>
            <a:r>
              <a:rPr lang="en-GB" sz="2400" dirty="0"/>
              <a:t> to the </a:t>
            </a:r>
            <a:r>
              <a:rPr lang="en-GB" sz="2400" b="1" dirty="0"/>
              <a:t>top</a:t>
            </a:r>
            <a:r>
              <a:rPr lang="en-GB" sz="2400" dirty="0"/>
              <a:t> of </a:t>
            </a:r>
            <a:r>
              <a:rPr lang="en-GB" sz="2400" dirty="0">
                <a:latin typeface="APL385 Unicode" panose="020B0709000202000203" pitchFamily="49" charset="0"/>
              </a:rPr>
              <a:t>names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F28677-B1C6-486D-9BD1-05FD33122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02220"/>
              </p:ext>
            </p:extLst>
          </p:nvPr>
        </p:nvGraphicFramePr>
        <p:xfrm>
          <a:off x="335974" y="3762136"/>
          <a:ext cx="114265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299">
                  <a:extLst>
                    <a:ext uri="{9D8B030D-6E8A-4147-A177-3AD203B41FA5}">
                      <a16:colId xmlns:a16="http://schemas.microsoft.com/office/drawing/2014/main" val="1253188990"/>
                    </a:ext>
                  </a:extLst>
                </a:gridCol>
                <a:gridCol w="6359236">
                  <a:extLst>
                    <a:ext uri="{9D8B030D-6E8A-4147-A177-3AD203B41FA5}">
                      <a16:colId xmlns:a16="http://schemas.microsoft.com/office/drawing/2014/main" val="334806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tkinson Hyperlegible" pitchFamily="50" charset="0"/>
                        </a:rPr>
                        <a:t>For example, if…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      names←2 3⍴'RamRaj'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      </a:t>
                      </a:r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new_name←'Hardeep</a:t>
                      </a: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tkinson Hyperlegible" pitchFamily="50" charset="0"/>
                        </a:rPr>
                        <a:t>… the result should be: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Hardeep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Ram   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Raj    </a:t>
                      </a:r>
                    </a:p>
                  </a:txBody>
                  <a:tcPr marL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tkinson Hyperlegible" pitchFamily="50" charset="0"/>
                        </a:rPr>
                        <a:t>For example, if…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      names←2 6⍴'Viti  </a:t>
                      </a:r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Prisha</a:t>
                      </a: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      </a:t>
                      </a:r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new_name←'Sai</a:t>
                      </a: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tkinson Hyperlegible" pitchFamily="50" charset="0"/>
                        </a:rPr>
                        <a:t>… the result should be: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Sai  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Vita 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APL385 Unicode" panose="020B0709000202000203" pitchFamily="49" charset="0"/>
                        </a:rPr>
                        <a:t>Prisha</a:t>
                      </a:r>
                      <a:endParaRPr lang="en-GB" sz="2400" b="0" i="0" dirty="0">
                        <a:solidFill>
                          <a:schemeClr val="tx1"/>
                        </a:solidFill>
                        <a:latin typeface="APL385 Unicode" panose="020B0709000202000203" pitchFamily="49" charset="0"/>
                      </a:endParaRPr>
                    </a:p>
                  </a:txBody>
                  <a:tcPr marL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  <a:r>
              <a:rPr lang="en-GB" dirty="0"/>
              <a:t>, write an expression to remove all "</a:t>
            </a:r>
            <a:r>
              <a:rPr lang="en-GB" dirty="0" err="1"/>
              <a:t>e"s</a:t>
            </a:r>
            <a:r>
              <a:rPr lang="en-GB" dirty="0"/>
              <a:t> and "o":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no_vowels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APL385 Unicode" panose="020B0709000202000203" pitchFamily="49" charset="0"/>
              </a:rPr>
              <a:t>thr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 err="1">
                <a:latin typeface="APL385 Unicode" panose="020B0709000202000203" pitchFamily="49" charset="0"/>
              </a:rPr>
              <a:t>shrt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 err="1">
                <a:latin typeface="APL385 Unicode" panose="020B0709000202000203" pitchFamily="49" charset="0"/>
              </a:rPr>
              <a:t>wrds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text, create this 3 row 5 column matrix: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text_matrix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three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short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words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  <a:r>
              <a:rPr lang="en-GB" dirty="0"/>
              <a:t>, generate this character vector:</a:t>
            </a:r>
            <a:br>
              <a:rPr lang="en-GB" dirty="0"/>
            </a:b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text_ends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three words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2D6004C-204A-425B-B3CD-0B5A92666773}"/>
              </a:ext>
            </a:extLst>
          </p:cNvPr>
          <p:cNvSpPr/>
          <p:nvPr/>
        </p:nvSpPr>
        <p:spPr>
          <a:xfrm rot="657696" flipH="1">
            <a:off x="1444399" y="3636871"/>
            <a:ext cx="3522606" cy="997527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tkinson Hyperlegible" pitchFamily="50" charset="0"/>
              </a:rPr>
              <a:t>No trailing spaces</a:t>
            </a:r>
          </a:p>
        </p:txBody>
      </p:sp>
    </p:spTree>
    <p:extLst>
      <p:ext uri="{BB962C8B-B14F-4D97-AF65-F5344CB8AC3E}">
        <p14:creationId xmlns:p14="http://schemas.microsoft.com/office/powerpoint/2010/main" val="32914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6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529542"/>
            <a:ext cx="11596254" cy="494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identity matrix is an </a:t>
            </a:r>
            <a:r>
              <a:rPr lang="en-GB" dirty="0">
                <a:latin typeface="APL385 Unicode" panose="020B0709000202000203" pitchFamily="49" charset="0"/>
              </a:rPr>
              <a:t>n</a:t>
            </a:r>
            <a:r>
              <a:rPr lang="en-GB" dirty="0"/>
              <a:t> by </a:t>
            </a:r>
            <a:r>
              <a:rPr lang="en-GB" dirty="0">
                <a:latin typeface="APL385 Unicode" panose="020B0709000202000203" pitchFamily="49" charset="0"/>
              </a:rPr>
              <a:t>n</a:t>
            </a:r>
            <a:r>
              <a:rPr lang="en-GB" dirty="0"/>
              <a:t> matrix with 1s in the diagonal: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id4   ⍝ 4 by 4 identity matrix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1 0 0 0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0 1 0 0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0 0 1 0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0 0 0 1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for </a:t>
            </a:r>
            <a:r>
              <a:rPr lang="en-GB" dirty="0">
                <a:latin typeface="APL385 Unicode" panose="020B0709000202000203" pitchFamily="49" charset="0"/>
              </a:rPr>
              <a:t>id4</a:t>
            </a:r>
            <a:r>
              <a:rPr lang="en-GB" dirty="0"/>
              <a:t> (try to make it as short as possible).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to create an identity matrix for any </a:t>
            </a:r>
            <a:r>
              <a:rPr lang="en-GB" dirty="0">
                <a:latin typeface="APL385 Unicode" panose="020B0709000202000203" pitchFamily="49" charset="0"/>
              </a:rPr>
              <a:t>n</a:t>
            </a:r>
            <a:r>
              <a:rPr lang="en-GB" dirty="0"/>
              <a:t>.</a:t>
            </a:r>
            <a:endParaRPr lang="en-GB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594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313410"/>
            <a:ext cx="11596254" cy="5160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 </a:t>
            </a:r>
            <a:r>
              <a:rPr lang="en-GB" dirty="0">
                <a:latin typeface="APL385 Unicode" panose="020B0709000202000203" pitchFamily="49" charset="0"/>
              </a:rPr>
              <a:t>nums←1 3 0 4 6 3 0 3 3 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count the number of 3s in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threes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remove 0s from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no_zeros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1 3 4 6 3 3 3 5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9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1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371600"/>
            <a:ext cx="11596254" cy="53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an expression to remove every other number from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1 0 6 0 3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remove every third number from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: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1 3 4 6 0 3 5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</a:t>
            </a:r>
            <a:r>
              <a:rPr lang="en-GB" b="1" dirty="0"/>
              <a:t>keep</a:t>
            </a:r>
            <a:r>
              <a:rPr lang="en-GB" dirty="0"/>
              <a:t> every third number from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latin typeface="APL385 Unicode" panose="020B0709000202000203" pitchFamily="49" charset="0"/>
              </a:rPr>
              <a:t>1 4 0 5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keep every </a:t>
            </a:r>
            <a:r>
              <a:rPr lang="en-GB" dirty="0" err="1"/>
              <a:t>n'th</a:t>
            </a:r>
            <a:r>
              <a:rPr lang="en-GB" dirty="0"/>
              <a:t> number from </a:t>
            </a:r>
            <a:r>
              <a:rPr lang="en-GB" dirty="0" err="1">
                <a:latin typeface="APL385 Unicode" panose="020B0709000202000203" pitchFamily="49" charset="0"/>
              </a:rPr>
              <a:t>nums</a:t>
            </a:r>
            <a:r>
              <a:rPr lang="en-GB" dirty="0"/>
              <a:t>.  For example, for </a:t>
            </a:r>
            <a:r>
              <a:rPr lang="en-GB" dirty="0">
                <a:latin typeface="APL385 Unicode" panose="020B0709000202000203" pitchFamily="49" charset="0"/>
              </a:rPr>
              <a:t>n←4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1 6 3</a:t>
            </a:r>
          </a:p>
        </p:txBody>
      </p:sp>
    </p:spTree>
    <p:extLst>
      <p:ext uri="{BB962C8B-B14F-4D97-AF65-F5344CB8AC3E}">
        <p14:creationId xmlns:p14="http://schemas.microsoft.com/office/powerpoint/2010/main" val="30143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59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039090"/>
            <a:ext cx="11596254" cy="543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These are the temperatures for 7 days, Sunday through Saturday: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      t_allweek</a:t>
            </a:r>
            <a:r>
              <a:rPr lang="en-GB" dirty="0">
                <a:latin typeface="APL385 Unicode" panose="020B0709000202000203" pitchFamily="49" charset="0"/>
              </a:rPr>
              <a:t>←11.7 8.6 9.7 14.2 6.7 11.8 9.2</a:t>
            </a:r>
            <a:endParaRPr lang="en-GB" dirty="0">
              <a:effectLst/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Compute the average temperature for the week: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t_mean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10.27142857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Round </a:t>
            </a:r>
            <a:r>
              <a:rPr lang="en-GB" dirty="0" err="1">
                <a:latin typeface="APL385 Unicode" panose="020B0709000202000203" pitchFamily="49" charset="0"/>
              </a:rPr>
              <a:t>t_</a:t>
            </a:r>
            <a:r>
              <a:rPr lang="en-GB" dirty="0" err="1">
                <a:effectLst/>
                <a:latin typeface="APL385 Unicode" panose="020B0709000202000203" pitchFamily="49" charset="0"/>
              </a:rPr>
              <a:t>allweek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12 9 10 14 7 12 9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Round </a:t>
            </a:r>
            <a:r>
              <a:rPr lang="en-GB" dirty="0" err="1">
                <a:latin typeface="APL385 Unicode" panose="020B0709000202000203" pitchFamily="49" charset="0"/>
              </a:rPr>
              <a:t>t_mean</a:t>
            </a:r>
            <a:r>
              <a:rPr lang="en-GB" dirty="0"/>
              <a:t> to 1 decimal: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10.3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6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880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670858"/>
            <a:ext cx="11596254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How many days had a temperature between 8.0 and 10.0 degrees?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    </a:t>
            </a:r>
            <a:r>
              <a:rPr lang="en-GB" dirty="0" err="1">
                <a:effectLst/>
                <a:latin typeface="APL385 Unicode" panose="020B0709000202000203" pitchFamily="49" charset="0"/>
              </a:rPr>
              <a:t>temperate_days</a:t>
            </a:r>
            <a:endParaRPr lang="en-GB" dirty="0">
              <a:effectLst/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Which days (1: Sunday, 2: Monday, … , 7: Saturday) had a temperature between 8.0 and 10.0 degrees?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    </a:t>
            </a:r>
            <a:r>
              <a:rPr lang="en-GB" dirty="0" err="1">
                <a:effectLst/>
                <a:latin typeface="APL385 Unicode" panose="020B0709000202000203" pitchFamily="49" charset="0"/>
              </a:rPr>
              <a:t>temperate_days</a:t>
            </a:r>
            <a:endParaRPr lang="en-GB" dirty="0">
              <a:effectLst/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2 3 7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89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53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7032"/>
            <a:ext cx="11596254" cy="5412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How much did the temperature change from each day to the next?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t_change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¯3.1 1.1 4.5 ¯7.5 5.1 ¯2.6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⍴</a:t>
            </a:r>
            <a:r>
              <a:rPr lang="en-GB" dirty="0" err="1">
                <a:latin typeface="APL385 Unicode" panose="020B0709000202000203" pitchFamily="49" charset="0"/>
              </a:rPr>
              <a:t>t_change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the average for each day with the next day ("2-day moving average")?</a:t>
            </a:r>
          </a:p>
          <a:p>
            <a:pPr marL="0" indent="0">
              <a:buNone/>
            </a:pPr>
            <a:r>
              <a:rPr lang="nl-NL" dirty="0">
                <a:latin typeface="APL385 Unicode" panose="020B0709000202000203" pitchFamily="49" charset="0"/>
              </a:rPr>
              <a:t>      smooth</a:t>
            </a:r>
          </a:p>
          <a:p>
            <a:pPr marL="0" indent="0">
              <a:buNone/>
            </a:pPr>
            <a:r>
              <a:rPr lang="nl-NL" dirty="0">
                <a:latin typeface="APL385 Unicode" panose="020B0709000202000203" pitchFamily="49" charset="0"/>
              </a:rPr>
              <a:t>10.15 9.15 11.95 10.45 9.25 10.5</a:t>
            </a:r>
          </a:p>
          <a:p>
            <a:pPr marL="0" indent="0">
              <a:buNone/>
            </a:pPr>
            <a:r>
              <a:rPr lang="nl-NL" dirty="0">
                <a:latin typeface="APL385 Unicode" panose="020B0709000202000203" pitchFamily="49" charset="0"/>
              </a:rPr>
              <a:t>      ⍴smooth</a:t>
            </a:r>
          </a:p>
          <a:p>
            <a:pPr marL="0" indent="0">
              <a:buNone/>
            </a:pPr>
            <a:r>
              <a:rPr lang="nl-NL" dirty="0">
                <a:latin typeface="APL385 Unicode" panose="020B0709000202000203" pitchFamily="49" charset="0"/>
              </a:rPr>
              <a:t>6</a:t>
            </a:r>
            <a:endParaRPr lang="en-GB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EC2-5C02-419B-9D01-1E804AF0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</a:t>
            </a:r>
            <a:fld id="{F9996771-CD7B-4B89-8AA6-DFD80226B977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6BB1-15BD-4628-9CE1-D53BCB17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620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Define: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daynames←5 3⍴'MonTueWedThuFri'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prices←3.50 7.99 4.25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sales←5 3⍴1 4 8 3 6 4 7 0 0 2 8 0 0 6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days where at least 2 different types of products were sold: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Mon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Tue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Thu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245010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908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APL385 Unicode</vt:lpstr>
      <vt:lpstr>Arial</vt:lpstr>
      <vt:lpstr>Atkinson Hyperlegible</vt:lpstr>
      <vt:lpstr>Calibri</vt:lpstr>
      <vt:lpstr>Office Theme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Task 12</vt:lpstr>
      <vt:lpstr>Task 13</vt:lpstr>
      <vt:lpstr>Task 14</vt:lpstr>
      <vt:lpstr>Task 15 (bonus task)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Richard Park</dc:creator>
  <cp:lastModifiedBy>Adam Brudzewsky</cp:lastModifiedBy>
  <cp:revision>9</cp:revision>
  <dcterms:created xsi:type="dcterms:W3CDTF">2021-08-23T06:28:15Z</dcterms:created>
  <dcterms:modified xsi:type="dcterms:W3CDTF">2021-08-23T11:53:44Z</dcterms:modified>
</cp:coreProperties>
</file>