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BBCFA-953C-46BF-ACE9-630F9E28B08A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8A7E76-4304-4CF5-BC74-2135DC62668F}">
      <dgm:prSet/>
      <dgm:spPr/>
      <dgm:t>
        <a:bodyPr/>
        <a:lstStyle/>
        <a:p>
          <a:r>
            <a:rPr lang="ro-RO" dirty="0"/>
            <a:t>Scopul proiectului este automatizarea climatului dintr-o sera sau mediu de dezvoltare al plantelor.</a:t>
          </a:r>
          <a:endParaRPr lang="en-US" dirty="0"/>
        </a:p>
      </dgm:t>
    </dgm:pt>
    <dgm:pt modelId="{AF475C6D-65A1-45EA-9A5D-E7A45B8CBEDE}" type="parTrans" cxnId="{A76A698B-5D1D-417C-96D3-EF44008EE703}">
      <dgm:prSet/>
      <dgm:spPr/>
      <dgm:t>
        <a:bodyPr/>
        <a:lstStyle/>
        <a:p>
          <a:endParaRPr lang="en-US"/>
        </a:p>
      </dgm:t>
    </dgm:pt>
    <dgm:pt modelId="{00714BF9-81E1-4C62-BCBD-9DC4358349E1}" type="sibTrans" cxnId="{A76A698B-5D1D-417C-96D3-EF44008EE703}">
      <dgm:prSet/>
      <dgm:spPr/>
      <dgm:t>
        <a:bodyPr/>
        <a:lstStyle/>
        <a:p>
          <a:endParaRPr lang="en-US"/>
        </a:p>
      </dgm:t>
    </dgm:pt>
    <dgm:pt modelId="{04D5AE59-818B-45EB-85F4-CC5A25D47313}">
      <dgm:prSet/>
      <dgm:spPr/>
      <dgm:t>
        <a:bodyPr/>
        <a:lstStyle/>
        <a:p>
          <a:r>
            <a:rPr lang="ro-RO" dirty="0"/>
            <a:t>Serele inteligente prezinta o </a:t>
          </a:r>
          <a:r>
            <a:rPr lang="ro-RO" dirty="0" err="1"/>
            <a:t>solutie</a:t>
          </a:r>
          <a:r>
            <a:rPr lang="ro-RO" dirty="0"/>
            <a:t> moderna pentru optimizarea </a:t>
          </a:r>
          <a:r>
            <a:rPr lang="ro-RO" dirty="0" err="1"/>
            <a:t>cresterii</a:t>
          </a:r>
          <a:r>
            <a:rPr lang="ro-RO" dirty="0"/>
            <a:t> plantelor, </a:t>
          </a:r>
          <a:r>
            <a:rPr lang="ro-RO" dirty="0" err="1"/>
            <a:t>utilizand</a:t>
          </a:r>
          <a:r>
            <a:rPr lang="ro-RO" dirty="0"/>
            <a:t> tehnologia </a:t>
          </a:r>
          <a:r>
            <a:rPr lang="ro-RO" dirty="0" err="1"/>
            <a:t>IoT</a:t>
          </a:r>
          <a:r>
            <a:rPr lang="ro-RO" dirty="0"/>
            <a:t> si </a:t>
          </a:r>
          <a:r>
            <a:rPr lang="ro-RO" dirty="0" err="1"/>
            <a:t>machine</a:t>
          </a:r>
          <a:r>
            <a:rPr lang="ro-RO" dirty="0"/>
            <a:t> </a:t>
          </a:r>
          <a:r>
            <a:rPr lang="ro-RO" dirty="0" err="1"/>
            <a:t>learning</a:t>
          </a:r>
          <a:r>
            <a:rPr lang="ro-RO" dirty="0"/>
            <a:t> pentru monitorizarea si controlul automatizat al mediului.</a:t>
          </a:r>
          <a:endParaRPr lang="en-US" dirty="0"/>
        </a:p>
      </dgm:t>
    </dgm:pt>
    <dgm:pt modelId="{79EBE0FA-F1E0-4E20-B5D9-8F7AAC15C542}" type="parTrans" cxnId="{9EC68857-D41B-4ED9-8CA0-F5A7979804B6}">
      <dgm:prSet/>
      <dgm:spPr/>
      <dgm:t>
        <a:bodyPr/>
        <a:lstStyle/>
        <a:p>
          <a:endParaRPr lang="en-US"/>
        </a:p>
      </dgm:t>
    </dgm:pt>
    <dgm:pt modelId="{391ED4DB-EEDA-48E0-9DB4-48663A3D1CEE}" type="sibTrans" cxnId="{9EC68857-D41B-4ED9-8CA0-F5A7979804B6}">
      <dgm:prSet/>
      <dgm:spPr/>
      <dgm:t>
        <a:bodyPr/>
        <a:lstStyle/>
        <a:p>
          <a:endParaRPr lang="en-US"/>
        </a:p>
      </dgm:t>
    </dgm:pt>
    <dgm:pt modelId="{87BD9004-66C8-417E-A35D-A630A3D138F7}" type="pres">
      <dgm:prSet presAssocID="{0C5BBCFA-953C-46BF-ACE9-630F9E28B0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81643C-FFE5-41AD-976E-B88220696988}" type="pres">
      <dgm:prSet presAssocID="{AC8A7E76-4304-4CF5-BC74-2135DC62668F}" presName="hierRoot1" presStyleCnt="0"/>
      <dgm:spPr/>
    </dgm:pt>
    <dgm:pt modelId="{45364C01-A982-4A54-9005-21E4D4288242}" type="pres">
      <dgm:prSet presAssocID="{AC8A7E76-4304-4CF5-BC74-2135DC62668F}" presName="composite" presStyleCnt="0"/>
      <dgm:spPr/>
    </dgm:pt>
    <dgm:pt modelId="{6EB38EFE-5A55-4313-9DF9-30B87A03CFC1}" type="pres">
      <dgm:prSet presAssocID="{AC8A7E76-4304-4CF5-BC74-2135DC62668F}" presName="background" presStyleLbl="node0" presStyleIdx="0" presStyleCnt="2"/>
      <dgm:spPr/>
    </dgm:pt>
    <dgm:pt modelId="{50011CA2-DED9-469B-90CC-4A6B068FBC2C}" type="pres">
      <dgm:prSet presAssocID="{AC8A7E76-4304-4CF5-BC74-2135DC62668F}" presName="text" presStyleLbl="fgAcc0" presStyleIdx="0" presStyleCnt="2" custScaleX="107435">
        <dgm:presLayoutVars>
          <dgm:chPref val="3"/>
        </dgm:presLayoutVars>
      </dgm:prSet>
      <dgm:spPr/>
    </dgm:pt>
    <dgm:pt modelId="{6E3AA587-5414-4F4E-A991-D8DD82BCBB06}" type="pres">
      <dgm:prSet presAssocID="{AC8A7E76-4304-4CF5-BC74-2135DC62668F}" presName="hierChild2" presStyleCnt="0"/>
      <dgm:spPr/>
    </dgm:pt>
    <dgm:pt modelId="{C123270E-7B17-4286-8A9E-6C201223FCB4}" type="pres">
      <dgm:prSet presAssocID="{04D5AE59-818B-45EB-85F4-CC5A25D47313}" presName="hierRoot1" presStyleCnt="0"/>
      <dgm:spPr/>
    </dgm:pt>
    <dgm:pt modelId="{0DA234F7-8798-454B-A9F7-5F9874790768}" type="pres">
      <dgm:prSet presAssocID="{04D5AE59-818B-45EB-85F4-CC5A25D47313}" presName="composite" presStyleCnt="0"/>
      <dgm:spPr/>
    </dgm:pt>
    <dgm:pt modelId="{3EC57243-1CD8-429C-BD44-8481520F4227}" type="pres">
      <dgm:prSet presAssocID="{04D5AE59-818B-45EB-85F4-CC5A25D47313}" presName="background" presStyleLbl="node0" presStyleIdx="1" presStyleCnt="2"/>
      <dgm:spPr/>
    </dgm:pt>
    <dgm:pt modelId="{BFCAB2ED-6983-4634-85A5-29926FF31E25}" type="pres">
      <dgm:prSet presAssocID="{04D5AE59-818B-45EB-85F4-CC5A25D47313}" presName="text" presStyleLbl="fgAcc0" presStyleIdx="1" presStyleCnt="2">
        <dgm:presLayoutVars>
          <dgm:chPref val="3"/>
        </dgm:presLayoutVars>
      </dgm:prSet>
      <dgm:spPr/>
    </dgm:pt>
    <dgm:pt modelId="{DF7C4593-36AD-48D1-BB39-9532D6B13C03}" type="pres">
      <dgm:prSet presAssocID="{04D5AE59-818B-45EB-85F4-CC5A25D47313}" presName="hierChild2" presStyleCnt="0"/>
      <dgm:spPr/>
    </dgm:pt>
  </dgm:ptLst>
  <dgm:cxnLst>
    <dgm:cxn modelId="{AB2E7E28-D3D1-46C5-8E97-51E1E702C267}" type="presOf" srcId="{0C5BBCFA-953C-46BF-ACE9-630F9E28B08A}" destId="{87BD9004-66C8-417E-A35D-A630A3D138F7}" srcOrd="0" destOrd="0" presId="urn:microsoft.com/office/officeart/2005/8/layout/hierarchy1"/>
    <dgm:cxn modelId="{E2C8C362-94DD-4DC5-B2B4-C9F7A71D7CE8}" type="presOf" srcId="{04D5AE59-818B-45EB-85F4-CC5A25D47313}" destId="{BFCAB2ED-6983-4634-85A5-29926FF31E25}" srcOrd="0" destOrd="0" presId="urn:microsoft.com/office/officeart/2005/8/layout/hierarchy1"/>
    <dgm:cxn modelId="{9EC68857-D41B-4ED9-8CA0-F5A7979804B6}" srcId="{0C5BBCFA-953C-46BF-ACE9-630F9E28B08A}" destId="{04D5AE59-818B-45EB-85F4-CC5A25D47313}" srcOrd="1" destOrd="0" parTransId="{79EBE0FA-F1E0-4E20-B5D9-8F7AAC15C542}" sibTransId="{391ED4DB-EEDA-48E0-9DB4-48663A3D1CEE}"/>
    <dgm:cxn modelId="{A76A698B-5D1D-417C-96D3-EF44008EE703}" srcId="{0C5BBCFA-953C-46BF-ACE9-630F9E28B08A}" destId="{AC8A7E76-4304-4CF5-BC74-2135DC62668F}" srcOrd="0" destOrd="0" parTransId="{AF475C6D-65A1-45EA-9A5D-E7A45B8CBEDE}" sibTransId="{00714BF9-81E1-4C62-BCBD-9DC4358349E1}"/>
    <dgm:cxn modelId="{EF4D81F7-F748-4255-B9AD-FEBFE4C168BE}" type="presOf" srcId="{AC8A7E76-4304-4CF5-BC74-2135DC62668F}" destId="{50011CA2-DED9-469B-90CC-4A6B068FBC2C}" srcOrd="0" destOrd="0" presId="urn:microsoft.com/office/officeart/2005/8/layout/hierarchy1"/>
    <dgm:cxn modelId="{96318581-A2EC-4838-A26A-FB97F5F9EC8C}" type="presParOf" srcId="{87BD9004-66C8-417E-A35D-A630A3D138F7}" destId="{C081643C-FFE5-41AD-976E-B88220696988}" srcOrd="0" destOrd="0" presId="urn:microsoft.com/office/officeart/2005/8/layout/hierarchy1"/>
    <dgm:cxn modelId="{E827D32E-67F4-4E65-A101-F04084CBCB4C}" type="presParOf" srcId="{C081643C-FFE5-41AD-976E-B88220696988}" destId="{45364C01-A982-4A54-9005-21E4D4288242}" srcOrd="0" destOrd="0" presId="urn:microsoft.com/office/officeart/2005/8/layout/hierarchy1"/>
    <dgm:cxn modelId="{68A16782-02D1-44EC-8EAF-19D78D5AD003}" type="presParOf" srcId="{45364C01-A982-4A54-9005-21E4D4288242}" destId="{6EB38EFE-5A55-4313-9DF9-30B87A03CFC1}" srcOrd="0" destOrd="0" presId="urn:microsoft.com/office/officeart/2005/8/layout/hierarchy1"/>
    <dgm:cxn modelId="{3F6ABC7E-AB36-4785-A23A-B5B5E662B2CB}" type="presParOf" srcId="{45364C01-A982-4A54-9005-21E4D4288242}" destId="{50011CA2-DED9-469B-90CC-4A6B068FBC2C}" srcOrd="1" destOrd="0" presId="urn:microsoft.com/office/officeart/2005/8/layout/hierarchy1"/>
    <dgm:cxn modelId="{7B66B261-4913-41DB-AFF8-1F789A3D8384}" type="presParOf" srcId="{C081643C-FFE5-41AD-976E-B88220696988}" destId="{6E3AA587-5414-4F4E-A991-D8DD82BCBB06}" srcOrd="1" destOrd="0" presId="urn:microsoft.com/office/officeart/2005/8/layout/hierarchy1"/>
    <dgm:cxn modelId="{6E709036-641B-4198-9C05-C20D418F4E62}" type="presParOf" srcId="{87BD9004-66C8-417E-A35D-A630A3D138F7}" destId="{C123270E-7B17-4286-8A9E-6C201223FCB4}" srcOrd="1" destOrd="0" presId="urn:microsoft.com/office/officeart/2005/8/layout/hierarchy1"/>
    <dgm:cxn modelId="{3BD3BBBF-FB65-4979-B251-DD2F54B2E583}" type="presParOf" srcId="{C123270E-7B17-4286-8A9E-6C201223FCB4}" destId="{0DA234F7-8798-454B-A9F7-5F9874790768}" srcOrd="0" destOrd="0" presId="urn:microsoft.com/office/officeart/2005/8/layout/hierarchy1"/>
    <dgm:cxn modelId="{56F528A3-7DB5-4509-A1DC-0D73622985A2}" type="presParOf" srcId="{0DA234F7-8798-454B-A9F7-5F9874790768}" destId="{3EC57243-1CD8-429C-BD44-8481520F4227}" srcOrd="0" destOrd="0" presId="urn:microsoft.com/office/officeart/2005/8/layout/hierarchy1"/>
    <dgm:cxn modelId="{1456CE3E-98AE-4911-A015-3CA0422D4750}" type="presParOf" srcId="{0DA234F7-8798-454B-A9F7-5F9874790768}" destId="{BFCAB2ED-6983-4634-85A5-29926FF31E25}" srcOrd="1" destOrd="0" presId="urn:microsoft.com/office/officeart/2005/8/layout/hierarchy1"/>
    <dgm:cxn modelId="{1A39E991-BD56-429C-AD52-5002486E9760}" type="presParOf" srcId="{C123270E-7B17-4286-8A9E-6C201223FCB4}" destId="{DF7C4593-36AD-48D1-BB39-9532D6B13C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4FF400-B685-4988-A46F-E328CB3742F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66CC2C-0339-4985-90D4-C9EA21494044}">
      <dgm:prSet custT="1"/>
      <dgm:spPr/>
      <dgm:t>
        <a:bodyPr/>
        <a:lstStyle/>
        <a:p>
          <a:r>
            <a:rPr lang="ro-RO" sz="1300" dirty="0"/>
            <a:t>Eliminarea zgomotului folosind filtrul median</a:t>
          </a:r>
          <a:endParaRPr lang="en-US" sz="1300" dirty="0"/>
        </a:p>
      </dgm:t>
    </dgm:pt>
    <dgm:pt modelId="{41C20F77-3F63-440B-A8BE-AAC6F7FB8754}" type="parTrans" cxnId="{37FCA40F-2C56-48F0-9DB2-3BCE726CB20F}">
      <dgm:prSet/>
      <dgm:spPr/>
      <dgm:t>
        <a:bodyPr/>
        <a:lstStyle/>
        <a:p>
          <a:endParaRPr lang="en-US"/>
        </a:p>
      </dgm:t>
    </dgm:pt>
    <dgm:pt modelId="{E24AE4C5-9CBD-43A0-96EC-73BE3F439088}" type="sibTrans" cxnId="{37FCA40F-2C56-48F0-9DB2-3BCE726CB20F}">
      <dgm:prSet/>
      <dgm:spPr/>
      <dgm:t>
        <a:bodyPr/>
        <a:lstStyle/>
        <a:p>
          <a:endParaRPr lang="en-US"/>
        </a:p>
      </dgm:t>
    </dgm:pt>
    <dgm:pt modelId="{FAF08F49-56D1-4190-921B-11E0C9A29CEE}">
      <dgm:prSet/>
      <dgm:spPr/>
      <dgm:t>
        <a:bodyPr/>
        <a:lstStyle/>
        <a:p>
          <a:r>
            <a:rPr lang="ro-RO"/>
            <a:t>Reducerea dimensiuni prin metoda PCA</a:t>
          </a:r>
          <a:endParaRPr lang="en-US"/>
        </a:p>
      </dgm:t>
    </dgm:pt>
    <dgm:pt modelId="{9B68EC1C-0A0B-4DD7-840C-3C615CB56A8E}" type="parTrans" cxnId="{EE85BCAB-0EED-47C8-B41E-BDAF181B0122}">
      <dgm:prSet/>
      <dgm:spPr/>
      <dgm:t>
        <a:bodyPr/>
        <a:lstStyle/>
        <a:p>
          <a:endParaRPr lang="en-US"/>
        </a:p>
      </dgm:t>
    </dgm:pt>
    <dgm:pt modelId="{63667BE3-04A4-41A5-B271-727D6EF2C7DD}" type="sibTrans" cxnId="{EE85BCAB-0EED-47C8-B41E-BDAF181B0122}">
      <dgm:prSet/>
      <dgm:spPr/>
      <dgm:t>
        <a:bodyPr/>
        <a:lstStyle/>
        <a:p>
          <a:endParaRPr lang="en-US"/>
        </a:p>
      </dgm:t>
    </dgm:pt>
    <dgm:pt modelId="{4A2D2650-49FC-4522-82C8-9CBBD5047E6F}">
      <dgm:prSet/>
      <dgm:spPr/>
      <dgm:t>
        <a:bodyPr/>
        <a:lstStyle/>
        <a:p>
          <a:r>
            <a:rPr lang="ro-RO"/>
            <a:t>Eliminare tendintelor prin metoda mediei mobile si a polinoamelor</a:t>
          </a:r>
          <a:endParaRPr lang="en-US"/>
        </a:p>
      </dgm:t>
    </dgm:pt>
    <dgm:pt modelId="{828BD1F1-D0A5-42A3-856D-E263DCD4E1C9}" type="parTrans" cxnId="{A6412757-7AE4-45B8-A1A3-9BA7C54D9D4F}">
      <dgm:prSet/>
      <dgm:spPr/>
      <dgm:t>
        <a:bodyPr/>
        <a:lstStyle/>
        <a:p>
          <a:endParaRPr lang="en-US"/>
        </a:p>
      </dgm:t>
    </dgm:pt>
    <dgm:pt modelId="{4AECE965-6BF2-4A02-8766-4B3430A86D73}" type="sibTrans" cxnId="{A6412757-7AE4-45B8-A1A3-9BA7C54D9D4F}">
      <dgm:prSet/>
      <dgm:spPr/>
      <dgm:t>
        <a:bodyPr/>
        <a:lstStyle/>
        <a:p>
          <a:endParaRPr lang="en-US"/>
        </a:p>
      </dgm:t>
    </dgm:pt>
    <dgm:pt modelId="{C13F838C-77EF-41E4-8F17-F2851F3B4DA7}">
      <dgm:prSet/>
      <dgm:spPr/>
      <dgm:t>
        <a:bodyPr/>
        <a:lstStyle/>
        <a:p>
          <a:r>
            <a:rPr lang="ro-RO"/>
            <a:t>Interpolarea valorilor lipsa prin metoda cubic spline</a:t>
          </a:r>
          <a:endParaRPr lang="en-US"/>
        </a:p>
      </dgm:t>
    </dgm:pt>
    <dgm:pt modelId="{ABB3C784-CD9E-4E6E-8FA7-E31C794D2141}" type="parTrans" cxnId="{F5A33CC5-7C9B-46FE-BDD2-2BEEDD72ABB0}">
      <dgm:prSet/>
      <dgm:spPr/>
      <dgm:t>
        <a:bodyPr/>
        <a:lstStyle/>
        <a:p>
          <a:endParaRPr lang="en-US"/>
        </a:p>
      </dgm:t>
    </dgm:pt>
    <dgm:pt modelId="{F6D08F1E-40F6-49B1-963A-20112C0BD995}" type="sibTrans" cxnId="{F5A33CC5-7C9B-46FE-BDD2-2BEEDD72ABB0}">
      <dgm:prSet/>
      <dgm:spPr/>
      <dgm:t>
        <a:bodyPr/>
        <a:lstStyle/>
        <a:p>
          <a:endParaRPr lang="en-US"/>
        </a:p>
      </dgm:t>
    </dgm:pt>
    <dgm:pt modelId="{A85AD75B-D88D-465F-B388-1A3A4A53596C}">
      <dgm:prSet/>
      <dgm:spPr/>
      <dgm:t>
        <a:bodyPr/>
        <a:lstStyle/>
        <a:p>
          <a:r>
            <a:rPr lang="ro-RO"/>
            <a:t>Eliminarea valorilor aberante utilizand DBSCAN</a:t>
          </a:r>
          <a:endParaRPr lang="en-US"/>
        </a:p>
      </dgm:t>
    </dgm:pt>
    <dgm:pt modelId="{DC5717C2-A25C-4D11-9269-7DDF14BDF9DE}" type="parTrans" cxnId="{B129520B-AAB4-45B8-9210-70D2C1611D88}">
      <dgm:prSet/>
      <dgm:spPr/>
      <dgm:t>
        <a:bodyPr/>
        <a:lstStyle/>
        <a:p>
          <a:endParaRPr lang="en-US"/>
        </a:p>
      </dgm:t>
    </dgm:pt>
    <dgm:pt modelId="{3651B4D6-AA59-46A0-A7DD-784FDC9483A9}" type="sibTrans" cxnId="{B129520B-AAB4-45B8-9210-70D2C1611D88}">
      <dgm:prSet/>
      <dgm:spPr/>
      <dgm:t>
        <a:bodyPr/>
        <a:lstStyle/>
        <a:p>
          <a:endParaRPr lang="en-US"/>
        </a:p>
      </dgm:t>
    </dgm:pt>
    <dgm:pt modelId="{B00E1F83-ABD5-476F-80A8-0F4A31FEB4C5}" type="pres">
      <dgm:prSet presAssocID="{4F4FF400-B685-4988-A46F-E328CB3742F3}" presName="outerComposite" presStyleCnt="0">
        <dgm:presLayoutVars>
          <dgm:chMax val="5"/>
          <dgm:dir/>
          <dgm:resizeHandles val="exact"/>
        </dgm:presLayoutVars>
      </dgm:prSet>
      <dgm:spPr/>
    </dgm:pt>
    <dgm:pt modelId="{BAE74E63-7A3F-419A-B956-6F73C6FE112F}" type="pres">
      <dgm:prSet presAssocID="{4F4FF400-B685-4988-A46F-E328CB3742F3}" presName="dummyMaxCanvas" presStyleCnt="0">
        <dgm:presLayoutVars/>
      </dgm:prSet>
      <dgm:spPr/>
    </dgm:pt>
    <dgm:pt modelId="{C2C33B64-CA73-4FFF-8251-32E8162B64FA}" type="pres">
      <dgm:prSet presAssocID="{4F4FF400-B685-4988-A46F-E328CB3742F3}" presName="FiveNodes_1" presStyleLbl="node1" presStyleIdx="0" presStyleCnt="5">
        <dgm:presLayoutVars>
          <dgm:bulletEnabled val="1"/>
        </dgm:presLayoutVars>
      </dgm:prSet>
      <dgm:spPr/>
    </dgm:pt>
    <dgm:pt modelId="{80249104-2238-4203-8B79-F22787084263}" type="pres">
      <dgm:prSet presAssocID="{4F4FF400-B685-4988-A46F-E328CB3742F3}" presName="FiveNodes_2" presStyleLbl="node1" presStyleIdx="1" presStyleCnt="5">
        <dgm:presLayoutVars>
          <dgm:bulletEnabled val="1"/>
        </dgm:presLayoutVars>
      </dgm:prSet>
      <dgm:spPr/>
    </dgm:pt>
    <dgm:pt modelId="{55B0018D-5F9D-4C46-BCC2-AFA02226C2D3}" type="pres">
      <dgm:prSet presAssocID="{4F4FF400-B685-4988-A46F-E328CB3742F3}" presName="FiveNodes_3" presStyleLbl="node1" presStyleIdx="2" presStyleCnt="5">
        <dgm:presLayoutVars>
          <dgm:bulletEnabled val="1"/>
        </dgm:presLayoutVars>
      </dgm:prSet>
      <dgm:spPr/>
    </dgm:pt>
    <dgm:pt modelId="{E5BE656A-2339-452E-8A6D-C332EF2BE5FA}" type="pres">
      <dgm:prSet presAssocID="{4F4FF400-B685-4988-A46F-E328CB3742F3}" presName="FiveNodes_4" presStyleLbl="node1" presStyleIdx="3" presStyleCnt="5">
        <dgm:presLayoutVars>
          <dgm:bulletEnabled val="1"/>
        </dgm:presLayoutVars>
      </dgm:prSet>
      <dgm:spPr/>
    </dgm:pt>
    <dgm:pt modelId="{5988F4CF-1294-4F6B-967F-43753D24D08A}" type="pres">
      <dgm:prSet presAssocID="{4F4FF400-B685-4988-A46F-E328CB3742F3}" presName="FiveNodes_5" presStyleLbl="node1" presStyleIdx="4" presStyleCnt="5">
        <dgm:presLayoutVars>
          <dgm:bulletEnabled val="1"/>
        </dgm:presLayoutVars>
      </dgm:prSet>
      <dgm:spPr/>
    </dgm:pt>
    <dgm:pt modelId="{C9093108-5CCA-497D-A9CC-ACA72E49E0D1}" type="pres">
      <dgm:prSet presAssocID="{4F4FF400-B685-4988-A46F-E328CB3742F3}" presName="FiveConn_1-2" presStyleLbl="fgAccFollowNode1" presStyleIdx="0" presStyleCnt="4">
        <dgm:presLayoutVars>
          <dgm:bulletEnabled val="1"/>
        </dgm:presLayoutVars>
      </dgm:prSet>
      <dgm:spPr/>
    </dgm:pt>
    <dgm:pt modelId="{DCAE36CE-EC03-40B0-AC63-7D0BE1D432CF}" type="pres">
      <dgm:prSet presAssocID="{4F4FF400-B685-4988-A46F-E328CB3742F3}" presName="FiveConn_2-3" presStyleLbl="fgAccFollowNode1" presStyleIdx="1" presStyleCnt="4">
        <dgm:presLayoutVars>
          <dgm:bulletEnabled val="1"/>
        </dgm:presLayoutVars>
      </dgm:prSet>
      <dgm:spPr/>
    </dgm:pt>
    <dgm:pt modelId="{D92C80A6-9A1A-4778-B141-CDEF88006A90}" type="pres">
      <dgm:prSet presAssocID="{4F4FF400-B685-4988-A46F-E328CB3742F3}" presName="FiveConn_3-4" presStyleLbl="fgAccFollowNode1" presStyleIdx="2" presStyleCnt="4">
        <dgm:presLayoutVars>
          <dgm:bulletEnabled val="1"/>
        </dgm:presLayoutVars>
      </dgm:prSet>
      <dgm:spPr/>
    </dgm:pt>
    <dgm:pt modelId="{6E83E6AC-E4B9-4E24-947A-6EB25DC22F2A}" type="pres">
      <dgm:prSet presAssocID="{4F4FF400-B685-4988-A46F-E328CB3742F3}" presName="FiveConn_4-5" presStyleLbl="fgAccFollowNode1" presStyleIdx="3" presStyleCnt="4">
        <dgm:presLayoutVars>
          <dgm:bulletEnabled val="1"/>
        </dgm:presLayoutVars>
      </dgm:prSet>
      <dgm:spPr/>
    </dgm:pt>
    <dgm:pt modelId="{3D47DC4F-835D-42ED-9C87-70DA06ED788B}" type="pres">
      <dgm:prSet presAssocID="{4F4FF400-B685-4988-A46F-E328CB3742F3}" presName="FiveNodes_1_text" presStyleLbl="node1" presStyleIdx="4" presStyleCnt="5">
        <dgm:presLayoutVars>
          <dgm:bulletEnabled val="1"/>
        </dgm:presLayoutVars>
      </dgm:prSet>
      <dgm:spPr/>
    </dgm:pt>
    <dgm:pt modelId="{C703D3FB-04C8-4637-B046-2C95865408DC}" type="pres">
      <dgm:prSet presAssocID="{4F4FF400-B685-4988-A46F-E328CB3742F3}" presName="FiveNodes_2_text" presStyleLbl="node1" presStyleIdx="4" presStyleCnt="5">
        <dgm:presLayoutVars>
          <dgm:bulletEnabled val="1"/>
        </dgm:presLayoutVars>
      </dgm:prSet>
      <dgm:spPr/>
    </dgm:pt>
    <dgm:pt modelId="{826B1410-AF09-47F1-BB18-4A73EF669B8B}" type="pres">
      <dgm:prSet presAssocID="{4F4FF400-B685-4988-A46F-E328CB3742F3}" presName="FiveNodes_3_text" presStyleLbl="node1" presStyleIdx="4" presStyleCnt="5">
        <dgm:presLayoutVars>
          <dgm:bulletEnabled val="1"/>
        </dgm:presLayoutVars>
      </dgm:prSet>
      <dgm:spPr/>
    </dgm:pt>
    <dgm:pt modelId="{51479350-AC6B-40A0-BC04-9435CDA03DA5}" type="pres">
      <dgm:prSet presAssocID="{4F4FF400-B685-4988-A46F-E328CB3742F3}" presName="FiveNodes_4_text" presStyleLbl="node1" presStyleIdx="4" presStyleCnt="5">
        <dgm:presLayoutVars>
          <dgm:bulletEnabled val="1"/>
        </dgm:presLayoutVars>
      </dgm:prSet>
      <dgm:spPr/>
    </dgm:pt>
    <dgm:pt modelId="{E93FD661-8F30-4A41-864D-E9B5DD785609}" type="pres">
      <dgm:prSet presAssocID="{4F4FF400-B685-4988-A46F-E328CB3742F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104380A-4BEF-4A39-9A92-500D838CB81B}" type="presOf" srcId="{A85AD75B-D88D-465F-B388-1A3A4A53596C}" destId="{E93FD661-8F30-4A41-864D-E9B5DD785609}" srcOrd="1" destOrd="0" presId="urn:microsoft.com/office/officeart/2005/8/layout/vProcess5"/>
    <dgm:cxn modelId="{B129520B-AAB4-45B8-9210-70D2C1611D88}" srcId="{4F4FF400-B685-4988-A46F-E328CB3742F3}" destId="{A85AD75B-D88D-465F-B388-1A3A4A53596C}" srcOrd="4" destOrd="0" parTransId="{DC5717C2-A25C-4D11-9269-7DDF14BDF9DE}" sibTransId="{3651B4D6-AA59-46A0-A7DD-784FDC9483A9}"/>
    <dgm:cxn modelId="{37FCA40F-2C56-48F0-9DB2-3BCE726CB20F}" srcId="{4F4FF400-B685-4988-A46F-E328CB3742F3}" destId="{7E66CC2C-0339-4985-90D4-C9EA21494044}" srcOrd="0" destOrd="0" parTransId="{41C20F77-3F63-440B-A8BE-AAC6F7FB8754}" sibTransId="{E24AE4C5-9CBD-43A0-96EC-73BE3F439088}"/>
    <dgm:cxn modelId="{AA8FD614-2456-4EC9-A9CA-5B5D5F6BFD01}" type="presOf" srcId="{C13F838C-77EF-41E4-8F17-F2851F3B4DA7}" destId="{E5BE656A-2339-452E-8A6D-C332EF2BE5FA}" srcOrd="0" destOrd="0" presId="urn:microsoft.com/office/officeart/2005/8/layout/vProcess5"/>
    <dgm:cxn modelId="{95A38524-1A31-481D-A850-C842707CFBC8}" type="presOf" srcId="{A85AD75B-D88D-465F-B388-1A3A4A53596C}" destId="{5988F4CF-1294-4F6B-967F-43753D24D08A}" srcOrd="0" destOrd="0" presId="urn:microsoft.com/office/officeart/2005/8/layout/vProcess5"/>
    <dgm:cxn modelId="{9EF04C33-477D-496A-BE01-A4048FD12E02}" type="presOf" srcId="{7E66CC2C-0339-4985-90D4-C9EA21494044}" destId="{3D47DC4F-835D-42ED-9C87-70DA06ED788B}" srcOrd="1" destOrd="0" presId="urn:microsoft.com/office/officeart/2005/8/layout/vProcess5"/>
    <dgm:cxn modelId="{1EAF1D38-586C-4E3A-B32D-48011CD76561}" type="presOf" srcId="{4A2D2650-49FC-4522-82C8-9CBBD5047E6F}" destId="{55B0018D-5F9D-4C46-BCC2-AFA02226C2D3}" srcOrd="0" destOrd="0" presId="urn:microsoft.com/office/officeart/2005/8/layout/vProcess5"/>
    <dgm:cxn modelId="{13FD8263-97F9-47BA-BB3D-A3C407CFE823}" type="presOf" srcId="{C13F838C-77EF-41E4-8F17-F2851F3B4DA7}" destId="{51479350-AC6B-40A0-BC04-9435CDA03DA5}" srcOrd="1" destOrd="0" presId="urn:microsoft.com/office/officeart/2005/8/layout/vProcess5"/>
    <dgm:cxn modelId="{D6D1736A-4E8E-4605-9FF2-B422748EAB2B}" type="presOf" srcId="{63667BE3-04A4-41A5-B271-727D6EF2C7DD}" destId="{DCAE36CE-EC03-40B0-AC63-7D0BE1D432CF}" srcOrd="0" destOrd="0" presId="urn:microsoft.com/office/officeart/2005/8/layout/vProcess5"/>
    <dgm:cxn modelId="{4406EF4A-D5E2-4FD0-8409-02EC01CF7117}" type="presOf" srcId="{4AECE965-6BF2-4A02-8766-4B3430A86D73}" destId="{D92C80A6-9A1A-4778-B141-CDEF88006A90}" srcOrd="0" destOrd="0" presId="urn:microsoft.com/office/officeart/2005/8/layout/vProcess5"/>
    <dgm:cxn modelId="{9CA34856-14D6-47D0-9E9E-B6295E3B253B}" type="presOf" srcId="{F6D08F1E-40F6-49B1-963A-20112C0BD995}" destId="{6E83E6AC-E4B9-4E24-947A-6EB25DC22F2A}" srcOrd="0" destOrd="0" presId="urn:microsoft.com/office/officeart/2005/8/layout/vProcess5"/>
    <dgm:cxn modelId="{A6412757-7AE4-45B8-A1A3-9BA7C54D9D4F}" srcId="{4F4FF400-B685-4988-A46F-E328CB3742F3}" destId="{4A2D2650-49FC-4522-82C8-9CBBD5047E6F}" srcOrd="2" destOrd="0" parTransId="{828BD1F1-D0A5-42A3-856D-E263DCD4E1C9}" sibTransId="{4AECE965-6BF2-4A02-8766-4B3430A86D73}"/>
    <dgm:cxn modelId="{44025658-74E1-4E01-8529-A34BD3690668}" type="presOf" srcId="{4F4FF400-B685-4988-A46F-E328CB3742F3}" destId="{B00E1F83-ABD5-476F-80A8-0F4A31FEB4C5}" srcOrd="0" destOrd="0" presId="urn:microsoft.com/office/officeart/2005/8/layout/vProcess5"/>
    <dgm:cxn modelId="{AA901B7C-FBB1-48DD-9DEE-43A208ABA794}" type="presOf" srcId="{4A2D2650-49FC-4522-82C8-9CBBD5047E6F}" destId="{826B1410-AF09-47F1-BB18-4A73EF669B8B}" srcOrd="1" destOrd="0" presId="urn:microsoft.com/office/officeart/2005/8/layout/vProcess5"/>
    <dgm:cxn modelId="{82CE7287-4104-45B7-BDD7-B38731C8B647}" type="presOf" srcId="{7E66CC2C-0339-4985-90D4-C9EA21494044}" destId="{C2C33B64-CA73-4FFF-8251-32E8162B64FA}" srcOrd="0" destOrd="0" presId="urn:microsoft.com/office/officeart/2005/8/layout/vProcess5"/>
    <dgm:cxn modelId="{0A2572AA-1F26-4CE7-90CF-2173F59F05EE}" type="presOf" srcId="{FAF08F49-56D1-4190-921B-11E0C9A29CEE}" destId="{80249104-2238-4203-8B79-F22787084263}" srcOrd="0" destOrd="0" presId="urn:microsoft.com/office/officeart/2005/8/layout/vProcess5"/>
    <dgm:cxn modelId="{EE85BCAB-0EED-47C8-B41E-BDAF181B0122}" srcId="{4F4FF400-B685-4988-A46F-E328CB3742F3}" destId="{FAF08F49-56D1-4190-921B-11E0C9A29CEE}" srcOrd="1" destOrd="0" parTransId="{9B68EC1C-0A0B-4DD7-840C-3C615CB56A8E}" sibTransId="{63667BE3-04A4-41A5-B271-727D6EF2C7DD}"/>
    <dgm:cxn modelId="{F5A33CC5-7C9B-46FE-BDD2-2BEEDD72ABB0}" srcId="{4F4FF400-B685-4988-A46F-E328CB3742F3}" destId="{C13F838C-77EF-41E4-8F17-F2851F3B4DA7}" srcOrd="3" destOrd="0" parTransId="{ABB3C784-CD9E-4E6E-8FA7-E31C794D2141}" sibTransId="{F6D08F1E-40F6-49B1-963A-20112C0BD995}"/>
    <dgm:cxn modelId="{F70FC4ED-B468-40EF-83DE-1EA6DBA3FEAB}" type="presOf" srcId="{FAF08F49-56D1-4190-921B-11E0C9A29CEE}" destId="{C703D3FB-04C8-4637-B046-2C95865408DC}" srcOrd="1" destOrd="0" presId="urn:microsoft.com/office/officeart/2005/8/layout/vProcess5"/>
    <dgm:cxn modelId="{CCEF3AFE-A88F-42C6-AC86-24C4B14B8EC3}" type="presOf" srcId="{E24AE4C5-9CBD-43A0-96EC-73BE3F439088}" destId="{C9093108-5CCA-497D-A9CC-ACA72E49E0D1}" srcOrd="0" destOrd="0" presId="urn:microsoft.com/office/officeart/2005/8/layout/vProcess5"/>
    <dgm:cxn modelId="{B9292CAC-CD59-44C9-8F81-712FFA6DB1D4}" type="presParOf" srcId="{B00E1F83-ABD5-476F-80A8-0F4A31FEB4C5}" destId="{BAE74E63-7A3F-419A-B956-6F73C6FE112F}" srcOrd="0" destOrd="0" presId="urn:microsoft.com/office/officeart/2005/8/layout/vProcess5"/>
    <dgm:cxn modelId="{D3C68F46-92DA-4BDA-8EF3-26F7B2B2DA4E}" type="presParOf" srcId="{B00E1F83-ABD5-476F-80A8-0F4A31FEB4C5}" destId="{C2C33B64-CA73-4FFF-8251-32E8162B64FA}" srcOrd="1" destOrd="0" presId="urn:microsoft.com/office/officeart/2005/8/layout/vProcess5"/>
    <dgm:cxn modelId="{E9A7D3BF-BDEA-4078-B658-6AD2DC97398A}" type="presParOf" srcId="{B00E1F83-ABD5-476F-80A8-0F4A31FEB4C5}" destId="{80249104-2238-4203-8B79-F22787084263}" srcOrd="2" destOrd="0" presId="urn:microsoft.com/office/officeart/2005/8/layout/vProcess5"/>
    <dgm:cxn modelId="{D7D0200C-48EB-45C7-A986-DA8BE3F87B33}" type="presParOf" srcId="{B00E1F83-ABD5-476F-80A8-0F4A31FEB4C5}" destId="{55B0018D-5F9D-4C46-BCC2-AFA02226C2D3}" srcOrd="3" destOrd="0" presId="urn:microsoft.com/office/officeart/2005/8/layout/vProcess5"/>
    <dgm:cxn modelId="{A872F2AB-2E25-4995-A471-0F1A212E7D9A}" type="presParOf" srcId="{B00E1F83-ABD5-476F-80A8-0F4A31FEB4C5}" destId="{E5BE656A-2339-452E-8A6D-C332EF2BE5FA}" srcOrd="4" destOrd="0" presId="urn:microsoft.com/office/officeart/2005/8/layout/vProcess5"/>
    <dgm:cxn modelId="{862EEF26-A783-484E-9B44-A377EFFA5908}" type="presParOf" srcId="{B00E1F83-ABD5-476F-80A8-0F4A31FEB4C5}" destId="{5988F4CF-1294-4F6B-967F-43753D24D08A}" srcOrd="5" destOrd="0" presId="urn:microsoft.com/office/officeart/2005/8/layout/vProcess5"/>
    <dgm:cxn modelId="{8EC73EFD-9658-4CDE-86B8-E43022B95EF0}" type="presParOf" srcId="{B00E1F83-ABD5-476F-80A8-0F4A31FEB4C5}" destId="{C9093108-5CCA-497D-A9CC-ACA72E49E0D1}" srcOrd="6" destOrd="0" presId="urn:microsoft.com/office/officeart/2005/8/layout/vProcess5"/>
    <dgm:cxn modelId="{AF2810BF-0C8C-466D-96F8-5834B05295CE}" type="presParOf" srcId="{B00E1F83-ABD5-476F-80A8-0F4A31FEB4C5}" destId="{DCAE36CE-EC03-40B0-AC63-7D0BE1D432CF}" srcOrd="7" destOrd="0" presId="urn:microsoft.com/office/officeart/2005/8/layout/vProcess5"/>
    <dgm:cxn modelId="{2238996A-57F0-4EE8-AB40-691513CD1A1C}" type="presParOf" srcId="{B00E1F83-ABD5-476F-80A8-0F4A31FEB4C5}" destId="{D92C80A6-9A1A-4778-B141-CDEF88006A90}" srcOrd="8" destOrd="0" presId="urn:microsoft.com/office/officeart/2005/8/layout/vProcess5"/>
    <dgm:cxn modelId="{3AE33C62-373A-4DA6-817B-73FCC208981D}" type="presParOf" srcId="{B00E1F83-ABD5-476F-80A8-0F4A31FEB4C5}" destId="{6E83E6AC-E4B9-4E24-947A-6EB25DC22F2A}" srcOrd="9" destOrd="0" presId="urn:microsoft.com/office/officeart/2005/8/layout/vProcess5"/>
    <dgm:cxn modelId="{4C0CF43F-479B-499D-BEA2-FEF5090464E3}" type="presParOf" srcId="{B00E1F83-ABD5-476F-80A8-0F4A31FEB4C5}" destId="{3D47DC4F-835D-42ED-9C87-70DA06ED788B}" srcOrd="10" destOrd="0" presId="urn:microsoft.com/office/officeart/2005/8/layout/vProcess5"/>
    <dgm:cxn modelId="{B3B208F7-6A31-4B3E-8199-878BB041E191}" type="presParOf" srcId="{B00E1F83-ABD5-476F-80A8-0F4A31FEB4C5}" destId="{C703D3FB-04C8-4637-B046-2C95865408DC}" srcOrd="11" destOrd="0" presId="urn:microsoft.com/office/officeart/2005/8/layout/vProcess5"/>
    <dgm:cxn modelId="{A4FB8504-10F2-471B-8BC0-DC756C613714}" type="presParOf" srcId="{B00E1F83-ABD5-476F-80A8-0F4A31FEB4C5}" destId="{826B1410-AF09-47F1-BB18-4A73EF669B8B}" srcOrd="12" destOrd="0" presId="urn:microsoft.com/office/officeart/2005/8/layout/vProcess5"/>
    <dgm:cxn modelId="{CE1C6248-E272-43DE-89A7-FDF88528E99D}" type="presParOf" srcId="{B00E1F83-ABD5-476F-80A8-0F4A31FEB4C5}" destId="{51479350-AC6B-40A0-BC04-9435CDA03DA5}" srcOrd="13" destOrd="0" presId="urn:microsoft.com/office/officeart/2005/8/layout/vProcess5"/>
    <dgm:cxn modelId="{91B86C5D-3F2A-43EF-80B7-8F51D2367B37}" type="presParOf" srcId="{B00E1F83-ABD5-476F-80A8-0F4A31FEB4C5}" destId="{E93FD661-8F30-4A41-864D-E9B5DD78560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38EFE-5A55-4313-9DF9-30B87A03CFC1}">
      <dsp:nvSpPr>
        <dsp:cNvPr id="0" name=""/>
        <dsp:cNvSpPr/>
      </dsp:nvSpPr>
      <dsp:spPr>
        <a:xfrm>
          <a:off x="651" y="316124"/>
          <a:ext cx="4487650" cy="265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011CA2-DED9-469B-90CC-4A6B068FBC2C}">
      <dsp:nvSpPr>
        <dsp:cNvPr id="0" name=""/>
        <dsp:cNvSpPr/>
      </dsp:nvSpPr>
      <dsp:spPr>
        <a:xfrm>
          <a:off x="464772" y="757038"/>
          <a:ext cx="4487650" cy="2652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Scopul proiectului este automatizarea climatului dintr-o sera sau mediu de dezvoltare al plantelor.</a:t>
          </a:r>
          <a:endParaRPr lang="en-US" sz="2200" kern="1200" dirty="0"/>
        </a:p>
      </dsp:txBody>
      <dsp:txXfrm>
        <a:off x="542460" y="834726"/>
        <a:ext cx="4332274" cy="2497072"/>
      </dsp:txXfrm>
    </dsp:sp>
    <dsp:sp modelId="{3EC57243-1CD8-429C-BD44-8481520F4227}">
      <dsp:nvSpPr>
        <dsp:cNvPr id="0" name=""/>
        <dsp:cNvSpPr/>
      </dsp:nvSpPr>
      <dsp:spPr>
        <a:xfrm>
          <a:off x="5416543" y="316124"/>
          <a:ext cx="4177084" cy="265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CAB2ED-6983-4634-85A5-29926FF31E25}">
      <dsp:nvSpPr>
        <dsp:cNvPr id="0" name=""/>
        <dsp:cNvSpPr/>
      </dsp:nvSpPr>
      <dsp:spPr>
        <a:xfrm>
          <a:off x="5880663" y="757038"/>
          <a:ext cx="4177084" cy="2652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Serele inteligente prezinta o </a:t>
          </a:r>
          <a:r>
            <a:rPr lang="ro-RO" sz="2200" kern="1200" dirty="0" err="1"/>
            <a:t>solutie</a:t>
          </a:r>
          <a:r>
            <a:rPr lang="ro-RO" sz="2200" kern="1200" dirty="0"/>
            <a:t> moderna pentru optimizarea </a:t>
          </a:r>
          <a:r>
            <a:rPr lang="ro-RO" sz="2200" kern="1200" dirty="0" err="1"/>
            <a:t>cresterii</a:t>
          </a:r>
          <a:r>
            <a:rPr lang="ro-RO" sz="2200" kern="1200" dirty="0"/>
            <a:t> plantelor, </a:t>
          </a:r>
          <a:r>
            <a:rPr lang="ro-RO" sz="2200" kern="1200" dirty="0" err="1"/>
            <a:t>utilizand</a:t>
          </a:r>
          <a:r>
            <a:rPr lang="ro-RO" sz="2200" kern="1200" dirty="0"/>
            <a:t> tehnologia </a:t>
          </a:r>
          <a:r>
            <a:rPr lang="ro-RO" sz="2200" kern="1200" dirty="0" err="1"/>
            <a:t>IoT</a:t>
          </a:r>
          <a:r>
            <a:rPr lang="ro-RO" sz="2200" kern="1200" dirty="0"/>
            <a:t> si </a:t>
          </a:r>
          <a:r>
            <a:rPr lang="ro-RO" sz="2200" kern="1200" dirty="0" err="1"/>
            <a:t>machine</a:t>
          </a:r>
          <a:r>
            <a:rPr lang="ro-RO" sz="2200" kern="1200" dirty="0"/>
            <a:t> </a:t>
          </a:r>
          <a:r>
            <a:rPr lang="ro-RO" sz="2200" kern="1200" dirty="0" err="1"/>
            <a:t>learning</a:t>
          </a:r>
          <a:r>
            <a:rPr lang="ro-RO" sz="2200" kern="1200" dirty="0"/>
            <a:t> pentru monitorizarea si controlul automatizat al mediului.</a:t>
          </a:r>
          <a:endParaRPr lang="en-US" sz="2200" kern="1200" dirty="0"/>
        </a:p>
      </dsp:txBody>
      <dsp:txXfrm>
        <a:off x="5958351" y="834726"/>
        <a:ext cx="4021708" cy="2497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33B64-CA73-4FFF-8251-32E8162B64FA}">
      <dsp:nvSpPr>
        <dsp:cNvPr id="0" name=""/>
        <dsp:cNvSpPr/>
      </dsp:nvSpPr>
      <dsp:spPr>
        <a:xfrm>
          <a:off x="0" y="0"/>
          <a:ext cx="3543657" cy="668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 dirty="0"/>
            <a:t>Eliminarea zgomotului folosind filtrul median</a:t>
          </a:r>
          <a:endParaRPr lang="en-US" sz="1300" kern="1200" dirty="0"/>
        </a:p>
      </dsp:txBody>
      <dsp:txXfrm>
        <a:off x="19588" y="19588"/>
        <a:ext cx="2743747" cy="629600"/>
      </dsp:txXfrm>
    </dsp:sp>
    <dsp:sp modelId="{80249104-2238-4203-8B79-F22787084263}">
      <dsp:nvSpPr>
        <dsp:cNvPr id="0" name=""/>
        <dsp:cNvSpPr/>
      </dsp:nvSpPr>
      <dsp:spPr>
        <a:xfrm>
          <a:off x="264623" y="761661"/>
          <a:ext cx="3543657" cy="668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/>
            <a:t>Reducerea dimensiuni prin metoda PCA</a:t>
          </a:r>
          <a:endParaRPr lang="en-US" sz="1300" kern="1200"/>
        </a:p>
      </dsp:txBody>
      <dsp:txXfrm>
        <a:off x="284211" y="781249"/>
        <a:ext cx="2805152" cy="629600"/>
      </dsp:txXfrm>
    </dsp:sp>
    <dsp:sp modelId="{55B0018D-5F9D-4C46-BCC2-AFA02226C2D3}">
      <dsp:nvSpPr>
        <dsp:cNvPr id="0" name=""/>
        <dsp:cNvSpPr/>
      </dsp:nvSpPr>
      <dsp:spPr>
        <a:xfrm>
          <a:off x="529247" y="1523323"/>
          <a:ext cx="3543657" cy="668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/>
            <a:t>Eliminare tendintelor prin metoda mediei mobile si a polinoamelor</a:t>
          </a:r>
          <a:endParaRPr lang="en-US" sz="1300" kern="1200"/>
        </a:p>
      </dsp:txBody>
      <dsp:txXfrm>
        <a:off x="548835" y="1542911"/>
        <a:ext cx="2805152" cy="629600"/>
      </dsp:txXfrm>
    </dsp:sp>
    <dsp:sp modelId="{E5BE656A-2339-452E-8A6D-C332EF2BE5FA}">
      <dsp:nvSpPr>
        <dsp:cNvPr id="0" name=""/>
        <dsp:cNvSpPr/>
      </dsp:nvSpPr>
      <dsp:spPr>
        <a:xfrm>
          <a:off x="793871" y="2284985"/>
          <a:ext cx="3543657" cy="668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/>
            <a:t>Interpolarea valorilor lipsa prin metoda cubic spline</a:t>
          </a:r>
          <a:endParaRPr lang="en-US" sz="1300" kern="1200"/>
        </a:p>
      </dsp:txBody>
      <dsp:txXfrm>
        <a:off x="813459" y="2304573"/>
        <a:ext cx="2805152" cy="629600"/>
      </dsp:txXfrm>
    </dsp:sp>
    <dsp:sp modelId="{5988F4CF-1294-4F6B-967F-43753D24D08A}">
      <dsp:nvSpPr>
        <dsp:cNvPr id="0" name=""/>
        <dsp:cNvSpPr/>
      </dsp:nvSpPr>
      <dsp:spPr>
        <a:xfrm>
          <a:off x="1058494" y="3046647"/>
          <a:ext cx="3543657" cy="668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/>
            <a:t>Eliminarea valorilor aberante utilizand DBSCAN</a:t>
          </a:r>
          <a:endParaRPr lang="en-US" sz="1300" kern="1200"/>
        </a:p>
      </dsp:txBody>
      <dsp:txXfrm>
        <a:off x="1078082" y="3066235"/>
        <a:ext cx="2805152" cy="629600"/>
      </dsp:txXfrm>
    </dsp:sp>
    <dsp:sp modelId="{C9093108-5CCA-497D-A9CC-ACA72E49E0D1}">
      <dsp:nvSpPr>
        <dsp:cNvPr id="0" name=""/>
        <dsp:cNvSpPr/>
      </dsp:nvSpPr>
      <dsp:spPr>
        <a:xfrm>
          <a:off x="3108952" y="488578"/>
          <a:ext cx="434704" cy="4347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206760" y="488578"/>
        <a:ext cx="239088" cy="327115"/>
      </dsp:txXfrm>
    </dsp:sp>
    <dsp:sp modelId="{DCAE36CE-EC03-40B0-AC63-7D0BE1D432CF}">
      <dsp:nvSpPr>
        <dsp:cNvPr id="0" name=""/>
        <dsp:cNvSpPr/>
      </dsp:nvSpPr>
      <dsp:spPr>
        <a:xfrm>
          <a:off x="3373576" y="1250240"/>
          <a:ext cx="434704" cy="4347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471384" y="1250240"/>
        <a:ext cx="239088" cy="327115"/>
      </dsp:txXfrm>
    </dsp:sp>
    <dsp:sp modelId="{D92C80A6-9A1A-4778-B141-CDEF88006A90}">
      <dsp:nvSpPr>
        <dsp:cNvPr id="0" name=""/>
        <dsp:cNvSpPr/>
      </dsp:nvSpPr>
      <dsp:spPr>
        <a:xfrm>
          <a:off x="3638199" y="2000755"/>
          <a:ext cx="434704" cy="4347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736007" y="2000755"/>
        <a:ext cx="239088" cy="327115"/>
      </dsp:txXfrm>
    </dsp:sp>
    <dsp:sp modelId="{6E83E6AC-E4B9-4E24-947A-6EB25DC22F2A}">
      <dsp:nvSpPr>
        <dsp:cNvPr id="0" name=""/>
        <dsp:cNvSpPr/>
      </dsp:nvSpPr>
      <dsp:spPr>
        <a:xfrm>
          <a:off x="3902823" y="2769848"/>
          <a:ext cx="434704" cy="4347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000631" y="2769848"/>
        <a:ext cx="239088" cy="327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F4FDC-34B6-4449-93A0-2A7D46FE8E62}" type="datetimeFigureOut">
              <a:rPr lang="ro-RO" smtClean="0"/>
              <a:t>01.02.2025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F5026-EEDD-4C6F-B401-2FBB5023E99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910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F5026-EEDD-4C6F-B401-2FBB5023E99B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379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3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0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6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8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4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7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6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5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59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51" r:id="rId5"/>
    <p:sldLayoutId id="2147483757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CEA6DA22-BB4E-0895-9BC0-A8B774FD06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rcRect l="157" r="25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ro-RO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4B58217-5D77-877A-33A3-4B7644A2A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 fontScale="90000"/>
          </a:bodyPr>
          <a:lstStyle/>
          <a:p>
            <a:r>
              <a:rPr lang="ro-RO" dirty="0"/>
              <a:t>Crearea climatului automatizat al unei sere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537D839-B048-0522-B54F-9F4C5CB4B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4681" y="5064675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o-RO" dirty="0">
                <a:solidFill>
                  <a:schemeClr val="tx1"/>
                </a:solidFill>
              </a:rPr>
              <a:t>Abrudan Lavinia-Maria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5363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C62463-F0E6-A9DA-7108-70D5EC0E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000"/>
              <a:t>Concluzie si directii de dezvoltare</a:t>
            </a:r>
            <a:endParaRPr lang="ro-RO" sz="50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2BFB3B1-4F9D-BC9B-7108-DCA9DB61C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500"/>
              <a:t>Posibile imbunatatiri: utilizarea retelelor neuronale pentru o clasificare mai precisa</a:t>
            </a:r>
          </a:p>
          <a:p>
            <a:r>
              <a:rPr lang="ro-RO" sz="2500"/>
              <a:t>Dezvoltarea unui sistem inteligent bazat pe conceptul IoT</a:t>
            </a:r>
          </a:p>
          <a:p>
            <a:r>
              <a:rPr lang="ro-RO" sz="2500"/>
              <a:t>Crearea unei aplicatii mobile de control al caracteristicilor de pornire si oprire a actuatorilor si a pompelor de apa, de la distanta de catre utilizator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1950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ro-RO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62B1D33-5178-97EF-953F-7FEDC49B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o-RO"/>
              <a:t>Introducere</a:t>
            </a:r>
          </a:p>
        </p:txBody>
      </p:sp>
      <p:graphicFrame>
        <p:nvGraphicFramePr>
          <p:cNvPr id="12" name="Substituent conținut 2">
            <a:extLst>
              <a:ext uri="{FF2B5EF4-FFF2-40B4-BE49-F238E27FC236}">
                <a16:creationId xmlns:a16="http://schemas.microsoft.com/office/drawing/2014/main" id="{73EC04AB-60B5-75E3-2A6F-37025BCFC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51583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03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ro-RO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59941C7-6275-7189-57E8-CB25302A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o-RO" sz="5000" dirty="0"/>
              <a:t>Obiective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D01F2D4-8AF0-DEC7-96DC-03EF2FB8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ro-RO" sz="2500" dirty="0"/>
              <a:t>Monitorizarea </a:t>
            </a:r>
            <a:r>
              <a:rPr lang="ro-RO" sz="2500" dirty="0" err="1"/>
              <a:t>conditiilor</a:t>
            </a:r>
            <a:r>
              <a:rPr lang="ro-RO" sz="2500" dirty="0"/>
              <a:t> de mediului</a:t>
            </a:r>
          </a:p>
          <a:p>
            <a:r>
              <a:rPr lang="ro-RO" sz="2500" dirty="0"/>
              <a:t>Analiza datelor si pre-procesarea acestora</a:t>
            </a:r>
          </a:p>
          <a:p>
            <a:r>
              <a:rPr lang="ro-RO" sz="2500" dirty="0"/>
              <a:t>Implementarea unui model </a:t>
            </a:r>
          </a:p>
          <a:p>
            <a:r>
              <a:rPr lang="ro-RO" sz="2500" dirty="0"/>
              <a:t>Crearea unui sistem capabil sa regleze automat lumina, umiditatea si temperatura pe baza datelor colectate de la senzori </a:t>
            </a:r>
          </a:p>
        </p:txBody>
      </p:sp>
    </p:spTree>
    <p:extLst>
      <p:ext uri="{BB962C8B-B14F-4D97-AF65-F5344CB8AC3E}">
        <p14:creationId xmlns:p14="http://schemas.microsoft.com/office/powerpoint/2010/main" val="354455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5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5D87434D-18BA-36AA-5546-7E2BE0EC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93" y="1118333"/>
            <a:ext cx="1630261" cy="2062378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70E881E3-E90E-8FBD-D4C9-73B2F68B7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71" y="660787"/>
            <a:ext cx="4254679" cy="3361195"/>
          </a:xfrm>
          <a:prstGeom prst="rect">
            <a:avLst/>
          </a:prstGeom>
        </p:spPr>
      </p:pic>
      <p:pic>
        <p:nvPicPr>
          <p:cNvPr id="11" name="Imagine 10" descr="O imagine care conține Interval, diagramă, linie, captură de ecran&#10;&#10;Descriere generată automat">
            <a:extLst>
              <a:ext uri="{FF2B5EF4-FFF2-40B4-BE49-F238E27FC236}">
                <a16:creationId xmlns:a16="http://schemas.microsoft.com/office/drawing/2014/main" id="{2886FE16-36B4-C19C-72C6-E7454E73A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90" y="4021982"/>
            <a:ext cx="5387418" cy="2316589"/>
          </a:xfrm>
          <a:prstGeom prst="rect">
            <a:avLst/>
          </a:prstGeom>
        </p:spPr>
      </p:pic>
      <p:sp>
        <p:nvSpPr>
          <p:cNvPr id="31" name="Rectangle 17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0CE9697-D89C-FDBC-1618-A4CDE22B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804073"/>
            <a:ext cx="4602152" cy="1345449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Analiza setului de date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CD83E72-194E-6E40-A3D6-17A1A236F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0551" y="2338503"/>
            <a:ext cx="4602152" cy="3715424"/>
          </a:xfrm>
        </p:spPr>
        <p:txBody>
          <a:bodyPr>
            <a:normAutofit/>
          </a:bodyPr>
          <a:lstStyle/>
          <a:p>
            <a:r>
              <a:rPr lang="ro-RO" sz="2000" dirty="0"/>
              <a:t>Analize de date</a:t>
            </a:r>
          </a:p>
          <a:p>
            <a:r>
              <a:rPr lang="ro-RO" sz="2000" dirty="0"/>
              <a:t>Analize vizuale</a:t>
            </a:r>
          </a:p>
          <a:p>
            <a:r>
              <a:rPr lang="ro-RO" sz="2000" dirty="0"/>
              <a:t>Statistici descriptive :valoarea medie, valoarea minima si maxima si abaterea standard</a:t>
            </a:r>
          </a:p>
          <a:p>
            <a:r>
              <a:rPr lang="ro-RO" sz="2000" dirty="0"/>
              <a:t>Analiza de </a:t>
            </a:r>
            <a:r>
              <a:rPr lang="ro-RO" sz="2000" dirty="0" err="1"/>
              <a:t>corelatie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69318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ine 3" descr="O imagine care conține text, diagramă, linie, Paralel&#10;&#10;Descriere generată automat">
            <a:extLst>
              <a:ext uri="{FF2B5EF4-FFF2-40B4-BE49-F238E27FC236}">
                <a16:creationId xmlns:a16="http://schemas.microsoft.com/office/drawing/2014/main" id="{5F9C516A-6AB6-C55B-F014-CCE5AD5AD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8" y="804073"/>
            <a:ext cx="3583519" cy="2624927"/>
          </a:xfrm>
          <a:prstGeom prst="rect">
            <a:avLst/>
          </a:prstGeom>
        </p:spPr>
      </p:pic>
      <p:pic>
        <p:nvPicPr>
          <p:cNvPr id="5" name="Imagine 4" descr="O imagine care conține captură de ecran, text, Interval, diagramă&#10;&#10;Descriere generată automat">
            <a:extLst>
              <a:ext uri="{FF2B5EF4-FFF2-40B4-BE49-F238E27FC236}">
                <a16:creationId xmlns:a16="http://schemas.microsoft.com/office/drawing/2014/main" id="{7F1104ED-2EB9-CC13-7344-213F8CA8B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729" y="1341001"/>
            <a:ext cx="2450063" cy="1617041"/>
          </a:xfrm>
          <a:prstGeom prst="rect">
            <a:avLst/>
          </a:prstGeom>
        </p:spPr>
      </p:pic>
      <p:pic>
        <p:nvPicPr>
          <p:cNvPr id="6" name="Imagine 5" descr="O imagine care conține text, captură de ecran, Interval, Color&#10;&#10;Descriere generată automat">
            <a:extLst>
              <a:ext uri="{FF2B5EF4-FFF2-40B4-BE49-F238E27FC236}">
                <a16:creationId xmlns:a16="http://schemas.microsoft.com/office/drawing/2014/main" id="{EBAF167C-218D-9758-B04F-0CDBFAE36B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91" y="3650832"/>
            <a:ext cx="4612768" cy="292910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D4197B5-A250-EB95-DFE8-ADCDFA01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804073"/>
            <a:ext cx="4602152" cy="1345449"/>
          </a:xfrm>
        </p:spPr>
        <p:txBody>
          <a:bodyPr>
            <a:normAutofit/>
          </a:bodyPr>
          <a:lstStyle/>
          <a:p>
            <a:r>
              <a:rPr lang="ro-RO"/>
              <a:t>Pre-procesarea datelor</a:t>
            </a:r>
          </a:p>
        </p:txBody>
      </p:sp>
      <p:graphicFrame>
        <p:nvGraphicFramePr>
          <p:cNvPr id="32" name="Substituent conținut 2">
            <a:extLst>
              <a:ext uri="{FF2B5EF4-FFF2-40B4-BE49-F238E27FC236}">
                <a16:creationId xmlns:a16="http://schemas.microsoft.com/office/drawing/2014/main" id="{F6D80022-3205-7894-91FD-262185A2C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517236"/>
              </p:ext>
            </p:extLst>
          </p:nvPr>
        </p:nvGraphicFramePr>
        <p:xfrm>
          <a:off x="6846137" y="2303563"/>
          <a:ext cx="4602152" cy="371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8436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ro-RO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D03D770-2989-B6FB-D2A2-A9013E0C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o-RO" sz="5000" dirty="0"/>
              <a:t>Modelarea sistemului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EF96504-84D7-1AC1-780C-8BB1A3404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ro-RO" sz="2500" dirty="0"/>
              <a:t>Utilizarea metodei Random Forest pentru clasificare</a:t>
            </a:r>
          </a:p>
          <a:p>
            <a:r>
              <a:rPr lang="ro-RO" sz="2500" dirty="0"/>
              <a:t>Folosirea regresiei liniare pentru analizarea </a:t>
            </a:r>
            <a:r>
              <a:rPr lang="ro-RO" sz="2500" dirty="0" err="1"/>
              <a:t>relatiilor</a:t>
            </a:r>
            <a:r>
              <a:rPr lang="ro-RO" sz="2500" dirty="0"/>
              <a:t> dintre date</a:t>
            </a:r>
          </a:p>
          <a:p>
            <a:r>
              <a:rPr lang="ro-RO" sz="2500" dirty="0" err="1"/>
              <a:t>Predictia</a:t>
            </a:r>
            <a:r>
              <a:rPr lang="ro-RO" sz="2500" dirty="0"/>
              <a:t> </a:t>
            </a:r>
            <a:r>
              <a:rPr lang="ro-RO" sz="2500" dirty="0" err="1"/>
              <a:t>fiecarui</a:t>
            </a:r>
            <a:r>
              <a:rPr lang="ro-RO" sz="2500" dirty="0"/>
              <a:t> </a:t>
            </a:r>
            <a:r>
              <a:rPr lang="ro-RO" sz="2500" dirty="0" err="1"/>
              <a:t>actuator</a:t>
            </a:r>
            <a:r>
              <a:rPr lang="ro-RO" sz="2500" dirty="0"/>
              <a:t> si pompe</a:t>
            </a:r>
          </a:p>
          <a:p>
            <a:r>
              <a:rPr lang="ro-RO" sz="2500" dirty="0"/>
              <a:t>Crearea matricei de confuzie</a:t>
            </a:r>
          </a:p>
          <a:p>
            <a:r>
              <a:rPr lang="ro-RO" sz="2500" dirty="0"/>
              <a:t>Importanta caracteristicilor in metoda de clasificare</a:t>
            </a:r>
          </a:p>
        </p:txBody>
      </p:sp>
      <p:pic>
        <p:nvPicPr>
          <p:cNvPr id="4" name="Imagine 3" descr="O imagine care conține text, captură de ecran, Interval, linie&#10;&#10;Descriere generată automat">
            <a:extLst>
              <a:ext uri="{FF2B5EF4-FFF2-40B4-BE49-F238E27FC236}">
                <a16:creationId xmlns:a16="http://schemas.microsoft.com/office/drawing/2014/main" id="{7EA31E76-F05E-7B88-28A8-2717B321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69" y="327021"/>
            <a:ext cx="3868560" cy="22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9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1DF5C73-6118-F75D-DE70-2DC3BCA3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271" y="120080"/>
            <a:ext cx="10058400" cy="1371600"/>
          </a:xfrm>
        </p:spPr>
        <p:txBody>
          <a:bodyPr/>
          <a:lstStyle/>
          <a:p>
            <a:r>
              <a:rPr lang="ro-RO" dirty="0" err="1"/>
              <a:t>Predictia</a:t>
            </a:r>
            <a:endParaRPr lang="ro-RO" dirty="0"/>
          </a:p>
        </p:txBody>
      </p:sp>
      <p:pic>
        <p:nvPicPr>
          <p:cNvPr id="3" name="Imagine 2" descr="O imagine care conține text, captură de ecran, număr, linie&#10;&#10;Descriere generată automat">
            <a:extLst>
              <a:ext uri="{FF2B5EF4-FFF2-40B4-BE49-F238E27FC236}">
                <a16:creationId xmlns:a16="http://schemas.microsoft.com/office/drawing/2014/main" id="{D0732DAA-2F86-1464-7450-93FE446B2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08" y="1225453"/>
            <a:ext cx="4735737" cy="25654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ine 3" descr="O imagine care conține text, linie, număr, Interval&#10;&#10;Descriere generată automat">
            <a:extLst>
              <a:ext uri="{FF2B5EF4-FFF2-40B4-BE49-F238E27FC236}">
                <a16:creationId xmlns:a16="http://schemas.microsoft.com/office/drawing/2014/main" id="{B513933E-78F0-A8CC-7890-667BE2A28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356" y="1237959"/>
            <a:ext cx="4735737" cy="25529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ine 4" descr="O imagine care conține text, număr, linie, captură de ecran&#10;&#10;Descriere generată automat">
            <a:extLst>
              <a:ext uri="{FF2B5EF4-FFF2-40B4-BE49-F238E27FC236}">
                <a16:creationId xmlns:a16="http://schemas.microsoft.com/office/drawing/2014/main" id="{8144B1DE-81C2-65DE-5365-889AA14E3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015" y="3881297"/>
            <a:ext cx="4821262" cy="26282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154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8AEED86-5CA7-81BD-A69D-6C316F73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39" y="836884"/>
            <a:ext cx="4957553" cy="1645920"/>
          </a:xfrm>
        </p:spPr>
        <p:txBody>
          <a:bodyPr>
            <a:normAutofit/>
          </a:bodyPr>
          <a:lstStyle/>
          <a:p>
            <a:r>
              <a:rPr lang="ro-RO" dirty="0"/>
              <a:t>Evaluarea modelului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ro-R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ro-RO"/>
          </a:p>
        </p:txBody>
      </p:sp>
      <p:pic>
        <p:nvPicPr>
          <p:cNvPr id="4" name="Imagine 3" descr="O imagine care conține text, captură de ecran, linie, Interval&#10;&#10;Descriere generată automat">
            <a:extLst>
              <a:ext uri="{FF2B5EF4-FFF2-40B4-BE49-F238E27FC236}">
                <a16:creationId xmlns:a16="http://schemas.microsoft.com/office/drawing/2014/main" id="{67131E8B-B96C-C376-A07A-7266F190A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2119269"/>
            <a:ext cx="4414438" cy="2637626"/>
          </a:xfrm>
          <a:prstGeom prst="rect">
            <a:avLst/>
          </a:prstGeom>
        </p:spPr>
      </p:pic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9BB0754-BE91-9F02-9825-AE69466C7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381" y="2493185"/>
            <a:ext cx="5441004" cy="3496120"/>
          </a:xfrm>
        </p:spPr>
        <p:txBody>
          <a:bodyPr>
            <a:noAutofit/>
          </a:bodyPr>
          <a:lstStyle/>
          <a:p>
            <a:r>
              <a:rPr lang="ro-RO" sz="2000" dirty="0"/>
              <a:t>Realizarea </a:t>
            </a:r>
            <a:r>
              <a:rPr lang="ro-RO" sz="2000" dirty="0" err="1"/>
              <a:t>obtinerii</a:t>
            </a:r>
            <a:r>
              <a:rPr lang="ro-RO" sz="2000" dirty="0"/>
              <a:t> </a:t>
            </a:r>
            <a:r>
              <a:rPr lang="ro-RO" sz="2000" dirty="0" err="1"/>
              <a:t>acuratetei</a:t>
            </a:r>
            <a:r>
              <a:rPr lang="ro-RO" sz="2000" dirty="0"/>
              <a:t> Random Forest de 98%</a:t>
            </a:r>
          </a:p>
          <a:p>
            <a:r>
              <a:rPr lang="ro-RO" sz="2000" dirty="0"/>
              <a:t>Matricea de confuzie care indica eroarea 0</a:t>
            </a:r>
          </a:p>
          <a:p>
            <a:r>
              <a:rPr lang="ro-RO" sz="2000" dirty="0"/>
              <a:t>Modelul Random Forest functioneaza bine </a:t>
            </a:r>
            <a:r>
              <a:rPr lang="ro-RO" sz="2000" dirty="0" err="1"/>
              <a:t>alaturi</a:t>
            </a:r>
            <a:r>
              <a:rPr lang="ro-RO" sz="2000" dirty="0"/>
              <a:t> de regresia liniara, pe setul de date</a:t>
            </a:r>
          </a:p>
          <a:p>
            <a:r>
              <a:rPr lang="ro-RO" sz="2000" dirty="0"/>
              <a:t>Temperatura si umiditatea sunt cele mai importante caracteristici intr-un mediu de automatizare a climatului</a:t>
            </a:r>
          </a:p>
        </p:txBody>
      </p:sp>
    </p:spTree>
    <p:extLst>
      <p:ext uri="{BB962C8B-B14F-4D97-AF65-F5344CB8AC3E}">
        <p14:creationId xmlns:p14="http://schemas.microsoft.com/office/powerpoint/2010/main" val="71228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D7B8A97-A55C-4B63-9224-277C84F4B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ine 3" descr="O imagine care conține text, captură de ecran, diagramă, Dreptunghi&#10;&#10;Descriere generată automat">
            <a:extLst>
              <a:ext uri="{FF2B5EF4-FFF2-40B4-BE49-F238E27FC236}">
                <a16:creationId xmlns:a16="http://schemas.microsoft.com/office/drawing/2014/main" id="{6FF5C037-5ED2-6F58-7378-FBB22F747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4" y="0"/>
            <a:ext cx="2943707" cy="4250842"/>
          </a:xfrm>
          <a:prstGeom prst="rect">
            <a:avLst/>
          </a:prstGeom>
        </p:spPr>
      </p:pic>
      <p:sp>
        <p:nvSpPr>
          <p:cNvPr id="27" name="Rectangle 11">
            <a:extLst>
              <a:ext uri="{FF2B5EF4-FFF2-40B4-BE49-F238E27FC236}">
                <a16:creationId xmlns:a16="http://schemas.microsoft.com/office/drawing/2014/main" id="{64E8C82B-29EE-43B6-90D9-4C3463486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2243" y="239052"/>
            <a:ext cx="2722671" cy="2474937"/>
          </a:xfrm>
          <a:prstGeom prst="rect">
            <a:avLst/>
          </a:prstGeom>
          <a:solidFill>
            <a:srgbClr val="38597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C6E2D67D-01A2-4277-8EA0-1560E7E95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264" y="4154694"/>
            <a:ext cx="3324388" cy="2470041"/>
          </a:xfrm>
          <a:prstGeom prst="rect">
            <a:avLst/>
          </a:prstGeom>
          <a:solidFill>
            <a:srgbClr val="38597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ine 4" descr="O imagine care conține text, captură de ecran, diagramă, Dreptunghi&#10;&#10;Descriere generată automat">
            <a:extLst>
              <a:ext uri="{FF2B5EF4-FFF2-40B4-BE49-F238E27FC236}">
                <a16:creationId xmlns:a16="http://schemas.microsoft.com/office/drawing/2014/main" id="{CE58BE11-74B0-014E-DB20-8F0927855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708" y="2713989"/>
            <a:ext cx="2722671" cy="4003928"/>
          </a:xfrm>
          <a:prstGeom prst="rect">
            <a:avLst/>
          </a:prstGeom>
        </p:spPr>
      </p:pic>
      <p:sp>
        <p:nvSpPr>
          <p:cNvPr id="29" name="Rectangle 15">
            <a:extLst>
              <a:ext uri="{FF2B5EF4-FFF2-40B4-BE49-F238E27FC236}">
                <a16:creationId xmlns:a16="http://schemas.microsoft.com/office/drawing/2014/main" id="{66A5D548-4865-4D5F-97A6-2D8C1657B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9451" y="233264"/>
            <a:ext cx="5362178" cy="6391471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EFFB280C-BA0C-49DC-926F-5BB41ADF0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8711" y="374903"/>
            <a:ext cx="510365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ro-RO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7B86D78-B19D-3496-B2D4-A8E8A402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ro-RO" dirty="0"/>
              <a:t>Rezultate</a:t>
            </a:r>
          </a:p>
        </p:txBody>
      </p:sp>
      <p:sp>
        <p:nvSpPr>
          <p:cNvPr id="31" name="Substituent conținut 2">
            <a:extLst>
              <a:ext uri="{FF2B5EF4-FFF2-40B4-BE49-F238E27FC236}">
                <a16:creationId xmlns:a16="http://schemas.microsoft.com/office/drawing/2014/main" id="{39C942B0-F1A6-6285-76BE-5ADCCBE45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1" cy="3931920"/>
          </a:xfrm>
        </p:spPr>
        <p:txBody>
          <a:bodyPr>
            <a:normAutofit fontScale="85000" lnSpcReduction="10000"/>
          </a:bodyPr>
          <a:lstStyle/>
          <a:p>
            <a:r>
              <a:rPr lang="ro-RO" sz="25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 oprirea ventilatorului, pe diagonala principala 2338 </a:t>
            </a:r>
            <a:r>
              <a:rPr lang="ro-RO" sz="25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instante</a:t>
            </a:r>
            <a:r>
              <a:rPr lang="ro-RO" sz="25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corecte in care ventilatorul trebuia sa fie oprit si a fost prezis corect ca fiind oprit, iar 5247 </a:t>
            </a:r>
            <a:r>
              <a:rPr lang="ro-RO" sz="25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instante</a:t>
            </a:r>
            <a:r>
              <a:rPr lang="ro-RO" sz="25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corecte in care ventilatorul trebuia sa fie pornit si a fost prezis corect ca fiind oprit.</a:t>
            </a:r>
          </a:p>
          <a:p>
            <a:r>
              <a:rPr lang="ro-RO" sz="25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 diagonala secundara sunt 0 erori, ceea ce </a:t>
            </a:r>
            <a:r>
              <a:rPr lang="ro-RO" sz="25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inseamna</a:t>
            </a:r>
            <a:r>
              <a:rPr lang="ro-RO" sz="25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 modelul a avut o precizie perfecta.</a:t>
            </a:r>
          </a:p>
          <a:p>
            <a:endParaRPr lang="ro-RO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61343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331</Words>
  <Application>Microsoft Office PowerPoint</Application>
  <PresentationFormat>Ecran lat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6" baseType="lpstr">
      <vt:lpstr>Aptos</vt:lpstr>
      <vt:lpstr>Avenir Next LT Pro</vt:lpstr>
      <vt:lpstr>Avenir Next LT Pro Light</vt:lpstr>
      <vt:lpstr>Cambria</vt:lpstr>
      <vt:lpstr>Garamond</vt:lpstr>
      <vt:lpstr>SavonVTI</vt:lpstr>
      <vt:lpstr>Crearea climatului automatizat al unei sere</vt:lpstr>
      <vt:lpstr>Introducere</vt:lpstr>
      <vt:lpstr>Obiective</vt:lpstr>
      <vt:lpstr>Analiza setului de date</vt:lpstr>
      <vt:lpstr>Pre-procesarea datelor</vt:lpstr>
      <vt:lpstr>Modelarea sistemului</vt:lpstr>
      <vt:lpstr>Predictia</vt:lpstr>
      <vt:lpstr>Evaluarea modelului</vt:lpstr>
      <vt:lpstr>Rezultate</vt:lpstr>
      <vt:lpstr>Concluzie si directii de dezvoltare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Lavinia Maria Abrudan</dc:creator>
  <cp:lastModifiedBy>Lavinia Maria Abrudan</cp:lastModifiedBy>
  <cp:revision>1</cp:revision>
  <dcterms:created xsi:type="dcterms:W3CDTF">2025-02-01T14:59:29Z</dcterms:created>
  <dcterms:modified xsi:type="dcterms:W3CDTF">2025-02-02T07:31:20Z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2025-02-01T20:28:43Z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c1fcb1bf-fbf9-44ad-bbcf-2be832cc1bb5</vt:lpwstr>
  </property>
  <property fmtid="{D5CDD505-2E9C-101B-9397-08002B2CF9AE}" pid="8" name="MSIP_Label_5b58b62f-6f94-46bd-8089-18e64b0a9abb_ContentBits">
    <vt:lpwstr>0</vt:lpwstr>
  </property>
</Properties>
</file>