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ssandrobrus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AGILE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76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8</a:t>
            </a:r>
          </a:p>
          <a:p>
            <a:pPr marL="0" indent="0">
              <a:buNone/>
            </a:pPr>
            <a:r>
              <a:rPr lang="it-IT" dirty="0"/>
              <a:t>I processi agili promuovono uno sviluppo sostenibile.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Gli sponsor, gli sviluppatori e gli utenti dovrebbero essere in </a:t>
            </a:r>
            <a:r>
              <a:rPr lang="it-IT" dirty="0" smtClean="0"/>
              <a:t>grado di </a:t>
            </a:r>
            <a:r>
              <a:rPr lang="it-IT" dirty="0"/>
              <a:t>mantenere indefinitamente un ritmo costante.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5313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9</a:t>
            </a:r>
          </a:p>
          <a:p>
            <a:pPr marL="0" indent="0">
              <a:buNone/>
            </a:pPr>
            <a:r>
              <a:rPr lang="it-IT" dirty="0"/>
              <a:t>La continua attenzione all'eccellenza </a:t>
            </a:r>
            <a:r>
              <a:rPr lang="it-IT" dirty="0" smtClean="0"/>
              <a:t>tecnica e </a:t>
            </a:r>
            <a:r>
              <a:rPr lang="it-IT" dirty="0"/>
              <a:t>alla buona progettazione esaltano l'agilità.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953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10</a:t>
            </a:r>
          </a:p>
          <a:p>
            <a:pPr marL="0" indent="0">
              <a:buNone/>
            </a:pPr>
            <a:r>
              <a:rPr lang="it-IT" dirty="0"/>
              <a:t>La semplicità - l'arte di massimizzare la </a:t>
            </a:r>
            <a:r>
              <a:rPr lang="it-IT" dirty="0" smtClean="0"/>
              <a:t>quantità di </a:t>
            </a:r>
            <a:r>
              <a:rPr lang="it-IT" dirty="0"/>
              <a:t>lavoro non svolto - è essenziale.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12203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11</a:t>
            </a:r>
          </a:p>
          <a:p>
            <a:pPr marL="0" indent="0">
              <a:buNone/>
            </a:pPr>
            <a:r>
              <a:rPr lang="it-IT" dirty="0"/>
              <a:t>Le architetture, i requisiti e la </a:t>
            </a:r>
            <a:r>
              <a:rPr lang="it-IT" dirty="0" smtClean="0"/>
              <a:t>progettazione migliori </a:t>
            </a:r>
            <a:r>
              <a:rPr lang="it-IT" dirty="0"/>
              <a:t>emergono da team che si auto-organizzano.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0963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12</a:t>
            </a:r>
          </a:p>
          <a:p>
            <a:pPr marL="0" indent="0">
              <a:buNone/>
            </a:pPr>
            <a:r>
              <a:rPr lang="it-IT" dirty="0"/>
              <a:t>A intervalli regolari il team riflette su </a:t>
            </a:r>
            <a:r>
              <a:rPr lang="it-IT" dirty="0" smtClean="0"/>
              <a:t>come diventare </a:t>
            </a:r>
            <a:r>
              <a:rPr lang="it-IT" dirty="0"/>
              <a:t>più efficace, dopodiché regola e </a:t>
            </a:r>
            <a:r>
              <a:rPr lang="it-IT" dirty="0" smtClean="0"/>
              <a:t>adatta il </a:t>
            </a:r>
            <a:r>
              <a:rPr lang="it-IT" dirty="0"/>
              <a:t>proprio comportamento di conseguenza.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7530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i="1" u="sng" dirty="0">
                <a:hlinkClick r:id="rId2"/>
              </a:rPr>
              <a:t>http://</a:t>
            </a:r>
            <a:r>
              <a:rPr lang="it-IT" i="1" u="sng" dirty="0" smtClean="0">
                <a:hlinkClick r:id="rId2"/>
              </a:rPr>
              <a:t>agilemanifesto.org</a:t>
            </a:r>
            <a:endParaRPr lang="it-IT" i="1" u="sng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84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Alessandro Brusò </a:t>
            </a:r>
            <a:r>
              <a:rPr lang="it-IT" dirty="0"/>
              <a:t>- </a:t>
            </a:r>
            <a:r>
              <a:rPr lang="it-IT" dirty="0">
                <a:hlinkClick r:id="rId2"/>
              </a:rPr>
              <a:t>https://www.linkedin.com/in/alessandrobruso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35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MANIFESTO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smtClean="0"/>
              <a:t>Le fondamenta:</a:t>
            </a:r>
          </a:p>
          <a:p>
            <a:r>
              <a:rPr lang="it-IT" b="1" dirty="0" smtClean="0"/>
              <a:t>Gli </a:t>
            </a:r>
            <a:r>
              <a:rPr lang="it-IT" b="1" dirty="0"/>
              <a:t>individui e le interazioni</a:t>
            </a:r>
            <a:r>
              <a:rPr lang="it-IT" dirty="0"/>
              <a:t> più che i processi e gli strumenti</a:t>
            </a:r>
            <a:br>
              <a:rPr lang="it-IT" dirty="0"/>
            </a:br>
            <a:r>
              <a:rPr lang="it-IT" b="1" dirty="0"/>
              <a:t>Il software funzionante</a:t>
            </a:r>
            <a:r>
              <a:rPr lang="it-IT" dirty="0"/>
              <a:t> più che la documentazione esaustiva</a:t>
            </a:r>
            <a:br>
              <a:rPr lang="it-IT" dirty="0"/>
            </a:br>
            <a:r>
              <a:rPr lang="it-IT" b="1" dirty="0"/>
              <a:t>La collaborazione col cliente</a:t>
            </a:r>
            <a:r>
              <a:rPr lang="it-IT" dirty="0"/>
              <a:t> più che la negoziazione dei contratti</a:t>
            </a:r>
            <a:br>
              <a:rPr lang="it-IT" dirty="0"/>
            </a:br>
            <a:r>
              <a:rPr lang="it-IT" b="1" dirty="0"/>
              <a:t>Rispondere al cambiamento</a:t>
            </a:r>
            <a:r>
              <a:rPr lang="it-IT" dirty="0"/>
              <a:t> più che seguire un piano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Ovvero, fermo restando il valore delle voci a destra,</a:t>
            </a:r>
            <a:br>
              <a:rPr lang="it-IT" dirty="0"/>
            </a:br>
            <a:r>
              <a:rPr lang="it-IT" dirty="0"/>
              <a:t>consideriamo più importanti le voci a sinistra. </a:t>
            </a:r>
          </a:p>
        </p:txBody>
      </p:sp>
    </p:spTree>
    <p:extLst>
      <p:ext uri="{BB962C8B-B14F-4D97-AF65-F5344CB8AC3E}">
        <p14:creationId xmlns:p14="http://schemas.microsoft.com/office/powerpoint/2010/main" val="9719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nostra massima priorità è soddisfare il </a:t>
            </a:r>
            <a:r>
              <a:rPr lang="it-IT" dirty="0" smtClean="0"/>
              <a:t>cliente rilasciando </a:t>
            </a:r>
            <a:r>
              <a:rPr lang="it-IT" dirty="0"/>
              <a:t>software di valore, fin da </a:t>
            </a:r>
            <a:r>
              <a:rPr lang="it-IT" dirty="0" smtClean="0"/>
              <a:t>subito e </a:t>
            </a:r>
            <a:r>
              <a:rPr lang="it-IT" dirty="0"/>
              <a:t>in maniera continua.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388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2</a:t>
            </a:r>
          </a:p>
          <a:p>
            <a:pPr marL="0" indent="0">
              <a:buNone/>
            </a:pPr>
            <a:r>
              <a:rPr lang="it-IT" dirty="0" smtClean="0"/>
              <a:t>Accogliamo </a:t>
            </a:r>
            <a:r>
              <a:rPr lang="it-IT" dirty="0"/>
              <a:t>i cambiamenti nei </a:t>
            </a:r>
            <a:r>
              <a:rPr lang="it-IT" dirty="0" smtClean="0"/>
              <a:t>requisiti, anche </a:t>
            </a:r>
            <a:r>
              <a:rPr lang="it-IT" dirty="0"/>
              <a:t>a stadi avanzati dello sviluppo.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I processi agili sfruttano il </a:t>
            </a:r>
            <a:r>
              <a:rPr lang="it-IT" dirty="0" smtClean="0"/>
              <a:t>cambiamento a </a:t>
            </a:r>
            <a:r>
              <a:rPr lang="it-IT" dirty="0"/>
              <a:t>favore del vantaggio competitivo del cliente.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87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3</a:t>
            </a:r>
          </a:p>
          <a:p>
            <a:pPr marL="0" indent="0">
              <a:buNone/>
            </a:pPr>
            <a:r>
              <a:rPr lang="it-IT" dirty="0" smtClean="0"/>
              <a:t>Consegniamo </a:t>
            </a:r>
            <a:r>
              <a:rPr lang="it-IT" dirty="0"/>
              <a:t>frequentemente software funzionante, </a:t>
            </a:r>
            <a:r>
              <a:rPr lang="it-IT" dirty="0" smtClean="0"/>
              <a:t>con </a:t>
            </a:r>
            <a:r>
              <a:rPr lang="it-IT" dirty="0"/>
              <a:t>cadenza variabile da un paio di settimane a un paio di mesi</a:t>
            </a:r>
            <a:r>
              <a:rPr lang="it-IT" dirty="0" smtClean="0"/>
              <a:t>, preferendo </a:t>
            </a:r>
            <a:r>
              <a:rPr lang="it-IT" dirty="0"/>
              <a:t>i periodi brevi.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2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4</a:t>
            </a:r>
          </a:p>
          <a:p>
            <a:pPr marL="0" indent="0">
              <a:buNone/>
            </a:pPr>
            <a:r>
              <a:rPr lang="it-IT" dirty="0"/>
              <a:t>Committenti e sviluppatori devono lavorare </a:t>
            </a:r>
            <a:r>
              <a:rPr lang="it-IT" dirty="0" smtClean="0"/>
              <a:t>insieme quotidianamente </a:t>
            </a:r>
            <a:r>
              <a:rPr lang="it-IT" dirty="0"/>
              <a:t>per tutta la durata del progetto.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7456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5</a:t>
            </a:r>
          </a:p>
          <a:p>
            <a:pPr marL="0" indent="0">
              <a:buNone/>
            </a:pPr>
            <a:r>
              <a:rPr lang="it-IT" dirty="0"/>
              <a:t>Fondiamo i progetti su individui motivati.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Diamo loro l'ambiente e il supporto di cui hanno </a:t>
            </a:r>
            <a:r>
              <a:rPr lang="it-IT" dirty="0" smtClean="0"/>
              <a:t>bisogno e </a:t>
            </a:r>
            <a:r>
              <a:rPr lang="it-IT" dirty="0"/>
              <a:t>confidiamo nella loro capacità di portare il lavoro a termine.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635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6</a:t>
            </a:r>
          </a:p>
          <a:p>
            <a:pPr marL="0" indent="0">
              <a:buNone/>
            </a:pPr>
            <a:r>
              <a:rPr lang="it-IT" dirty="0"/>
              <a:t>Una conversazione faccia a </a:t>
            </a:r>
            <a:r>
              <a:rPr lang="it-IT" dirty="0" smtClean="0"/>
              <a:t>faccia è </a:t>
            </a:r>
            <a:r>
              <a:rPr lang="it-IT" dirty="0"/>
              <a:t>il modo più efficiente e più efficace per </a:t>
            </a:r>
            <a:r>
              <a:rPr lang="it-IT" dirty="0" smtClean="0"/>
              <a:t>comunicare con </a:t>
            </a:r>
            <a:r>
              <a:rPr lang="it-IT" dirty="0"/>
              <a:t>il team ed all'interno del team.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3010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7</a:t>
            </a:r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software funzionante è il principale metro di misura di progresso.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7014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</TotalTime>
  <Words>240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AGILE</vt:lpstr>
      <vt:lpstr>MANIFESTO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Fonti</vt:lpstr>
      <vt:lpstr>Autore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Alessandro Brusò</dc:creator>
  <cp:lastModifiedBy>Alessandro Brusò</cp:lastModifiedBy>
  <cp:revision>3</cp:revision>
  <dcterms:created xsi:type="dcterms:W3CDTF">2017-11-15T18:20:05Z</dcterms:created>
  <dcterms:modified xsi:type="dcterms:W3CDTF">2017-11-15T18:39:40Z</dcterms:modified>
</cp:coreProperties>
</file>