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Pacifico" panose="020B0604020202020204" charset="0"/>
      <p:regular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9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a18c21aa7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a18c21aa7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a1a14fc8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a1a14fc8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Nak. Hi, my name is Chris Abruzzo picking up from where Nak left off, our program is now capable of retrieving all the data and performing the calculations to gain insight on the impact of earnings on stock prices.</a:t>
            </a:r>
            <a:endParaRPr/>
          </a:p>
          <a:p>
            <a:pPr marL="0" lvl="0" indent="0" algn="l" rtl="0">
              <a:spcBef>
                <a:spcPts val="0"/>
              </a:spcBef>
              <a:spcAft>
                <a:spcPts val="0"/>
              </a:spcAft>
              <a:buNone/>
            </a:pPr>
            <a:r>
              <a:rPr lang="en"/>
              <a:t>Info stored in the 3D matrix that Nak mentioned - needs to be visualized</a:t>
            </a:r>
            <a:endParaRPr/>
          </a:p>
          <a:p>
            <a:pPr marL="0" lvl="0" indent="0" algn="l" rtl="0">
              <a:spcBef>
                <a:spcPts val="0"/>
              </a:spcBef>
              <a:spcAft>
                <a:spcPts val="0"/>
              </a:spcAft>
              <a:buNone/>
            </a:pPr>
            <a:r>
              <a:rPr lang="en"/>
              <a:t>Used GNUplot to do so</a:t>
            </a:r>
            <a:endParaRPr/>
          </a:p>
          <a:p>
            <a:pPr marL="457200" lvl="0" indent="-298450" algn="l" rtl="0">
              <a:spcBef>
                <a:spcPts val="0"/>
              </a:spcBef>
              <a:spcAft>
                <a:spcPts val="0"/>
              </a:spcAft>
              <a:buSzPts val="1100"/>
              <a:buChar char="●"/>
            </a:pPr>
            <a:r>
              <a:rPr lang="en"/>
              <a:t>GNUplot</a:t>
            </a:r>
            <a:r>
              <a:rPr lang="en" sz="1200">
                <a:solidFill>
                  <a:schemeClr val="dk1"/>
                </a:solidFill>
              </a:rPr>
              <a:t> - </a:t>
            </a:r>
            <a:r>
              <a:rPr lang="en" sz="1150">
                <a:solidFill>
                  <a:schemeClr val="dk1"/>
                </a:solidFill>
                <a:highlight>
                  <a:srgbClr val="FFFFFF"/>
                </a:highlight>
              </a:rPr>
              <a:t>a command-line program that can generate two- and three-dimensional plots of functions, data, and data fits.</a:t>
            </a:r>
            <a:endParaRPr sz="1150">
              <a:solidFill>
                <a:schemeClr val="dk1"/>
              </a:solidFill>
              <a:highlight>
                <a:srgbClr val="FFFFFF"/>
              </a:highlight>
            </a:endParaRPr>
          </a:p>
          <a:p>
            <a:pPr marL="457200" lvl="0" indent="-301625" algn="l" rtl="0">
              <a:spcBef>
                <a:spcPts val="0"/>
              </a:spcBef>
              <a:spcAft>
                <a:spcPts val="0"/>
              </a:spcAft>
              <a:buClr>
                <a:schemeClr val="dk1"/>
              </a:buClr>
              <a:buSzPts val="1150"/>
              <a:buChar char="●"/>
            </a:pPr>
            <a:r>
              <a:rPr lang="en" sz="1150">
                <a:solidFill>
                  <a:schemeClr val="dk1"/>
                </a:solidFill>
                <a:highlight>
                  <a:srgbClr val="FFFFFF"/>
                </a:highlight>
              </a:rPr>
              <a:t>Our gnuplot.cpp writes three Files, ‘Beat’, ‘Meet’ and ‘Miss’ in the directory</a:t>
            </a:r>
            <a:endParaRPr sz="1150">
              <a:solidFill>
                <a:schemeClr val="dk1"/>
              </a:solidFill>
              <a:highlight>
                <a:srgbClr val="FFFFFF"/>
              </a:highlight>
            </a:endParaRPr>
          </a:p>
          <a:p>
            <a:pPr marL="914400" lvl="1" indent="-301625" algn="l" rtl="0">
              <a:spcBef>
                <a:spcPts val="0"/>
              </a:spcBef>
              <a:spcAft>
                <a:spcPts val="0"/>
              </a:spcAft>
              <a:buClr>
                <a:schemeClr val="dk1"/>
              </a:buClr>
              <a:buSzPts val="1150"/>
              <a:buChar char="○"/>
            </a:pPr>
            <a:r>
              <a:rPr lang="en" sz="1150">
                <a:solidFill>
                  <a:schemeClr val="dk1"/>
                </a:solidFill>
                <a:highlight>
                  <a:srgbClr val="FFFFFF"/>
                </a:highlight>
              </a:rPr>
              <a:t>Writes Files by accessing the 3D matrix using an instance of the Bootstrapping Class and writing the corresponding data for the three groups to the correct files</a:t>
            </a:r>
            <a:endParaRPr sz="1150">
              <a:solidFill>
                <a:schemeClr val="dk1"/>
              </a:solidFill>
              <a:highlight>
                <a:srgbClr val="FFFFFF"/>
              </a:highlight>
            </a:endParaRPr>
          </a:p>
          <a:p>
            <a:pPr marL="457200" lvl="0" indent="-301625" algn="l" rtl="0">
              <a:spcBef>
                <a:spcPts val="0"/>
              </a:spcBef>
              <a:spcAft>
                <a:spcPts val="0"/>
              </a:spcAft>
              <a:buClr>
                <a:schemeClr val="dk1"/>
              </a:buClr>
              <a:buSzPts val="1150"/>
              <a:buChar char="●"/>
            </a:pPr>
            <a:r>
              <a:rPr lang="en" sz="1150">
                <a:solidFill>
                  <a:schemeClr val="dk1"/>
                </a:solidFill>
                <a:highlight>
                  <a:srgbClr val="FFFFFF"/>
                </a:highlight>
              </a:rPr>
              <a:t>Opens the locally installed GNUPlot program</a:t>
            </a:r>
            <a:endParaRPr sz="1150">
              <a:solidFill>
                <a:schemeClr val="dk1"/>
              </a:solidFill>
              <a:highlight>
                <a:srgbClr val="FFFFFF"/>
              </a:highlight>
            </a:endParaRPr>
          </a:p>
          <a:p>
            <a:pPr marL="457200" lvl="0" indent="-301625" algn="l" rtl="0">
              <a:spcBef>
                <a:spcPts val="0"/>
              </a:spcBef>
              <a:spcAft>
                <a:spcPts val="0"/>
              </a:spcAft>
              <a:buClr>
                <a:schemeClr val="dk1"/>
              </a:buClr>
              <a:buSzPts val="1150"/>
              <a:buChar char="●"/>
            </a:pPr>
            <a:r>
              <a:rPr lang="en" sz="1150">
                <a:solidFill>
                  <a:schemeClr val="dk1"/>
                </a:solidFill>
                <a:highlight>
                  <a:srgbClr val="FFFFFF"/>
                </a:highlight>
              </a:rPr>
              <a:t>And sends command line to plot the graph</a:t>
            </a:r>
            <a:endParaRPr sz="1150">
              <a:solidFill>
                <a:schemeClr val="dk1"/>
              </a:solidFill>
              <a:highlight>
                <a:srgbClr val="FFFFFF"/>
              </a:highlight>
            </a:endParaRPr>
          </a:p>
          <a:p>
            <a:pPr marL="457200" lvl="0" indent="-301625" algn="l" rtl="0">
              <a:spcBef>
                <a:spcPts val="0"/>
              </a:spcBef>
              <a:spcAft>
                <a:spcPts val="0"/>
              </a:spcAft>
              <a:buClr>
                <a:schemeClr val="dk1"/>
              </a:buClr>
              <a:buSzPts val="1150"/>
              <a:buChar char="●"/>
            </a:pPr>
            <a:r>
              <a:rPr lang="en" sz="1150">
                <a:solidFill>
                  <a:schemeClr val="dk1"/>
                </a:solidFill>
                <a:highlight>
                  <a:srgbClr val="FFFFFF"/>
                </a:highlight>
              </a:rPr>
              <a:t>Everytime the Bootstrap is computed, a new matrix is formed and new graphs will populate with the new data</a:t>
            </a:r>
            <a:endParaRPr sz="1150">
              <a:solidFill>
                <a:schemeClr val="dk1"/>
              </a:solidFill>
              <a:highlight>
                <a:srgbClr val="FFFFFF"/>
              </a:highlight>
            </a:endParaRPr>
          </a:p>
          <a:p>
            <a:pPr marL="0" lvl="0" indent="0" algn="l" rtl="0">
              <a:spcBef>
                <a:spcPts val="0"/>
              </a:spcBef>
              <a:spcAft>
                <a:spcPts val="0"/>
              </a:spcAft>
              <a:buNone/>
            </a:pPr>
            <a:endParaRPr sz="11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a1a14fc8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a1a14fc8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Next, to organize the program we created a user friendly interface.</a:t>
            </a:r>
            <a:endParaRPr>
              <a:solidFill>
                <a:schemeClr val="dk1"/>
              </a:solidFill>
            </a:endParaRPr>
          </a:p>
          <a:p>
            <a:pPr marL="457200" lvl="0" indent="-298450" algn="l" rtl="0">
              <a:spcBef>
                <a:spcPts val="0"/>
              </a:spcBef>
              <a:spcAft>
                <a:spcPts val="0"/>
              </a:spcAft>
              <a:buSzPts val="1100"/>
              <a:buChar char="●"/>
            </a:pPr>
            <a:r>
              <a:rPr lang="en">
                <a:solidFill>
                  <a:schemeClr val="dk1"/>
                </a:solidFill>
              </a:rPr>
              <a:t>Provides an easy to use interface for the end user</a:t>
            </a:r>
            <a:endParaRPr/>
          </a:p>
          <a:p>
            <a:pPr marL="457200" lvl="0" indent="-298450" algn="l" rtl="0">
              <a:spcBef>
                <a:spcPts val="0"/>
              </a:spcBef>
              <a:spcAft>
                <a:spcPts val="0"/>
              </a:spcAft>
              <a:buSzPts val="1100"/>
              <a:buChar char="●"/>
            </a:pPr>
            <a:r>
              <a:rPr lang="en"/>
              <a:t>Calls on the header file “ShowMenu.h”</a:t>
            </a:r>
            <a:endParaRPr/>
          </a:p>
          <a:p>
            <a:pPr marL="914400" lvl="1" indent="-298450" algn="l" rtl="0">
              <a:spcBef>
                <a:spcPts val="0"/>
              </a:spcBef>
              <a:spcAft>
                <a:spcPts val="0"/>
              </a:spcAft>
              <a:buSzPts val="1100"/>
              <a:buChar char="○"/>
            </a:pPr>
            <a:r>
              <a:rPr lang="en"/>
              <a:t>Main.cpp -&gt; MainMenu(int N, const map&lt;string, Stock&gt;&amp; stockMap_) - called in main. Utilizes switch and cases to direct the program which outpot to provide from the user input</a:t>
            </a:r>
            <a:endParaRPr/>
          </a:p>
          <a:p>
            <a:pPr marL="914400" lvl="1" indent="-298450" algn="l" rtl="0">
              <a:spcBef>
                <a:spcPts val="0"/>
              </a:spcBef>
              <a:spcAft>
                <a:spcPts val="0"/>
              </a:spcAft>
              <a:buSzPts val="1100"/>
              <a:buChar char="○"/>
            </a:pPr>
            <a:r>
              <a:rPr lang="en">
                <a:solidFill>
                  <a:schemeClr val="dk1"/>
                </a:solidFill>
              </a:rPr>
              <a:t>ShowMenu() - populates menu options to console for user</a:t>
            </a:r>
            <a:endParaRPr/>
          </a:p>
          <a:p>
            <a:pPr marL="457200" lvl="0" indent="-298450" algn="l" rtl="0">
              <a:spcBef>
                <a:spcPts val="0"/>
              </a:spcBef>
              <a:spcAft>
                <a:spcPts val="0"/>
              </a:spcAft>
              <a:buSzPts val="1100"/>
              <a:buChar char="●"/>
            </a:pPr>
            <a:r>
              <a:rPr lang="en"/>
              <a:t>Users can choose between 4 options:</a:t>
            </a:r>
            <a:endParaRPr/>
          </a:p>
          <a:p>
            <a:pPr marL="914400" lvl="1" indent="-298450" algn="l" rtl="0">
              <a:spcBef>
                <a:spcPts val="0"/>
              </a:spcBef>
              <a:spcAft>
                <a:spcPts val="0"/>
              </a:spcAft>
              <a:buSzPts val="1100"/>
              <a:buChar char="○"/>
            </a:pPr>
            <a:r>
              <a:rPr lang="en"/>
              <a:t>Display information on a particular stock from a group</a:t>
            </a:r>
            <a:endParaRPr/>
          </a:p>
          <a:p>
            <a:pPr marL="914400" lvl="1" indent="-298450" algn="l" rtl="0">
              <a:spcBef>
                <a:spcPts val="0"/>
              </a:spcBef>
              <a:spcAft>
                <a:spcPts val="0"/>
              </a:spcAft>
              <a:buSzPts val="1100"/>
              <a:buChar char="○"/>
            </a:pPr>
            <a:r>
              <a:rPr lang="en"/>
              <a:t>Display the average AAR, Average CAAR and the respective standard deviations for the time frame of 2n+1</a:t>
            </a:r>
            <a:endParaRPr/>
          </a:p>
          <a:p>
            <a:pPr marL="914400" lvl="1" indent="-298450" algn="l" rtl="0">
              <a:spcBef>
                <a:spcPts val="0"/>
              </a:spcBef>
              <a:spcAft>
                <a:spcPts val="0"/>
              </a:spcAft>
              <a:buSzPts val="1100"/>
              <a:buChar char="○"/>
            </a:pPr>
            <a:r>
              <a:rPr lang="en"/>
              <a:t>Display the plot of the average CAAR for the three groups on a single plot</a:t>
            </a:r>
            <a:endParaRPr/>
          </a:p>
          <a:p>
            <a:pPr marL="914400" lvl="1" indent="-298450" algn="l" rtl="0">
              <a:spcBef>
                <a:spcPts val="0"/>
              </a:spcBef>
              <a:spcAft>
                <a:spcPts val="0"/>
              </a:spcAft>
              <a:buSzPts val="1100"/>
              <a:buChar char="○"/>
            </a:pPr>
            <a:r>
              <a:rPr lang="en"/>
              <a:t>Exit the program</a:t>
            </a:r>
            <a:endParaRPr/>
          </a:p>
          <a:p>
            <a:pPr marL="457200" lvl="0" indent="-298450" algn="l" rtl="0">
              <a:spcBef>
                <a:spcPts val="0"/>
              </a:spcBef>
              <a:spcAft>
                <a:spcPts val="0"/>
              </a:spcAft>
              <a:buSzPts val="1100"/>
              <a:buChar char="●"/>
            </a:pPr>
            <a:r>
              <a:rPr lang="en"/>
              <a:t>Once an option is selected and the desired output is printed to the screen, the menu populates again and prompts the user to make another selection.</a:t>
            </a:r>
            <a:endParaRPr/>
          </a:p>
          <a:p>
            <a:pPr marL="914400" lvl="1" indent="-298450" algn="l" rtl="0">
              <a:spcBef>
                <a:spcPts val="0"/>
              </a:spcBef>
              <a:spcAft>
                <a:spcPts val="0"/>
              </a:spcAft>
              <a:buSzPts val="1100"/>
              <a:buChar char="○"/>
            </a:pPr>
            <a:r>
              <a:rPr lang="en"/>
              <a:t>Completed by using a while loop</a:t>
            </a:r>
            <a:endParaRPr/>
          </a:p>
          <a:p>
            <a:pPr marL="457200" lvl="0" indent="-298450" algn="l" rtl="0">
              <a:spcBef>
                <a:spcPts val="0"/>
              </a:spcBef>
              <a:spcAft>
                <a:spcPts val="0"/>
              </a:spcAft>
              <a:buSzPts val="1100"/>
              <a:buChar char="●"/>
            </a:pPr>
            <a:r>
              <a:rPr lang="en"/>
              <a:t>Any incorrect inputs from the user causes the program to display an error message </a:t>
            </a:r>
            <a:endParaRPr/>
          </a:p>
          <a:p>
            <a:pPr marL="914400" lvl="1" indent="-298450" algn="l" rtl="0">
              <a:spcBef>
                <a:spcPts val="0"/>
              </a:spcBef>
              <a:spcAft>
                <a:spcPts val="0"/>
              </a:spcAft>
              <a:buSzPts val="1100"/>
              <a:buChar char="○"/>
            </a:pPr>
            <a:r>
              <a:rPr lang="en"/>
              <a:t>“Invalid option number, please try again.”</a:t>
            </a:r>
            <a:endParaRPr/>
          </a:p>
          <a:p>
            <a:pPr marL="0" lvl="0" indent="0" algn="l" rtl="0">
              <a:spcBef>
                <a:spcPts val="0"/>
              </a:spcBef>
              <a:spcAft>
                <a:spcPts val="0"/>
              </a:spcAft>
              <a:buNone/>
            </a:pPr>
            <a:endParaRPr/>
          </a:p>
          <a:p>
            <a:pPr marL="0" lvl="0" indent="0" algn="l" rtl="0">
              <a:spcBef>
                <a:spcPts val="0"/>
              </a:spcBef>
              <a:spcAft>
                <a:spcPts val="0"/>
              </a:spcAft>
              <a:buNone/>
            </a:pPr>
            <a:r>
              <a:rPr lang="en"/>
              <a:t>With that, we have a functioning program!</a:t>
            </a:r>
            <a:endParaRPr/>
          </a:p>
          <a:p>
            <a:pPr marL="45720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b1d909e03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b1d909e0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Movement before, at, and after earnings announcement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a1a14fc8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a1a14fc8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a18c21aa7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a18c21aa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b1d909e03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b1d909e0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a18c21aa7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a18c21aa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 Russell 1000, big and steady companies, using their stock information for our implementation</a:t>
            </a:r>
            <a:endParaRPr/>
          </a:p>
          <a:p>
            <a:pPr marL="0" lvl="0" indent="0" algn="l" rtl="0">
              <a:spcBef>
                <a:spcPts val="0"/>
              </a:spcBef>
              <a:spcAft>
                <a:spcPts val="0"/>
              </a:spcAft>
              <a:buNone/>
            </a:pPr>
            <a:r>
              <a:rPr lang="en"/>
              <a:t>IWB: Russell 1000 ETF, </a:t>
            </a:r>
            <a:r>
              <a:rPr lang="en" sz="1200">
                <a:solidFill>
                  <a:schemeClr val="dk1"/>
                </a:solidFill>
                <a:latin typeface="Proxima Nova"/>
                <a:ea typeface="Proxima Nova"/>
                <a:cs typeface="Proxima Nova"/>
                <a:sym typeface="Proxima Nova"/>
              </a:rPr>
              <a:t>Measures the performance of large- and mid-capitalization sectors of the U.S. equity market</a:t>
            </a:r>
            <a:r>
              <a:rPr lang="en" sz="1800">
                <a:solidFill>
                  <a:srgbClr val="616161"/>
                </a:solidFill>
                <a:latin typeface="Proxima Nova"/>
                <a:ea typeface="Proxima Nova"/>
                <a:cs typeface="Proxima Nova"/>
                <a:sym typeface="Proxima Nova"/>
              </a:rPr>
              <a:t>,</a:t>
            </a:r>
            <a:r>
              <a:rPr lang="en"/>
              <a:t> use as benchmark return to calculate abnormal return for each stock.</a:t>
            </a:r>
            <a:endParaRPr/>
          </a:p>
          <a:p>
            <a:pPr marL="0" lvl="0" indent="0" algn="l" rtl="0">
              <a:spcBef>
                <a:spcPts val="0"/>
              </a:spcBef>
              <a:spcAft>
                <a:spcPts val="0"/>
              </a:spcAft>
              <a:buNone/>
            </a:pPr>
            <a:r>
              <a:rPr lang="en"/>
              <a:t>Goal: </a:t>
            </a:r>
            <a:endParaRPr/>
          </a:p>
          <a:p>
            <a:pPr marL="0" lvl="0" indent="0" algn="l" rtl="0">
              <a:spcBef>
                <a:spcPts val="0"/>
              </a:spcBef>
              <a:spcAft>
                <a:spcPts val="0"/>
              </a:spcAft>
              <a:buNone/>
            </a:pPr>
            <a:r>
              <a:rPr lang="en"/>
              <a:t>Summary: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a224cdc65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a224cdc6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drive to store share all works</a:t>
            </a:r>
            <a:endParaRPr/>
          </a:p>
          <a:p>
            <a:pPr marL="0" lvl="0" indent="0" algn="l" rtl="0">
              <a:spcBef>
                <a:spcPts val="0"/>
              </a:spcBef>
              <a:spcAft>
                <a:spcPts val="0"/>
              </a:spcAft>
              <a:buNone/>
            </a:pPr>
            <a:r>
              <a:rPr lang="en"/>
              <a:t>Shorter</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a18c21aa7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a18c21aa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Restrict period ending in { }. </a:t>
            </a:r>
            <a:endParaRPr/>
          </a:p>
          <a:p>
            <a:pPr marL="0" lvl="0" indent="0" algn="l" rtl="0">
              <a:spcBef>
                <a:spcPts val="0"/>
              </a:spcBef>
              <a:spcAft>
                <a:spcPts val="0"/>
              </a:spcAft>
              <a:buNone/>
            </a:pPr>
            <a:r>
              <a:rPr lang="en"/>
              <a:t>Some companies have two earnings information for a single period, and duplicates were removed. </a:t>
            </a:r>
            <a:endParaRPr/>
          </a:p>
          <a:p>
            <a:pPr marL="0" lvl="0" indent="0" algn="l" rtl="0">
              <a:spcBef>
                <a:spcPts val="0"/>
              </a:spcBef>
              <a:spcAft>
                <a:spcPts val="0"/>
              </a:spcAft>
              <a:buNone/>
            </a:pPr>
            <a:r>
              <a:rPr lang="en"/>
              <a:t>Some companies don’t have earnings information available, so totally we retrieved about 967 earnings records.</a:t>
            </a:r>
            <a:endParaRPr/>
          </a:p>
          <a:p>
            <a:pPr marL="0" lvl="0" indent="0" algn="l" rtl="0">
              <a:spcBef>
                <a:spcPts val="0"/>
              </a:spcBef>
              <a:spcAft>
                <a:spcPts val="0"/>
              </a:spcAft>
              <a:buNone/>
            </a:pPr>
            <a:r>
              <a:rPr lang="en"/>
              <a:t>Surprise.csv: unsorted earnings information, we will sort it based on surprise% after reading the file in 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b1d909e03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b1d909e0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headers to implement the work</a:t>
            </a:r>
            <a:endParaRPr/>
          </a:p>
          <a:p>
            <a:pPr marL="457200" lvl="0" indent="-298450" algn="l" rtl="0">
              <a:spcBef>
                <a:spcPts val="0"/>
              </a:spcBef>
              <a:spcAft>
                <a:spcPts val="0"/>
              </a:spcAft>
              <a:buSzPts val="1100"/>
              <a:buAutoNum type="arabicPeriod"/>
            </a:pPr>
            <a:r>
              <a:rPr lang="en"/>
              <a:t>Retrieve data: read earnings file, store ticker, announcement date, estimated and actual earnings, surprises into a stock map, and sort them based on earnings, assign the group number to each stock, 0-Beat, 1-Meet, 2- Miss</a:t>
            </a:r>
            <a:endParaRPr/>
          </a:p>
          <a:p>
            <a:pPr marL="0" lvl="0" indent="0" algn="l" rtl="0">
              <a:spcBef>
                <a:spcPts val="0"/>
              </a:spcBef>
              <a:spcAft>
                <a:spcPts val="0"/>
              </a:spcAft>
              <a:buNone/>
            </a:pPr>
            <a:r>
              <a:rPr lang="en"/>
              <a:t>	Then retrieve Yahoo Finance data, push_back the date and adjusted close to vectors, and store in each stock object.</a:t>
            </a:r>
            <a:endParaRPr/>
          </a:p>
          <a:p>
            <a:pPr marL="457200" lvl="0" indent="-298450" algn="l" rtl="0">
              <a:spcBef>
                <a:spcPts val="0"/>
              </a:spcBef>
              <a:spcAft>
                <a:spcPts val="0"/>
              </a:spcAft>
              <a:buSzPts val="1100"/>
              <a:buAutoNum type="arabicPeriod"/>
            </a:pPr>
            <a:r>
              <a:rPr lang="en"/>
              <a:t>Stock: contains all necessary attributes needed, like date, price andexcess returns</a:t>
            </a:r>
            <a:endParaRPr/>
          </a:p>
          <a:p>
            <a:pPr marL="457200" lvl="0" indent="-298450" algn="l" rtl="0">
              <a:spcBef>
                <a:spcPts val="0"/>
              </a:spcBef>
              <a:spcAft>
                <a:spcPts val="0"/>
              </a:spcAft>
              <a:buSzPts val="1100"/>
              <a:buAutoNum type="arabicPeriod"/>
            </a:pPr>
            <a:r>
              <a:rPr lang="en"/>
              <a:t>Group: calculates AAR and CAAR using a map of stocks, and stores them for each time we take sample</a:t>
            </a:r>
            <a:endParaRPr/>
          </a:p>
          <a:p>
            <a:pPr marL="457200" lvl="0" indent="-298450" algn="l" rtl="0">
              <a:spcBef>
                <a:spcPts val="0"/>
              </a:spcBef>
              <a:spcAft>
                <a:spcPts val="0"/>
              </a:spcAft>
              <a:buSzPts val="1100"/>
              <a:buAutoNum type="arabicPeriod"/>
            </a:pPr>
            <a:r>
              <a:rPr lang="en"/>
              <a:t>Bootstrap: randomly select 50 stocks from each group, calculate and store AAR and CAAR, then perform sampling 40 times, and take the average and StDev.</a:t>
            </a:r>
            <a:endParaRPr/>
          </a:p>
          <a:p>
            <a:pPr marL="457200" lvl="0" indent="-298450" algn="l" rtl="0">
              <a:spcBef>
                <a:spcPts val="0"/>
              </a:spcBef>
              <a:spcAft>
                <a:spcPts val="0"/>
              </a:spcAft>
              <a:buSzPts val="1100"/>
              <a:buAutoNum type="arabicPeriod"/>
            </a:pPr>
            <a:r>
              <a:rPr lang="en"/>
              <a:t>Gnuplot: use the Gnuplot to plot the average of CAAR for three groups. </a:t>
            </a:r>
            <a:endParaRPr/>
          </a:p>
          <a:p>
            <a:pPr marL="457200" lvl="0" indent="-298450" algn="l" rtl="0">
              <a:spcBef>
                <a:spcPts val="0"/>
              </a:spcBef>
              <a:spcAft>
                <a:spcPts val="0"/>
              </a:spcAft>
              <a:buSzPts val="1100"/>
              <a:buAutoNum type="arabicPeriod"/>
            </a:pPr>
            <a:r>
              <a:rPr lang="en"/>
              <a:t>ShowMenu: embedded input N in the retrieve data, so our menu only has four options. Menu function will show the menu option, and display information accordingly. The menu will repeat to pop up if exit is not selected.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b1d909e03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b1d909e0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the out put from the MATLAB code to extract stock details and store them into </a:t>
            </a:r>
            <a:endParaRPr/>
          </a:p>
          <a:p>
            <a:pPr marL="457200" lvl="0" indent="-298450" algn="l" rtl="0">
              <a:spcBef>
                <a:spcPts val="0"/>
              </a:spcBef>
              <a:spcAft>
                <a:spcPts val="0"/>
              </a:spcAft>
              <a:buSzPts val="1100"/>
              <a:buChar char="-"/>
            </a:pPr>
            <a:r>
              <a:rPr lang="en"/>
              <a:t>map&lt;string, Stock&gt;&amp; stockMap - a map containing Stock name as the key and Stock object as the value</a:t>
            </a:r>
            <a:endParaRPr/>
          </a:p>
          <a:p>
            <a:pPr marL="457200" lvl="0" indent="-298450" algn="l" rtl="0">
              <a:spcBef>
                <a:spcPts val="0"/>
              </a:spcBef>
              <a:spcAft>
                <a:spcPts val="0"/>
              </a:spcAft>
              <a:buSzPts val="1100"/>
              <a:buChar char="-"/>
            </a:pPr>
            <a:r>
              <a:rPr lang="en"/>
              <a:t>vector&lt;string&gt;&amp; stocklist - A vector of strings to store tickers. This will be used to pull data from libcurl</a:t>
            </a:r>
            <a:endParaRPr/>
          </a:p>
          <a:p>
            <a:pPr marL="0" lvl="0" indent="0" algn="l" rtl="0">
              <a:spcBef>
                <a:spcPts val="0"/>
              </a:spcBef>
              <a:spcAft>
                <a:spcPts val="0"/>
              </a:spcAft>
              <a:buNone/>
            </a:pPr>
            <a:endParaRPr/>
          </a:p>
          <a:p>
            <a:pPr marL="0" lvl="0" indent="0" algn="l" rtl="0">
              <a:spcBef>
                <a:spcPts val="0"/>
              </a:spcBef>
              <a:spcAft>
                <a:spcPts val="0"/>
              </a:spcAft>
              <a:buNone/>
            </a:pPr>
            <a:r>
              <a:rPr lang="en" b="1"/>
              <a:t>ReadData(string filename, map&lt;string, Stock&gt;&amp; stockMap, vector&lt;string&gt;&amp; stocklist)</a:t>
            </a:r>
            <a:endParaRPr b="1"/>
          </a:p>
          <a:p>
            <a:pPr marL="0" lvl="0" indent="457200" algn="l" rtl="0">
              <a:spcBef>
                <a:spcPts val="0"/>
              </a:spcBef>
              <a:spcAft>
                <a:spcPts val="0"/>
              </a:spcAft>
              <a:buNone/>
            </a:pPr>
            <a:r>
              <a:rPr lang="en"/>
              <a:t>-Takes in the file name as an input. New objects of </a:t>
            </a:r>
            <a:r>
              <a:rPr lang="en">
                <a:solidFill>
                  <a:schemeClr val="dk1"/>
                </a:solidFill>
              </a:rPr>
              <a:t>stockMap and stocklist are created and passed by reference, because they need to be updated with the Stock information</a:t>
            </a:r>
            <a:endParaRPr>
              <a:solidFill>
                <a:schemeClr val="dk1"/>
              </a:solidFill>
            </a:endParaRPr>
          </a:p>
          <a:p>
            <a:pPr marL="0" lvl="0" indent="457200" algn="l" rtl="0">
              <a:spcBef>
                <a:spcPts val="0"/>
              </a:spcBef>
              <a:spcAft>
                <a:spcPts val="0"/>
              </a:spcAft>
              <a:buNone/>
            </a:pPr>
            <a:r>
              <a:rPr lang="en">
                <a:solidFill>
                  <a:schemeClr val="dk1"/>
                </a:solidFill>
              </a:rPr>
              <a:t>- Creates a temp variable row to store all the words in each line of MATLAB file. Different values of this vector string are used to create a Stock Object using constructor with parameters [Stock stockTemp(row[0], date, stod(row[3]), stod(row[4]))] . This row variable is cleared after extracting all the words in a line and creating Stock objects</a:t>
            </a:r>
            <a:endParaRPr>
              <a:solidFill>
                <a:schemeClr val="dk1"/>
              </a:solidFill>
            </a:endParaRPr>
          </a:p>
          <a:p>
            <a:pPr marL="0" lvl="0" indent="457200" algn="l" rtl="0">
              <a:spcBef>
                <a:spcPts val="0"/>
              </a:spcBef>
              <a:spcAft>
                <a:spcPts val="0"/>
              </a:spcAft>
              <a:buNone/>
            </a:pPr>
            <a:r>
              <a:rPr lang="en">
                <a:solidFill>
                  <a:schemeClr val="dk1"/>
                </a:solidFill>
              </a:rPr>
              <a:t>- The stock objects created are stored in the StockMap by using ticker as key and Stock object as values</a:t>
            </a:r>
            <a:endParaRPr>
              <a:solidFill>
                <a:schemeClr val="dk1"/>
              </a:solidFill>
            </a:endParaRPr>
          </a:p>
          <a:p>
            <a:pPr marL="0" lvl="0" indent="457200" algn="l" rtl="0">
              <a:spcBef>
                <a:spcPts val="0"/>
              </a:spcBef>
              <a:spcAft>
                <a:spcPts val="0"/>
              </a:spcAft>
              <a:buNone/>
            </a:pPr>
            <a:r>
              <a:rPr lang="en">
                <a:solidFill>
                  <a:schemeClr val="dk1"/>
                </a:solidFill>
              </a:rPr>
              <a:t>- The tickers are stored into stocklist, which will later be used for pulling price data through libcurl</a:t>
            </a:r>
            <a:endParaRPr>
              <a:solidFill>
                <a:schemeClr val="dk1"/>
              </a:solidFill>
            </a:endParaRPr>
          </a:p>
          <a:p>
            <a:pPr marL="0" lvl="0" indent="457200" algn="l" rtl="0">
              <a:spcBef>
                <a:spcPts val="0"/>
              </a:spcBef>
              <a:spcAft>
                <a:spcPts val="0"/>
              </a:spcAft>
              <a:buNone/>
            </a:pPr>
            <a:r>
              <a:rPr lang="en">
                <a:solidFill>
                  <a:schemeClr val="dk1"/>
                </a:solidFill>
              </a:rPr>
              <a:t>- Once we retrieve the information, we use independent function </a:t>
            </a:r>
            <a:r>
              <a:rPr lang="en">
                <a:solidFill>
                  <a:srgbClr val="202729"/>
                </a:solidFill>
              </a:rPr>
              <a:t>getSortedEPS to sort the data and assign group values “Beat”, “Meet”, “Miss” to each of the objects in stock map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getSortedEPS(map&lt;string, Stock&gt;&amp; stockMap) </a:t>
            </a:r>
            <a:r>
              <a:rPr lang="en">
                <a:solidFill>
                  <a:schemeClr val="dk1"/>
                </a:solidFill>
              </a:rPr>
              <a:t>- This function takes in the Stock Map with all the data filled in and returns map&lt;int, string&gt; tickRank which store the ticker and its rank</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First we iterate through the stock map and create a vector&lt;pair&lt;string, double&gt;&gt; . The string value is the ticker and double is the surprise. This is being done to utilize vector’s sort functionality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define a variable called group_size = size of the StockMap/3, as we want the data to be split into three groups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Then we iterate through this vector of pairs and identify the groups based on an nested if statement. The identified group is set using Stock object member function SetGroup for every stock object in the stock map. The objects are referenced through their key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RetrieveData(map&lt;string, Stock&gt;&amp; stockMap,  vector&lt;string&gt;::iterator begin,  vector&lt;string&gt;::iterator end,  int N, vector&lt;string&gt;&amp; tickerWithoutData)</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Step 1: Get cookies and crumb -&gt; create URL -&gt; setup libcurl handle -&gt; parse data -&gt; store it into price and date vectors</a:t>
            </a: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Inputs - Stockmap, begin and end iterators, N from user input, and a vector to store tickers without data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First it creates two strings sCookies, sCrumb which will be used later for URL creation. These are pulled only once using a dummy URL for Amazon. The cookies are also stored into a text file for retrieving later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function creates a URL string specific to the symbol. The symbol is retrieved from the iterator by dereferencing it.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URL is passed to the curl handle using curl_easy_setopt and the data is extracted into a memory struct object data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use a similar technique shown in class to extracted data is converted to string format and using getline function we go through each line and extract the Pricing Date and Adjusted Close price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data is pulled for a wide range initially to offer flexibility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2: Get Ann date -&gt; Find the index of ann date -&gt; create slice using N value -&gt; notify user if data is incomplete -&gt; using the slice indices slice Price and Date vector -&gt; assign these sliced vectors to the stock object</a:t>
            </a: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 the previous step we retrieved price and dates for a very wide range. We need to slice this data based on the N value and assign the price and stock vectors to a Stock object in the StockMap</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use the GetAncDate function from the Stock object to get the Announcement date. We find the index of this date in the date vector and slice it accordingly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there is not enough data in our slice, we store the symbols into wrong.txt file for the user to check later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Using the slice values, we slice the Price and Date vectors from previous step and assign them to the stock object</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a4ab893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a4ab893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Proxima Nova"/>
                <a:ea typeface="Proxima Nova"/>
                <a:cs typeface="Proxima Nova"/>
                <a:sym typeface="Proxima Nova"/>
              </a:rPr>
              <a:t>RetrieveData(</a:t>
            </a:r>
            <a:r>
              <a:rPr lang="en" sz="900">
                <a:solidFill>
                  <a:srgbClr val="3900A0"/>
                </a:solidFill>
                <a:highlight>
                  <a:srgbClr val="FFFFFF"/>
                </a:highlight>
              </a:rPr>
              <a:t>map</a:t>
            </a:r>
            <a:r>
              <a:rPr lang="en" sz="900">
                <a:solidFill>
                  <a:schemeClr val="dk1"/>
                </a:solidFill>
                <a:highlight>
                  <a:srgbClr val="FFFFFF"/>
                </a:highlight>
              </a:rPr>
              <a:t>&lt;</a:t>
            </a:r>
            <a:r>
              <a:rPr lang="en" sz="900">
                <a:solidFill>
                  <a:srgbClr val="3900A0"/>
                </a:solidFill>
                <a:highlight>
                  <a:srgbClr val="FFFFFF"/>
                </a:highlight>
              </a:rPr>
              <a:t>string</a:t>
            </a:r>
            <a:r>
              <a:rPr lang="en" sz="900">
                <a:solidFill>
                  <a:schemeClr val="dk1"/>
                </a:solidFill>
                <a:highlight>
                  <a:srgbClr val="FFFFFF"/>
                </a:highlight>
              </a:rPr>
              <a:t>, </a:t>
            </a:r>
            <a:r>
              <a:rPr lang="en" sz="900">
                <a:solidFill>
                  <a:srgbClr val="1C464A"/>
                </a:solidFill>
                <a:highlight>
                  <a:srgbClr val="FFFFFF"/>
                </a:highlight>
              </a:rPr>
              <a:t>Stock</a:t>
            </a:r>
            <a:r>
              <a:rPr lang="en" sz="900">
                <a:solidFill>
                  <a:schemeClr val="dk1"/>
                </a:solidFill>
                <a:highlight>
                  <a:srgbClr val="FFFFFF"/>
                </a:highlight>
              </a:rPr>
              <a:t>&gt;&amp; stockMap, </a:t>
            </a:r>
            <a:r>
              <a:rPr lang="en" sz="900">
                <a:solidFill>
                  <a:srgbClr val="3900A0"/>
                </a:solidFill>
                <a:highlight>
                  <a:srgbClr val="FFFFFF"/>
                </a:highlight>
              </a:rPr>
              <a:t>vector</a:t>
            </a:r>
            <a:r>
              <a:rPr lang="en" sz="900">
                <a:solidFill>
                  <a:schemeClr val="dk1"/>
                </a:solidFill>
                <a:highlight>
                  <a:srgbClr val="FFFFFF"/>
                </a:highlight>
              </a:rPr>
              <a:t>&lt;</a:t>
            </a:r>
            <a:r>
              <a:rPr lang="en" sz="900">
                <a:solidFill>
                  <a:srgbClr val="3900A0"/>
                </a:solidFill>
                <a:highlight>
                  <a:srgbClr val="FFFFFF"/>
                </a:highlight>
              </a:rPr>
              <a:t>string</a:t>
            </a:r>
            <a:r>
              <a:rPr lang="en" sz="900">
                <a:solidFill>
                  <a:schemeClr val="dk1"/>
                </a:solidFill>
                <a:highlight>
                  <a:srgbClr val="FFFFFF"/>
                </a:highlight>
              </a:rPr>
              <a:t>&gt;::</a:t>
            </a:r>
            <a:r>
              <a:rPr lang="en" sz="900">
                <a:solidFill>
                  <a:srgbClr val="3900A0"/>
                </a:solidFill>
                <a:highlight>
                  <a:srgbClr val="FFFFFF"/>
                </a:highlight>
              </a:rPr>
              <a:t>iterator</a:t>
            </a:r>
            <a:r>
              <a:rPr lang="en" sz="900">
                <a:solidFill>
                  <a:schemeClr val="dk1"/>
                </a:solidFill>
                <a:highlight>
                  <a:srgbClr val="FFFFFF"/>
                </a:highlight>
              </a:rPr>
              <a:t> begin, </a:t>
            </a:r>
            <a:r>
              <a:rPr lang="en" sz="900">
                <a:solidFill>
                  <a:srgbClr val="3900A0"/>
                </a:solidFill>
                <a:highlight>
                  <a:srgbClr val="FFFFFF"/>
                </a:highlight>
              </a:rPr>
              <a:t>vector</a:t>
            </a:r>
            <a:r>
              <a:rPr lang="en" sz="900">
                <a:solidFill>
                  <a:schemeClr val="dk1"/>
                </a:solidFill>
                <a:highlight>
                  <a:srgbClr val="FFFFFF"/>
                </a:highlight>
              </a:rPr>
              <a:t>&lt;</a:t>
            </a:r>
            <a:r>
              <a:rPr lang="en" sz="900">
                <a:solidFill>
                  <a:srgbClr val="3900A0"/>
                </a:solidFill>
                <a:highlight>
                  <a:srgbClr val="FFFFFF"/>
                </a:highlight>
              </a:rPr>
              <a:t>string</a:t>
            </a:r>
            <a:r>
              <a:rPr lang="en" sz="900">
                <a:solidFill>
                  <a:schemeClr val="dk1"/>
                </a:solidFill>
                <a:highlight>
                  <a:srgbClr val="FFFFFF"/>
                </a:highlight>
              </a:rPr>
              <a:t>&gt;::</a:t>
            </a:r>
            <a:r>
              <a:rPr lang="en" sz="900">
                <a:solidFill>
                  <a:srgbClr val="3900A0"/>
                </a:solidFill>
                <a:highlight>
                  <a:srgbClr val="FFFFFF"/>
                </a:highlight>
              </a:rPr>
              <a:t>iterator</a:t>
            </a:r>
            <a:r>
              <a:rPr lang="en" sz="900">
                <a:solidFill>
                  <a:schemeClr val="dk1"/>
                </a:solidFill>
                <a:highlight>
                  <a:srgbClr val="FFFFFF"/>
                </a:highlight>
              </a:rPr>
              <a:t> end, </a:t>
            </a:r>
            <a:r>
              <a:rPr lang="en" sz="900" b="1">
                <a:solidFill>
                  <a:srgbClr val="9B2393"/>
                </a:solidFill>
                <a:highlight>
                  <a:srgbClr val="FFFFFF"/>
                </a:highlight>
              </a:rPr>
              <a:t>int</a:t>
            </a:r>
            <a:r>
              <a:rPr lang="en" sz="900">
                <a:solidFill>
                  <a:schemeClr val="dk1"/>
                </a:solidFill>
                <a:highlight>
                  <a:srgbClr val="FFFFFF"/>
                </a:highlight>
              </a:rPr>
              <a:t> N, </a:t>
            </a:r>
            <a:r>
              <a:rPr lang="en" sz="900">
                <a:solidFill>
                  <a:srgbClr val="3900A0"/>
                </a:solidFill>
                <a:highlight>
                  <a:srgbClr val="FFFFFF"/>
                </a:highlight>
              </a:rPr>
              <a:t>vector</a:t>
            </a:r>
            <a:r>
              <a:rPr lang="en" sz="900">
                <a:solidFill>
                  <a:schemeClr val="dk1"/>
                </a:solidFill>
                <a:highlight>
                  <a:srgbClr val="FFFFFF"/>
                </a:highlight>
              </a:rPr>
              <a:t>&lt;</a:t>
            </a:r>
            <a:r>
              <a:rPr lang="en" sz="900">
                <a:solidFill>
                  <a:srgbClr val="3900A0"/>
                </a:solidFill>
                <a:highlight>
                  <a:srgbClr val="FFFFFF"/>
                </a:highlight>
              </a:rPr>
              <a:t>string</a:t>
            </a:r>
            <a:r>
              <a:rPr lang="en" sz="900">
                <a:solidFill>
                  <a:schemeClr val="dk1"/>
                </a:solidFill>
                <a:highlight>
                  <a:srgbClr val="FFFFFF"/>
                </a:highlight>
              </a:rPr>
              <a:t>&gt;&amp; tickerWithoutData</a:t>
            </a:r>
            <a:r>
              <a:rPr lang="en" sz="1400">
                <a:solidFill>
                  <a:schemeClr val="dk1"/>
                </a:solidFill>
                <a:latin typeface="Proxima Nova"/>
                <a:ea typeface="Proxima Nova"/>
                <a:cs typeface="Proxima Nova"/>
                <a:sym typeface="Proxima Nova"/>
              </a:rPr>
              <a:t>)</a:t>
            </a:r>
            <a:endParaRPr sz="14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40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The RetrieveData function is supposed to be called 967 times to query data for 967 stocks.</a:t>
            </a:r>
            <a:endParaRPr sz="140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Multi-thread can help reducing the time of running by getting a number of threads to invoke the functions in parallel.</a:t>
            </a:r>
            <a:endParaRPr sz="140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It helps decreasing the running time from 120s to more than 20 seconds</a:t>
            </a:r>
            <a:endParaRPr sz="140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The symbol list vector is then split into smaller vectors with roughly equal number of elements so that each thread handles a roughly equal amount of tickers. Each small vector is marked by two pointers pointing to the beginning and the ending elements. This two pointers are inputs of RetrieveData function (</a:t>
            </a:r>
            <a:r>
              <a:rPr lang="en" sz="900">
                <a:solidFill>
                  <a:srgbClr val="3900A0"/>
                </a:solidFill>
                <a:highlight>
                  <a:srgbClr val="FFFFFF"/>
                </a:highlight>
              </a:rPr>
              <a:t>vector</a:t>
            </a:r>
            <a:r>
              <a:rPr lang="en" sz="900">
                <a:solidFill>
                  <a:srgbClr val="202729"/>
                </a:solidFill>
                <a:highlight>
                  <a:srgbClr val="FFFFFF"/>
                </a:highlight>
              </a:rPr>
              <a:t>&lt;</a:t>
            </a:r>
            <a:r>
              <a:rPr lang="en" sz="900">
                <a:solidFill>
                  <a:srgbClr val="3900A0"/>
                </a:solidFill>
                <a:highlight>
                  <a:srgbClr val="FFFFFF"/>
                </a:highlight>
              </a:rPr>
              <a:t>string</a:t>
            </a:r>
            <a:r>
              <a:rPr lang="en" sz="900">
                <a:solidFill>
                  <a:srgbClr val="202729"/>
                </a:solidFill>
                <a:highlight>
                  <a:srgbClr val="FFFFFF"/>
                </a:highlight>
              </a:rPr>
              <a:t>&gt;::</a:t>
            </a:r>
            <a:r>
              <a:rPr lang="en" sz="900">
                <a:solidFill>
                  <a:srgbClr val="3900A0"/>
                </a:solidFill>
                <a:highlight>
                  <a:srgbClr val="FFFFFF"/>
                </a:highlight>
              </a:rPr>
              <a:t>iterator</a:t>
            </a:r>
            <a:r>
              <a:rPr lang="en" sz="900">
                <a:solidFill>
                  <a:srgbClr val="202729"/>
                </a:solidFill>
                <a:highlight>
                  <a:srgbClr val="FFFFFF"/>
                </a:highlight>
              </a:rPr>
              <a:t> begin, </a:t>
            </a:r>
            <a:r>
              <a:rPr lang="en" sz="900">
                <a:solidFill>
                  <a:srgbClr val="3900A0"/>
                </a:solidFill>
                <a:highlight>
                  <a:srgbClr val="FFFFFF"/>
                </a:highlight>
              </a:rPr>
              <a:t>vector</a:t>
            </a:r>
            <a:r>
              <a:rPr lang="en" sz="900">
                <a:solidFill>
                  <a:srgbClr val="202729"/>
                </a:solidFill>
                <a:highlight>
                  <a:srgbClr val="FFFFFF"/>
                </a:highlight>
              </a:rPr>
              <a:t>&lt;</a:t>
            </a:r>
            <a:r>
              <a:rPr lang="en" sz="900">
                <a:solidFill>
                  <a:srgbClr val="3900A0"/>
                </a:solidFill>
                <a:highlight>
                  <a:srgbClr val="FFFFFF"/>
                </a:highlight>
              </a:rPr>
              <a:t>string</a:t>
            </a:r>
            <a:r>
              <a:rPr lang="en" sz="900">
                <a:solidFill>
                  <a:srgbClr val="202729"/>
                </a:solidFill>
                <a:highlight>
                  <a:srgbClr val="FFFFFF"/>
                </a:highlight>
              </a:rPr>
              <a:t>&gt;::</a:t>
            </a:r>
            <a:r>
              <a:rPr lang="en" sz="900">
                <a:solidFill>
                  <a:srgbClr val="3900A0"/>
                </a:solidFill>
                <a:highlight>
                  <a:srgbClr val="FFFFFF"/>
                </a:highlight>
              </a:rPr>
              <a:t>iterator</a:t>
            </a:r>
            <a:r>
              <a:rPr lang="en" sz="900">
                <a:solidFill>
                  <a:srgbClr val="202729"/>
                </a:solidFill>
                <a:highlight>
                  <a:srgbClr val="FFFFFF"/>
                </a:highlight>
              </a:rPr>
              <a:t> end</a:t>
            </a:r>
            <a:r>
              <a:rPr lang="en" sz="1400">
                <a:solidFill>
                  <a:schemeClr val="dk1"/>
                </a:solidFill>
                <a:latin typeface="Proxima Nova"/>
                <a:ea typeface="Proxima Nova"/>
                <a:cs typeface="Proxima Nova"/>
                <a:sym typeface="Proxima Nova"/>
              </a:rPr>
              <a:t>) so that it would know which ticker it would query (It does not handle “end”, instead the next thread would do that. In case “end” point to the end of overall symbol list, the function would stop.)</a:t>
            </a:r>
            <a:endParaRPr sz="140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As each thread would write on different keys of the map, there would be no issue of race condition in this case</a:t>
            </a:r>
            <a:endParaRPr sz="1400">
              <a:solidFill>
                <a:schemeClr val="dk1"/>
              </a:solidFill>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b1d909e03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b1d909e03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This class is written to contain all the information about a single stock</a:t>
            </a:r>
            <a:endParaRPr/>
          </a:p>
          <a:p>
            <a:pPr marL="457200" lvl="0" indent="-298450" algn="l" rtl="0">
              <a:spcBef>
                <a:spcPts val="0"/>
              </a:spcBef>
              <a:spcAft>
                <a:spcPts val="0"/>
              </a:spcAft>
              <a:buSzPts val="1100"/>
              <a:buChar char="-"/>
            </a:pPr>
            <a:r>
              <a:rPr lang="en"/>
              <a:t>Including: Ticker name, Earning Announcement Date + Est. Earning + Actual Earning, Group the stock belongs to (Beat, Meet, Miss), historical prices and different types of returns based on the historical prices.</a:t>
            </a:r>
            <a:endParaRPr/>
          </a:p>
          <a:p>
            <a:pPr marL="457200" lvl="0" indent="-298450" algn="l" rtl="0">
              <a:spcBef>
                <a:spcPts val="0"/>
              </a:spcBef>
              <a:spcAft>
                <a:spcPts val="0"/>
              </a:spcAft>
              <a:buSzPts val="1100"/>
              <a:buChar char="-"/>
            </a:pPr>
            <a:r>
              <a:rPr lang="en"/>
              <a:t>The constructors of class includes default constructor, constructor with 4 parameters, copy constructor and a destructor</a:t>
            </a:r>
            <a:endParaRPr/>
          </a:p>
          <a:p>
            <a:pPr marL="457200" lvl="0" indent="-298450" algn="l" rtl="0">
              <a:spcBef>
                <a:spcPts val="0"/>
              </a:spcBef>
              <a:spcAft>
                <a:spcPts val="0"/>
              </a:spcAft>
              <a:buSzPts val="1100"/>
              <a:buChar char="-"/>
            </a:pPr>
            <a:r>
              <a:rPr lang="en"/>
              <a:t>The class is encapsulated so that user can only get access to the information by using its member functions</a:t>
            </a:r>
            <a:endParaRPr/>
          </a:p>
          <a:p>
            <a:pPr marL="457200" lvl="0" indent="-298450" algn="l" rtl="0">
              <a:spcBef>
                <a:spcPts val="0"/>
              </a:spcBef>
              <a:spcAft>
                <a:spcPts val="0"/>
              </a:spcAft>
              <a:buSzPts val="1100"/>
              <a:buChar char="-"/>
            </a:pPr>
            <a:r>
              <a:rPr lang="en"/>
              <a:t>There are four modifying functions to add data of dates and their comparable returns (inlc. normal return, excess return)</a:t>
            </a:r>
            <a:endParaRPr/>
          </a:p>
          <a:p>
            <a:pPr marL="457200" lvl="0" indent="-298450" algn="l" rtl="0">
              <a:spcBef>
                <a:spcPts val="0"/>
              </a:spcBef>
              <a:spcAft>
                <a:spcPts val="0"/>
              </a:spcAft>
              <a:buSzPts val="1100"/>
              <a:buChar char="-"/>
            </a:pPr>
            <a:r>
              <a:rPr lang="en"/>
              <a:t>Finally, there is an out stream operator overloading to write stock’s stock information on outstream object.</a:t>
            </a:r>
            <a:endParaRPr/>
          </a:p>
          <a:p>
            <a:pPr marL="0" lvl="0" indent="0" algn="l" rtl="0">
              <a:spcBef>
                <a:spcPts val="0"/>
              </a:spcBef>
              <a:spcAft>
                <a:spcPts val="0"/>
              </a:spcAft>
              <a:buNone/>
            </a:pPr>
            <a:endParaRPr/>
          </a:p>
          <a:p>
            <a:pPr marL="0" lvl="0" indent="0" algn="l" rtl="0">
              <a:spcBef>
                <a:spcPts val="0"/>
              </a:spcBef>
              <a:spcAft>
                <a:spcPts val="0"/>
              </a:spcAft>
              <a:buNone/>
            </a:pPr>
            <a:r>
              <a:rPr lang="en"/>
              <a:t>stockMap populating process:</a:t>
            </a:r>
            <a:endParaRPr/>
          </a:p>
          <a:p>
            <a:pPr marL="457200" lvl="0" indent="-298450" algn="l" rtl="0">
              <a:spcBef>
                <a:spcPts val="0"/>
              </a:spcBef>
              <a:spcAft>
                <a:spcPts val="0"/>
              </a:spcAft>
              <a:buSzPts val="1100"/>
              <a:buAutoNum type="arabicPeriod"/>
            </a:pPr>
            <a:r>
              <a:rPr lang="en"/>
              <a:t>ReadData() reads from ‘surprise.csv’ to create all pair of key, value in stockMap; after which the stock’s ticker, AncDate, GR, EstEps, ActEps are initialized and assigned to their values.</a:t>
            </a:r>
            <a:endParaRPr/>
          </a:p>
          <a:p>
            <a:pPr marL="457200" lvl="0" indent="-298450" algn="l" rtl="0">
              <a:spcBef>
                <a:spcPts val="0"/>
              </a:spcBef>
              <a:spcAft>
                <a:spcPts val="0"/>
              </a:spcAft>
              <a:buSzPts val="1100"/>
              <a:buAutoNum type="arabicPeriod"/>
            </a:pPr>
            <a:r>
              <a:rPr lang="en"/>
              <a:t>RetrieveData() then queries historical price from YahooFinance and writes the data on Dates and AdjClose vectors. Based on AdjClose, the Return and CumReturn vectors are calculated.</a:t>
            </a:r>
            <a:endParaRPr/>
          </a:p>
          <a:p>
            <a:pPr marL="457200" lvl="0" indent="-298450" algn="l" rtl="0">
              <a:spcBef>
                <a:spcPts val="0"/>
              </a:spcBef>
              <a:spcAft>
                <a:spcPts val="0"/>
              </a:spcAft>
              <a:buSzPts val="1100"/>
              <a:buAutoNum type="arabicPeriod"/>
            </a:pPr>
            <a:r>
              <a:rPr lang="en"/>
              <a:t>Excess Return is calculated after we select a benchmark for it (in form of stock object).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a769249a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a769249a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query1.finance.yahoo.com/v7/finance/download/"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SzPts val="990"/>
              <a:buNone/>
            </a:pPr>
            <a:r>
              <a:rPr lang="en" sz="3220" b="1"/>
              <a:t>Impact of earnings reports on stock prices</a:t>
            </a:r>
            <a:endParaRPr sz="3220" b="1"/>
          </a:p>
        </p:txBody>
      </p:sp>
      <p:sp>
        <p:nvSpPr>
          <p:cNvPr id="60" name="Google Shape;60;p13"/>
          <p:cNvSpPr txBox="1">
            <a:spLocks noGrp="1"/>
          </p:cNvSpPr>
          <p:nvPr>
            <p:ph type="subTitle" idx="1"/>
          </p:nvPr>
        </p:nvSpPr>
        <p:spPr>
          <a:xfrm>
            <a:off x="510450" y="3182324"/>
            <a:ext cx="8123100" cy="103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SzPts val="1018"/>
              <a:buNone/>
            </a:pPr>
            <a:r>
              <a:rPr lang="en" sz="2020"/>
              <a:t>Chris Abruzzo, Santosh Aditya, Tung Dang, Lin Hui, Vatanak Lim</a:t>
            </a:r>
            <a:endParaRPr sz="2020"/>
          </a:p>
          <a:p>
            <a:pPr marL="0" lvl="0" indent="0" algn="l" rtl="0">
              <a:spcBef>
                <a:spcPts val="0"/>
              </a:spcBef>
              <a:spcAft>
                <a:spcPts val="0"/>
              </a:spcAft>
              <a:buSzPts val="1018"/>
              <a:buNone/>
            </a:pPr>
            <a:endParaRPr sz="2020"/>
          </a:p>
          <a:p>
            <a:pPr marL="0" lvl="0" indent="0" algn="l" rtl="0">
              <a:spcBef>
                <a:spcPts val="0"/>
              </a:spcBef>
              <a:spcAft>
                <a:spcPts val="0"/>
              </a:spcAft>
              <a:buSzPts val="1018"/>
              <a:buNone/>
            </a:pPr>
            <a:r>
              <a:rPr lang="en" sz="2020"/>
              <a:t>FRE-6883, Spring 2021</a:t>
            </a:r>
            <a:endParaRPr sz="202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Group &amp; Bootstrap’s Highlighted Features</a:t>
            </a:r>
            <a:endParaRPr/>
          </a:p>
        </p:txBody>
      </p:sp>
      <p:sp>
        <p:nvSpPr>
          <p:cNvPr id="161" name="Google Shape;161;p22"/>
          <p:cNvSpPr txBox="1"/>
          <p:nvPr/>
        </p:nvSpPr>
        <p:spPr>
          <a:xfrm>
            <a:off x="496800" y="1330100"/>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162" name="Google Shape;162;p22"/>
          <p:cNvSpPr txBox="1"/>
          <p:nvPr/>
        </p:nvSpPr>
        <p:spPr>
          <a:xfrm>
            <a:off x="24475" y="949100"/>
            <a:ext cx="4701900" cy="876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100" b="1">
                <a:solidFill>
                  <a:schemeClr val="accent3"/>
                </a:solidFill>
                <a:latin typeface="Proxima Nova"/>
                <a:ea typeface="Proxima Nova"/>
                <a:cs typeface="Proxima Nova"/>
                <a:sym typeface="Proxima Nova"/>
              </a:rPr>
              <a:t>Operators Overloading:</a:t>
            </a:r>
            <a:endParaRPr sz="1100" b="1">
              <a:solidFill>
                <a:schemeClr val="accent3"/>
              </a:solidFill>
              <a:latin typeface="Proxima Nova"/>
              <a:ea typeface="Proxima Nova"/>
              <a:cs typeface="Proxima Nova"/>
              <a:sym typeface="Proxima Nova"/>
            </a:endParaRPr>
          </a:p>
          <a:p>
            <a:pPr marL="457200" marR="0" lvl="0" indent="-285750" algn="l" rtl="0">
              <a:lnSpc>
                <a:spcPct val="115000"/>
              </a:lnSpc>
              <a:spcBef>
                <a:spcPts val="1200"/>
              </a:spcBef>
              <a:spcAft>
                <a:spcPts val="0"/>
              </a:spcAft>
              <a:buClr>
                <a:schemeClr val="accent3"/>
              </a:buClr>
              <a:buSzPts val="900"/>
              <a:buFont typeface="Proxima Nova"/>
              <a:buChar char="●"/>
            </a:pPr>
            <a:r>
              <a:rPr lang="en" sz="900" b="1">
                <a:solidFill>
                  <a:schemeClr val="accent3"/>
                </a:solidFill>
                <a:latin typeface="Proxima Nova"/>
                <a:ea typeface="Proxima Nova"/>
                <a:cs typeface="Proxima Nova"/>
                <a:sym typeface="Proxima Nova"/>
              </a:rPr>
              <a:t>vector&lt;double&gt;&amp; operator </a:t>
            </a:r>
            <a:r>
              <a:rPr lang="en" sz="900" b="1">
                <a:solidFill>
                  <a:srgbClr val="FF0000"/>
                </a:solidFill>
                <a:latin typeface="Proxima Nova"/>
                <a:ea typeface="Proxima Nova"/>
                <a:cs typeface="Proxima Nova"/>
                <a:sym typeface="Proxima Nova"/>
              </a:rPr>
              <a:t>+=</a:t>
            </a:r>
            <a:r>
              <a:rPr lang="en" sz="900" b="1">
                <a:solidFill>
                  <a:schemeClr val="accent3"/>
                </a:solidFill>
                <a:latin typeface="Proxima Nova"/>
                <a:ea typeface="Proxima Nova"/>
                <a:cs typeface="Proxima Nova"/>
                <a:sym typeface="Proxima Nova"/>
              </a:rPr>
              <a:t> (vector&lt;double&gt;&amp; v1, const vector&lt;double&gt;&amp; v2)</a:t>
            </a:r>
            <a:endParaRPr sz="900" b="1">
              <a:solidFill>
                <a:schemeClr val="accent3"/>
              </a:solidFill>
              <a:latin typeface="Proxima Nova"/>
              <a:ea typeface="Proxima Nova"/>
              <a:cs typeface="Proxima Nova"/>
              <a:sym typeface="Proxima Nova"/>
            </a:endParaRPr>
          </a:p>
          <a:p>
            <a:pPr marL="457200" marR="0" lvl="0" indent="-285750" algn="l" rtl="0">
              <a:lnSpc>
                <a:spcPct val="115000"/>
              </a:lnSpc>
              <a:spcBef>
                <a:spcPts val="0"/>
              </a:spcBef>
              <a:spcAft>
                <a:spcPts val="0"/>
              </a:spcAft>
              <a:buClr>
                <a:schemeClr val="accent3"/>
              </a:buClr>
              <a:buSzPts val="900"/>
              <a:buFont typeface="Proxima Nova"/>
              <a:buChar char="●"/>
            </a:pPr>
            <a:r>
              <a:rPr lang="en" sz="900" b="1">
                <a:solidFill>
                  <a:schemeClr val="accent3"/>
                </a:solidFill>
                <a:latin typeface="Proxima Nova"/>
                <a:ea typeface="Proxima Nova"/>
                <a:cs typeface="Proxima Nova"/>
                <a:sym typeface="Proxima Nova"/>
              </a:rPr>
              <a:t>vector&lt;double&gt;&amp; operator </a:t>
            </a:r>
            <a:r>
              <a:rPr lang="en" sz="900" b="1">
                <a:solidFill>
                  <a:srgbClr val="FF0000"/>
                </a:solidFill>
                <a:latin typeface="Proxima Nova"/>
                <a:ea typeface="Proxima Nova"/>
                <a:cs typeface="Proxima Nova"/>
                <a:sym typeface="Proxima Nova"/>
              </a:rPr>
              <a:t>/=</a:t>
            </a:r>
            <a:r>
              <a:rPr lang="en" sz="900" b="1">
                <a:solidFill>
                  <a:schemeClr val="accent3"/>
                </a:solidFill>
                <a:latin typeface="Proxima Nova"/>
                <a:ea typeface="Proxima Nova"/>
                <a:cs typeface="Proxima Nova"/>
                <a:sym typeface="Proxima Nova"/>
              </a:rPr>
              <a:t> (vector&lt;double&gt;&amp; v, double num)</a:t>
            </a:r>
            <a:endParaRPr sz="900" b="1">
              <a:latin typeface="Proxima Nova"/>
              <a:ea typeface="Proxima Nova"/>
              <a:cs typeface="Proxima Nova"/>
              <a:sym typeface="Proxima Nova"/>
            </a:endParaRPr>
          </a:p>
          <a:p>
            <a:pPr marL="0" lvl="0" indent="0" algn="l" rtl="0">
              <a:spcBef>
                <a:spcPts val="1200"/>
              </a:spcBef>
              <a:spcAft>
                <a:spcPts val="0"/>
              </a:spcAft>
              <a:buNone/>
            </a:pPr>
            <a:endParaRPr b="1">
              <a:latin typeface="Proxima Nova"/>
              <a:ea typeface="Proxima Nova"/>
              <a:cs typeface="Proxima Nova"/>
              <a:sym typeface="Proxima Nova"/>
            </a:endParaRPr>
          </a:p>
        </p:txBody>
      </p:sp>
      <p:sp>
        <p:nvSpPr>
          <p:cNvPr id="163" name="Google Shape;163;p22"/>
          <p:cNvSpPr/>
          <p:nvPr/>
        </p:nvSpPr>
        <p:spPr>
          <a:xfrm>
            <a:off x="38750" y="940225"/>
            <a:ext cx="4701900" cy="8511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24475" y="1882700"/>
            <a:ext cx="4716300" cy="18069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txBox="1"/>
          <p:nvPr/>
        </p:nvSpPr>
        <p:spPr>
          <a:xfrm>
            <a:off x="26150" y="1882700"/>
            <a:ext cx="4588500" cy="78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100" b="1">
                <a:solidFill>
                  <a:schemeClr val="accent3"/>
                </a:solidFill>
                <a:latin typeface="Proxima Nova"/>
                <a:ea typeface="Proxima Nova"/>
                <a:cs typeface="Proxima Nova"/>
                <a:sym typeface="Proxima Nova"/>
              </a:rPr>
              <a:t>Sampling:</a:t>
            </a:r>
            <a:endParaRPr sz="1100" b="1">
              <a:solidFill>
                <a:schemeClr val="accent3"/>
              </a:solidFill>
              <a:latin typeface="Proxima Nova"/>
              <a:ea typeface="Proxima Nova"/>
              <a:cs typeface="Proxima Nova"/>
              <a:sym typeface="Proxima Nova"/>
            </a:endParaRPr>
          </a:p>
          <a:p>
            <a:pPr marL="457200" marR="0" lvl="0" indent="0" algn="l" rtl="0">
              <a:lnSpc>
                <a:spcPct val="115000"/>
              </a:lnSpc>
              <a:spcBef>
                <a:spcPts val="1200"/>
              </a:spcBef>
              <a:spcAft>
                <a:spcPts val="0"/>
              </a:spcAft>
              <a:buNone/>
            </a:pPr>
            <a:endParaRPr sz="900" b="1">
              <a:solidFill>
                <a:schemeClr val="accent3"/>
              </a:solidFill>
              <a:latin typeface="Proxima Nova"/>
              <a:ea typeface="Proxima Nova"/>
              <a:cs typeface="Proxima Nova"/>
              <a:sym typeface="Proxima Nova"/>
            </a:endParaRPr>
          </a:p>
          <a:p>
            <a:pPr marL="0" lvl="0" indent="0" algn="l" rtl="0">
              <a:spcBef>
                <a:spcPts val="1200"/>
              </a:spcBef>
              <a:spcAft>
                <a:spcPts val="0"/>
              </a:spcAft>
              <a:buNone/>
            </a:pPr>
            <a:endParaRPr b="1">
              <a:latin typeface="Proxima Nova"/>
              <a:ea typeface="Proxima Nova"/>
              <a:cs typeface="Proxima Nova"/>
              <a:sym typeface="Proxima Nova"/>
            </a:endParaRPr>
          </a:p>
        </p:txBody>
      </p:sp>
      <p:pic>
        <p:nvPicPr>
          <p:cNvPr id="166" name="Google Shape;166;p22"/>
          <p:cNvPicPr preferRelativeResize="0"/>
          <p:nvPr/>
        </p:nvPicPr>
        <p:blipFill>
          <a:blip r:embed="rId3">
            <a:alphaModFix/>
          </a:blip>
          <a:stretch>
            <a:fillRect/>
          </a:stretch>
        </p:blipFill>
        <p:spPr>
          <a:xfrm>
            <a:off x="191150" y="2213275"/>
            <a:ext cx="4382825" cy="1388775"/>
          </a:xfrm>
          <a:prstGeom prst="rect">
            <a:avLst/>
          </a:prstGeom>
          <a:noFill/>
          <a:ln>
            <a:noFill/>
          </a:ln>
        </p:spPr>
      </p:pic>
      <p:sp>
        <p:nvSpPr>
          <p:cNvPr id="167" name="Google Shape;167;p22"/>
          <p:cNvSpPr txBox="1"/>
          <p:nvPr/>
        </p:nvSpPr>
        <p:spPr>
          <a:xfrm>
            <a:off x="88325" y="3780225"/>
            <a:ext cx="4588500" cy="48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100" b="1">
                <a:solidFill>
                  <a:schemeClr val="accent3"/>
                </a:solidFill>
                <a:latin typeface="Proxima Nova"/>
                <a:ea typeface="Proxima Nova"/>
                <a:cs typeface="Proxima Nova"/>
                <a:sym typeface="Proxima Nova"/>
              </a:rPr>
              <a:t>3D Matrices:</a:t>
            </a:r>
            <a:endParaRPr sz="900" b="1">
              <a:latin typeface="Proxima Nova"/>
              <a:ea typeface="Proxima Nova"/>
              <a:cs typeface="Proxima Nova"/>
              <a:sym typeface="Proxima Nova"/>
            </a:endParaRPr>
          </a:p>
          <a:p>
            <a:pPr marL="0" lvl="0" indent="0" algn="l" rtl="0">
              <a:spcBef>
                <a:spcPts val="1200"/>
              </a:spcBef>
              <a:spcAft>
                <a:spcPts val="0"/>
              </a:spcAft>
              <a:buNone/>
            </a:pPr>
            <a:endParaRPr b="1">
              <a:latin typeface="Proxima Nova"/>
              <a:ea typeface="Proxima Nova"/>
              <a:cs typeface="Proxima Nova"/>
              <a:sym typeface="Proxima Nova"/>
            </a:endParaRPr>
          </a:p>
        </p:txBody>
      </p:sp>
      <p:pic>
        <p:nvPicPr>
          <p:cNvPr id="168" name="Google Shape;168;p22"/>
          <p:cNvPicPr preferRelativeResize="0"/>
          <p:nvPr/>
        </p:nvPicPr>
        <p:blipFill>
          <a:blip r:embed="rId4">
            <a:alphaModFix/>
          </a:blip>
          <a:stretch>
            <a:fillRect/>
          </a:stretch>
        </p:blipFill>
        <p:spPr>
          <a:xfrm>
            <a:off x="198300" y="4151264"/>
            <a:ext cx="4382824" cy="303572"/>
          </a:xfrm>
          <a:prstGeom prst="rect">
            <a:avLst/>
          </a:prstGeom>
          <a:noFill/>
          <a:ln>
            <a:noFill/>
          </a:ln>
        </p:spPr>
      </p:pic>
      <p:sp>
        <p:nvSpPr>
          <p:cNvPr id="169" name="Google Shape;169;p22"/>
          <p:cNvSpPr/>
          <p:nvPr/>
        </p:nvSpPr>
        <p:spPr>
          <a:xfrm>
            <a:off x="38750" y="3759625"/>
            <a:ext cx="4701900" cy="8511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txBox="1"/>
          <p:nvPr/>
        </p:nvSpPr>
        <p:spPr>
          <a:xfrm>
            <a:off x="5287650" y="1011950"/>
            <a:ext cx="17961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roxima Nova"/>
              <a:buChar char="-"/>
            </a:pPr>
            <a:r>
              <a:rPr lang="en" b="1">
                <a:latin typeface="Proxima Nova"/>
                <a:ea typeface="Proxima Nova"/>
                <a:cs typeface="Proxima Nova"/>
                <a:sym typeface="Proxima Nova"/>
              </a:rPr>
              <a:t>Easy to use</a:t>
            </a:r>
            <a:endParaRPr b="1">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b="1">
                <a:latin typeface="Proxima Nova"/>
                <a:ea typeface="Proxima Nova"/>
                <a:cs typeface="Proxima Nova"/>
                <a:sym typeface="Proxima Nova"/>
              </a:rPr>
              <a:t>Easy to read</a:t>
            </a:r>
            <a:endParaRPr b="1">
              <a:latin typeface="Proxima Nova"/>
              <a:ea typeface="Proxima Nova"/>
              <a:cs typeface="Proxima Nova"/>
              <a:sym typeface="Proxima Nova"/>
            </a:endParaRPr>
          </a:p>
        </p:txBody>
      </p:sp>
      <p:pic>
        <p:nvPicPr>
          <p:cNvPr id="171" name="Google Shape;171;p22"/>
          <p:cNvPicPr preferRelativeResize="0"/>
          <p:nvPr/>
        </p:nvPicPr>
        <p:blipFill>
          <a:blip r:embed="rId5">
            <a:alphaModFix/>
          </a:blip>
          <a:stretch>
            <a:fillRect/>
          </a:stretch>
        </p:blipFill>
        <p:spPr>
          <a:xfrm>
            <a:off x="7023425" y="1002950"/>
            <a:ext cx="1808875" cy="694183"/>
          </a:xfrm>
          <a:prstGeom prst="rect">
            <a:avLst/>
          </a:prstGeom>
          <a:noFill/>
          <a:ln>
            <a:noFill/>
          </a:ln>
        </p:spPr>
      </p:pic>
      <p:sp>
        <p:nvSpPr>
          <p:cNvPr id="172" name="Google Shape;172;p22"/>
          <p:cNvSpPr/>
          <p:nvPr/>
        </p:nvSpPr>
        <p:spPr>
          <a:xfrm>
            <a:off x="5320850" y="940225"/>
            <a:ext cx="3795600" cy="8511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txBox="1"/>
          <p:nvPr/>
        </p:nvSpPr>
        <p:spPr>
          <a:xfrm>
            <a:off x="5339775" y="2496075"/>
            <a:ext cx="39567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roxima Nova"/>
              <a:buChar char="-"/>
            </a:pPr>
            <a:r>
              <a:rPr lang="en" b="1">
                <a:latin typeface="Proxima Nova"/>
                <a:ea typeface="Proxima Nova"/>
                <a:cs typeface="Proxima Nova"/>
                <a:sym typeface="Proxima Nova"/>
              </a:rPr>
              <a:t>Shuffle only tickers</a:t>
            </a:r>
            <a:endParaRPr b="1">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b="1">
                <a:latin typeface="Proxima Nova"/>
                <a:ea typeface="Proxima Nova"/>
                <a:cs typeface="Proxima Nova"/>
                <a:sym typeface="Proxima Nova"/>
              </a:rPr>
              <a:t>Then use it to add stocks to groups</a:t>
            </a:r>
            <a:endParaRPr b="1">
              <a:latin typeface="Proxima Nova"/>
              <a:ea typeface="Proxima Nova"/>
              <a:cs typeface="Proxima Nova"/>
              <a:sym typeface="Proxima Nova"/>
            </a:endParaRPr>
          </a:p>
        </p:txBody>
      </p:sp>
      <p:sp>
        <p:nvSpPr>
          <p:cNvPr id="174" name="Google Shape;174;p22"/>
          <p:cNvSpPr/>
          <p:nvPr/>
        </p:nvSpPr>
        <p:spPr>
          <a:xfrm>
            <a:off x="5337050" y="2386175"/>
            <a:ext cx="3763200" cy="7332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4813600" y="2693525"/>
            <a:ext cx="474000" cy="118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4813600" y="4141325"/>
            <a:ext cx="474000" cy="118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4813600" y="1321925"/>
            <a:ext cx="474000" cy="118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22"/>
          <p:cNvPicPr preferRelativeResize="0"/>
          <p:nvPr/>
        </p:nvPicPr>
        <p:blipFill>
          <a:blip r:embed="rId6">
            <a:alphaModFix/>
          </a:blip>
          <a:stretch>
            <a:fillRect/>
          </a:stretch>
        </p:blipFill>
        <p:spPr>
          <a:xfrm>
            <a:off x="5194645" y="3187000"/>
            <a:ext cx="3850111" cy="1806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Plotting with Gnuplot</a:t>
            </a:r>
            <a:endParaRPr/>
          </a:p>
        </p:txBody>
      </p:sp>
      <p:sp>
        <p:nvSpPr>
          <p:cNvPr id="184" name="Google Shape;184;p23"/>
          <p:cNvSpPr txBox="1"/>
          <p:nvPr/>
        </p:nvSpPr>
        <p:spPr>
          <a:xfrm>
            <a:off x="896588" y="4489400"/>
            <a:ext cx="312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Average CAAR for 2N Days (N=30)</a:t>
            </a:r>
            <a:endParaRPr>
              <a:latin typeface="Proxima Nova"/>
              <a:ea typeface="Proxima Nova"/>
              <a:cs typeface="Proxima Nova"/>
              <a:sym typeface="Proxima Nova"/>
            </a:endParaRPr>
          </a:p>
        </p:txBody>
      </p:sp>
      <p:sp>
        <p:nvSpPr>
          <p:cNvPr id="185" name="Google Shape;185;p23"/>
          <p:cNvSpPr txBox="1"/>
          <p:nvPr/>
        </p:nvSpPr>
        <p:spPr>
          <a:xfrm>
            <a:off x="5308663" y="4489400"/>
            <a:ext cx="312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Average CAAR for 2N Days (N=60)</a:t>
            </a:r>
            <a:endParaRPr>
              <a:latin typeface="Proxima Nova"/>
              <a:ea typeface="Proxima Nova"/>
              <a:cs typeface="Proxima Nova"/>
              <a:sym typeface="Proxima Nova"/>
            </a:endParaRPr>
          </a:p>
        </p:txBody>
      </p:sp>
      <p:pic>
        <p:nvPicPr>
          <p:cNvPr id="186" name="Google Shape;186;p23"/>
          <p:cNvPicPr preferRelativeResize="0"/>
          <p:nvPr/>
        </p:nvPicPr>
        <p:blipFill>
          <a:blip r:embed="rId3">
            <a:alphaModFix/>
          </a:blip>
          <a:stretch>
            <a:fillRect/>
          </a:stretch>
        </p:blipFill>
        <p:spPr>
          <a:xfrm>
            <a:off x="152400" y="1170125"/>
            <a:ext cx="4154125" cy="3145842"/>
          </a:xfrm>
          <a:prstGeom prst="rect">
            <a:avLst/>
          </a:prstGeom>
          <a:noFill/>
          <a:ln>
            <a:noFill/>
          </a:ln>
        </p:spPr>
      </p:pic>
      <p:pic>
        <p:nvPicPr>
          <p:cNvPr id="187" name="Google Shape;187;p23"/>
          <p:cNvPicPr preferRelativeResize="0"/>
          <p:nvPr/>
        </p:nvPicPr>
        <p:blipFill>
          <a:blip r:embed="rId4">
            <a:alphaModFix/>
          </a:blip>
          <a:stretch>
            <a:fillRect/>
          </a:stretch>
        </p:blipFill>
        <p:spPr>
          <a:xfrm>
            <a:off x="4458925" y="1170125"/>
            <a:ext cx="4250098" cy="3166875"/>
          </a:xfrm>
          <a:prstGeom prst="rect">
            <a:avLst/>
          </a:prstGeom>
          <a:noFill/>
          <a:ln>
            <a:noFill/>
          </a:ln>
        </p:spPr>
      </p:pic>
      <p:cxnSp>
        <p:nvCxnSpPr>
          <p:cNvPr id="188" name="Google Shape;188;p23"/>
          <p:cNvCxnSpPr/>
          <p:nvPr/>
        </p:nvCxnSpPr>
        <p:spPr>
          <a:xfrm rot="10800000" flipH="1">
            <a:off x="6841600" y="1670150"/>
            <a:ext cx="8400" cy="2089200"/>
          </a:xfrm>
          <a:prstGeom prst="straightConnector1">
            <a:avLst/>
          </a:prstGeom>
          <a:noFill/>
          <a:ln w="9525" cap="flat" cmpd="sng">
            <a:solidFill>
              <a:schemeClr val="dk1"/>
            </a:solidFill>
            <a:prstDash val="dash"/>
            <a:round/>
            <a:headEnd type="none" w="med" len="med"/>
            <a:tailEnd type="none" w="med" len="med"/>
          </a:ln>
        </p:spPr>
      </p:cxnSp>
      <p:cxnSp>
        <p:nvCxnSpPr>
          <p:cNvPr id="189" name="Google Shape;189;p23"/>
          <p:cNvCxnSpPr/>
          <p:nvPr/>
        </p:nvCxnSpPr>
        <p:spPr>
          <a:xfrm rot="10800000" flipH="1">
            <a:off x="2455550" y="1718450"/>
            <a:ext cx="10800" cy="204090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Menu</a:t>
            </a:r>
            <a:endParaRPr/>
          </a:p>
        </p:txBody>
      </p:sp>
      <p:sp>
        <p:nvSpPr>
          <p:cNvPr id="195" name="Google Shape;195;p24"/>
          <p:cNvSpPr txBox="1">
            <a:spLocks noGrp="1"/>
          </p:cNvSpPr>
          <p:nvPr>
            <p:ph type="body" idx="1"/>
          </p:nvPr>
        </p:nvSpPr>
        <p:spPr>
          <a:xfrm>
            <a:off x="311700" y="925600"/>
            <a:ext cx="4322400" cy="3453900"/>
          </a:xfrm>
          <a:prstGeom prst="rect">
            <a:avLst/>
          </a:prstGeom>
        </p:spPr>
        <p:txBody>
          <a:bodyPr spcFirstLastPara="1" wrap="square" lIns="91425" tIns="91425" rIns="91425" bIns="91425" anchor="t" anchorCtr="0">
            <a:normAutofit fontScale="85000"/>
          </a:bodyPr>
          <a:lstStyle/>
          <a:p>
            <a:pPr marL="457200" lvl="0" indent="-307673" algn="l" rtl="0">
              <a:lnSpc>
                <a:spcPct val="150000"/>
              </a:lnSpc>
              <a:spcBef>
                <a:spcPts val="0"/>
              </a:spcBef>
              <a:spcAft>
                <a:spcPts val="0"/>
              </a:spcAft>
              <a:buSzPct val="100000"/>
              <a:buAutoNum type="arabicPeriod"/>
            </a:pPr>
            <a:r>
              <a:rPr lang="en" sz="1465"/>
              <a:t>Pull information for a particular stock from a group.</a:t>
            </a:r>
            <a:endParaRPr sz="1465"/>
          </a:p>
          <a:p>
            <a:pPr marL="914400" lvl="1" indent="-307673" algn="l" rtl="0">
              <a:lnSpc>
                <a:spcPct val="150000"/>
              </a:lnSpc>
              <a:spcBef>
                <a:spcPts val="0"/>
              </a:spcBef>
              <a:spcAft>
                <a:spcPts val="0"/>
              </a:spcAft>
              <a:buSzPct val="100000"/>
              <a:buAutoNum type="alphaLcPeriod"/>
            </a:pPr>
            <a:r>
              <a:rPr lang="en" sz="1465"/>
              <a:t>Info displayed to user: Announcement Date, Period End, Estimated Earning, Actual Earning, Surprise, Surprise %, Group, Adj Daily Price and Cumulative Return</a:t>
            </a:r>
            <a:endParaRPr sz="1465"/>
          </a:p>
          <a:p>
            <a:pPr marL="457200" lvl="0" indent="-307673" algn="l" rtl="0">
              <a:lnSpc>
                <a:spcPct val="150000"/>
              </a:lnSpc>
              <a:spcBef>
                <a:spcPts val="0"/>
              </a:spcBef>
              <a:spcAft>
                <a:spcPts val="0"/>
              </a:spcAft>
              <a:buSzPct val="100000"/>
              <a:buAutoNum type="arabicPeriod"/>
            </a:pPr>
            <a:r>
              <a:rPr lang="en" sz="1465"/>
              <a:t>Show Average AAR, Average CAAR and its Standard Deviation for one of the three groups.</a:t>
            </a:r>
            <a:endParaRPr sz="1465"/>
          </a:p>
          <a:p>
            <a:pPr marL="457200" lvl="0" indent="-307673" algn="l" rtl="0">
              <a:lnSpc>
                <a:spcPct val="150000"/>
              </a:lnSpc>
              <a:spcBef>
                <a:spcPts val="0"/>
              </a:spcBef>
              <a:spcAft>
                <a:spcPts val="0"/>
              </a:spcAft>
              <a:buSzPct val="100000"/>
              <a:buAutoNum type="arabicPeriod"/>
            </a:pPr>
            <a:r>
              <a:rPr lang="en" sz="1465"/>
              <a:t>Show a plot of the with Average CAAR for all 3 groups from -N + 1 to N days before/after the earnings date.</a:t>
            </a:r>
            <a:endParaRPr sz="1465"/>
          </a:p>
          <a:p>
            <a:pPr marL="457200" lvl="0" indent="-307673" algn="l" rtl="0">
              <a:lnSpc>
                <a:spcPct val="150000"/>
              </a:lnSpc>
              <a:spcBef>
                <a:spcPts val="0"/>
              </a:spcBef>
              <a:spcAft>
                <a:spcPts val="0"/>
              </a:spcAft>
              <a:buSzPct val="100000"/>
              <a:buAutoNum type="arabicPeriod"/>
            </a:pPr>
            <a:r>
              <a:rPr lang="en" sz="1465"/>
              <a:t>Exit the program.</a:t>
            </a:r>
            <a:endParaRPr sz="1465"/>
          </a:p>
        </p:txBody>
      </p:sp>
      <p:pic>
        <p:nvPicPr>
          <p:cNvPr id="196" name="Google Shape;196;p24"/>
          <p:cNvPicPr preferRelativeResize="0"/>
          <p:nvPr/>
        </p:nvPicPr>
        <p:blipFill>
          <a:blip r:embed="rId3">
            <a:alphaModFix/>
          </a:blip>
          <a:stretch>
            <a:fillRect/>
          </a:stretch>
        </p:blipFill>
        <p:spPr>
          <a:xfrm>
            <a:off x="4528500" y="342225"/>
            <a:ext cx="4375503" cy="2331850"/>
          </a:xfrm>
          <a:prstGeom prst="rect">
            <a:avLst/>
          </a:prstGeom>
          <a:noFill/>
          <a:ln>
            <a:noFill/>
          </a:ln>
        </p:spPr>
      </p:pic>
      <p:pic>
        <p:nvPicPr>
          <p:cNvPr id="197" name="Google Shape;197;p24"/>
          <p:cNvPicPr preferRelativeResize="0"/>
          <p:nvPr/>
        </p:nvPicPr>
        <p:blipFill>
          <a:blip r:embed="rId4">
            <a:alphaModFix/>
          </a:blip>
          <a:stretch>
            <a:fillRect/>
          </a:stretch>
        </p:blipFill>
        <p:spPr>
          <a:xfrm>
            <a:off x="4903600" y="2742375"/>
            <a:ext cx="3372827" cy="2271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311700" y="315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203" name="Google Shape;203;p25"/>
          <p:cNvSpPr txBox="1">
            <a:spLocks noGrp="1"/>
          </p:cNvSpPr>
          <p:nvPr>
            <p:ph type="body" idx="1"/>
          </p:nvPr>
        </p:nvSpPr>
        <p:spPr>
          <a:xfrm>
            <a:off x="83100" y="1152475"/>
            <a:ext cx="3216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Graph CAAR for all three groups </a:t>
            </a:r>
            <a:endParaRPr/>
          </a:p>
          <a:p>
            <a:pPr marL="457200" lvl="0" indent="-334327" algn="l" rtl="0">
              <a:spcBef>
                <a:spcPts val="1200"/>
              </a:spcBef>
              <a:spcAft>
                <a:spcPts val="0"/>
              </a:spcAft>
              <a:buSzPct val="100000"/>
              <a:buChar char="●"/>
            </a:pPr>
            <a:r>
              <a:rPr lang="en"/>
              <a:t>Beat: Significantly drifts upward </a:t>
            </a:r>
            <a:endParaRPr/>
          </a:p>
          <a:p>
            <a:pPr marL="457200" lvl="0" indent="0" algn="l" rtl="0">
              <a:spcBef>
                <a:spcPts val="0"/>
              </a:spcBef>
              <a:spcAft>
                <a:spcPts val="0"/>
              </a:spcAft>
              <a:buNone/>
            </a:pPr>
            <a:endParaRPr/>
          </a:p>
          <a:p>
            <a:pPr marL="457200" lvl="0" indent="-334327" algn="l" rtl="0">
              <a:spcBef>
                <a:spcPts val="0"/>
              </a:spcBef>
              <a:spcAft>
                <a:spcPts val="0"/>
              </a:spcAft>
              <a:buSzPct val="100000"/>
              <a:buChar char="●"/>
            </a:pPr>
            <a:r>
              <a:rPr lang="en"/>
              <a:t>Meet: Positive upward trend </a:t>
            </a:r>
            <a:endParaRPr/>
          </a:p>
          <a:p>
            <a:pPr marL="457200" lvl="0" indent="0" algn="l" rtl="0">
              <a:spcBef>
                <a:spcPts val="0"/>
              </a:spcBef>
              <a:spcAft>
                <a:spcPts val="0"/>
              </a:spcAft>
              <a:buNone/>
            </a:pPr>
            <a:endParaRPr/>
          </a:p>
          <a:p>
            <a:pPr marL="457200" lvl="0" indent="-334327" algn="l" rtl="0">
              <a:spcBef>
                <a:spcPts val="0"/>
              </a:spcBef>
              <a:spcAft>
                <a:spcPts val="0"/>
              </a:spcAft>
              <a:buSzPct val="100000"/>
              <a:buChar char="●"/>
            </a:pPr>
            <a:r>
              <a:rPr lang="en"/>
              <a:t>Miss: Surprisingly up at first, but mediocre performance in longer term</a:t>
            </a:r>
            <a:endParaRPr/>
          </a:p>
          <a:p>
            <a:pPr marL="0" lvl="0" indent="0" algn="l" rtl="0">
              <a:spcBef>
                <a:spcPts val="1200"/>
              </a:spcBef>
              <a:spcAft>
                <a:spcPts val="1200"/>
              </a:spcAft>
              <a:buNone/>
            </a:pPr>
            <a:endParaRPr/>
          </a:p>
        </p:txBody>
      </p:sp>
      <p:pic>
        <p:nvPicPr>
          <p:cNvPr id="204" name="Google Shape;204;p25"/>
          <p:cNvPicPr preferRelativeResize="0"/>
          <p:nvPr/>
        </p:nvPicPr>
        <p:blipFill>
          <a:blip r:embed="rId3">
            <a:alphaModFix/>
          </a:blip>
          <a:stretch>
            <a:fillRect/>
          </a:stretch>
        </p:blipFill>
        <p:spPr>
          <a:xfrm>
            <a:off x="3363300" y="430750"/>
            <a:ext cx="5302095" cy="3950750"/>
          </a:xfrm>
          <a:prstGeom prst="rect">
            <a:avLst/>
          </a:prstGeom>
          <a:noFill/>
          <a:ln>
            <a:noFill/>
          </a:ln>
        </p:spPr>
      </p:pic>
      <p:cxnSp>
        <p:nvCxnSpPr>
          <p:cNvPr id="205" name="Google Shape;205;p25"/>
          <p:cNvCxnSpPr/>
          <p:nvPr/>
        </p:nvCxnSpPr>
        <p:spPr>
          <a:xfrm rot="10800000">
            <a:off x="6344375" y="1053950"/>
            <a:ext cx="0" cy="2629200"/>
          </a:xfrm>
          <a:prstGeom prst="straightConnector1">
            <a:avLst/>
          </a:prstGeom>
          <a:noFill/>
          <a:ln w="9525" cap="flat" cmpd="sng">
            <a:solidFill>
              <a:schemeClr val="dk1"/>
            </a:solidFill>
            <a:prstDash val="dash"/>
            <a:round/>
            <a:headEnd type="none" w="med" len="med"/>
            <a:tailEnd type="none" w="med" len="med"/>
          </a:ln>
        </p:spPr>
      </p:cxnSp>
      <p:cxnSp>
        <p:nvCxnSpPr>
          <p:cNvPr id="206" name="Google Shape;206;p25"/>
          <p:cNvCxnSpPr/>
          <p:nvPr/>
        </p:nvCxnSpPr>
        <p:spPr>
          <a:xfrm rot="10800000" flipH="1">
            <a:off x="6376325" y="1251400"/>
            <a:ext cx="2097000" cy="1309200"/>
          </a:xfrm>
          <a:prstGeom prst="straightConnector1">
            <a:avLst/>
          </a:prstGeom>
          <a:noFill/>
          <a:ln w="9525" cap="flat" cmpd="sng">
            <a:solidFill>
              <a:schemeClr val="dk2"/>
            </a:solidFill>
            <a:prstDash val="solid"/>
            <a:round/>
            <a:headEnd type="none" w="med" len="med"/>
            <a:tailEnd type="triangle" w="med" len="med"/>
          </a:ln>
        </p:spPr>
      </p:cxnSp>
      <p:cxnSp>
        <p:nvCxnSpPr>
          <p:cNvPr id="207" name="Google Shape;207;p25"/>
          <p:cNvCxnSpPr/>
          <p:nvPr/>
        </p:nvCxnSpPr>
        <p:spPr>
          <a:xfrm rot="10800000" flipH="1">
            <a:off x="6373600" y="2565250"/>
            <a:ext cx="2110500" cy="630600"/>
          </a:xfrm>
          <a:prstGeom prst="straightConnector1">
            <a:avLst/>
          </a:prstGeom>
          <a:noFill/>
          <a:ln w="9525" cap="flat" cmpd="sng">
            <a:solidFill>
              <a:srgbClr val="B6D7A8"/>
            </a:solidFill>
            <a:prstDash val="solid"/>
            <a:round/>
            <a:headEnd type="none" w="med" len="med"/>
            <a:tailEnd type="triangle" w="med" len="med"/>
          </a:ln>
        </p:spPr>
      </p:cxnSp>
      <p:cxnSp>
        <p:nvCxnSpPr>
          <p:cNvPr id="208" name="Google Shape;208;p25"/>
          <p:cNvCxnSpPr/>
          <p:nvPr/>
        </p:nvCxnSpPr>
        <p:spPr>
          <a:xfrm>
            <a:off x="6993725" y="3076375"/>
            <a:ext cx="1490100" cy="32100"/>
          </a:xfrm>
          <a:prstGeom prst="straightConnector1">
            <a:avLst/>
          </a:prstGeom>
          <a:noFill/>
          <a:ln w="9525" cap="flat" cmpd="sng">
            <a:solidFill>
              <a:srgbClr val="FFD966"/>
            </a:solidFill>
            <a:prstDash val="solid"/>
            <a:round/>
            <a:headEnd type="none" w="med" len="med"/>
            <a:tailEnd type="triangle" w="med" len="med"/>
          </a:ln>
        </p:spPr>
      </p:cxnSp>
      <p:cxnSp>
        <p:nvCxnSpPr>
          <p:cNvPr id="209" name="Google Shape;209;p25"/>
          <p:cNvCxnSpPr/>
          <p:nvPr/>
        </p:nvCxnSpPr>
        <p:spPr>
          <a:xfrm rot="10800000" flipH="1">
            <a:off x="6376325" y="3076450"/>
            <a:ext cx="638700" cy="510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15" name="Google Shape;215;p26"/>
          <p:cNvSpPr txBox="1">
            <a:spLocks noGrp="1"/>
          </p:cNvSpPr>
          <p:nvPr>
            <p:ph type="body" idx="1"/>
          </p:nvPr>
        </p:nvSpPr>
        <p:spPr>
          <a:xfrm>
            <a:off x="311700" y="1152475"/>
            <a:ext cx="8520600" cy="386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Earnings Report has high correlation with CAAR</a:t>
            </a:r>
            <a:endParaRPr/>
          </a:p>
          <a:p>
            <a:pPr marL="457200" lvl="0" indent="-342900" algn="l" rtl="0">
              <a:spcBef>
                <a:spcPts val="0"/>
              </a:spcBef>
              <a:spcAft>
                <a:spcPts val="0"/>
              </a:spcAft>
              <a:buSzPts val="1800"/>
              <a:buChar char="●"/>
            </a:pPr>
            <a:r>
              <a:rPr lang="en"/>
              <a:t>The longer the time period after the Earnings Call, the more pronounced the effect of Beating, Meeting, or Missing</a:t>
            </a:r>
            <a:endParaRPr/>
          </a:p>
          <a:p>
            <a:pPr marL="914400" lvl="1" indent="-342900" algn="l" rtl="0">
              <a:spcBef>
                <a:spcPts val="0"/>
              </a:spcBef>
              <a:spcAft>
                <a:spcPts val="0"/>
              </a:spcAft>
              <a:buSzPts val="1800"/>
              <a:buChar char="○"/>
            </a:pPr>
            <a:r>
              <a:rPr lang="en" sz="1800"/>
              <a:t>This may be due to investors taking time to assess the earnings reports  and take action on the news.</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
              <a:t>Logically makes sense, better than expected performance from companies attracts more investors.</a:t>
            </a:r>
            <a:endParaRPr/>
          </a:p>
          <a:p>
            <a:pPr marL="457200" lvl="0" indent="-342900" algn="l" rtl="0">
              <a:spcBef>
                <a:spcPts val="0"/>
              </a:spcBef>
              <a:spcAft>
                <a:spcPts val="0"/>
              </a:spcAft>
              <a:buSzPts val="1800"/>
              <a:buChar char="●"/>
            </a:pPr>
            <a:r>
              <a:rPr lang="en"/>
              <a:t>Future Studies:</a:t>
            </a:r>
            <a:endParaRPr/>
          </a:p>
          <a:p>
            <a:pPr marL="914400" lvl="1" indent="-317500" algn="l" rtl="0">
              <a:spcBef>
                <a:spcPts val="0"/>
              </a:spcBef>
              <a:spcAft>
                <a:spcPts val="0"/>
              </a:spcAft>
              <a:buSzPts val="1400"/>
              <a:buChar char="○"/>
            </a:pPr>
            <a:r>
              <a:rPr lang="en"/>
              <a:t>Explore other aspects of earnings calls, like forecasts</a:t>
            </a:r>
            <a:endParaRPr/>
          </a:p>
          <a:p>
            <a:pPr marL="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21" name="Google Shape;22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Numerical Methods in Finance with C++, by Maciej J. Capinski and Tomasz Zastawniak, Cambridge University Press, 2012</a:t>
            </a:r>
            <a:endParaRPr/>
          </a:p>
          <a:p>
            <a:pPr marL="457200" lvl="0" indent="-342900" algn="l" rtl="0">
              <a:lnSpc>
                <a:spcPct val="100000"/>
              </a:lnSpc>
              <a:spcBef>
                <a:spcPts val="0"/>
              </a:spcBef>
              <a:spcAft>
                <a:spcPts val="0"/>
              </a:spcAft>
              <a:buSzPts val="1800"/>
              <a:buChar char="●"/>
            </a:pPr>
            <a:r>
              <a:rPr lang="en"/>
              <a:t>Introduction to C++ for Financial Engineers: An Object-Oriented Approach, Daniel J. Duffy, ISBN 0470015381, Wiley, 2006</a:t>
            </a:r>
            <a:endParaRPr/>
          </a:p>
          <a:p>
            <a:pPr marL="457200" lvl="0" indent="-342900" algn="l" rtl="0">
              <a:spcBef>
                <a:spcPts val="0"/>
              </a:spcBef>
              <a:spcAft>
                <a:spcPts val="0"/>
              </a:spcAft>
              <a:buSzPts val="1800"/>
              <a:buChar char="●"/>
            </a:pPr>
            <a:r>
              <a:rPr lang="en">
                <a:uFill>
                  <a:noFill/>
                </a:uFill>
                <a:hlinkClick r:id="rId3"/>
              </a:rPr>
              <a:t>https://query1.finance.yahoo.com/v7/finance/download/</a:t>
            </a:r>
            <a:endParaRPr/>
          </a:p>
          <a:p>
            <a:pPr marL="457200" lvl="0" indent="-342900" algn="l" rtl="0">
              <a:spcBef>
                <a:spcPts val="0"/>
              </a:spcBef>
              <a:spcAft>
                <a:spcPts val="0"/>
              </a:spcAft>
              <a:buSzPts val="1800"/>
              <a:buChar char="●"/>
            </a:pPr>
            <a:r>
              <a:rPr lang="en"/>
              <a:t>http://zacks.thestreet.com/CompanyView.php </a:t>
            </a:r>
            <a:endParaRPr/>
          </a:p>
          <a:p>
            <a:pPr marL="457200" lvl="0" indent="0" algn="l" rtl="0">
              <a:spcBef>
                <a:spcPts val="0"/>
              </a:spcBef>
              <a:spcAft>
                <a:spcPts val="0"/>
              </a:spcAft>
              <a:buNone/>
            </a:pPr>
            <a:br>
              <a:rPr lang="en"/>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3051000" y="2077050"/>
            <a:ext cx="3042000" cy="9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Pacifico"/>
                <a:ea typeface="Pacifico"/>
                <a:cs typeface="Pacifico"/>
                <a:sym typeface="Pacifico"/>
              </a:rPr>
              <a:t>Thank you!</a:t>
            </a:r>
            <a:endParaRPr sz="4520">
              <a:latin typeface="Pacifico"/>
              <a:ea typeface="Pacifico"/>
              <a:cs typeface="Pacifico"/>
              <a:sym typeface="Pacifico"/>
            </a:endParaRPr>
          </a:p>
        </p:txBody>
      </p:sp>
      <p:sp>
        <p:nvSpPr>
          <p:cNvPr id="227" name="Google Shape;227;p28"/>
          <p:cNvSpPr txBox="1">
            <a:spLocks noGrp="1"/>
          </p:cNvSpPr>
          <p:nvPr>
            <p:ph type="title"/>
          </p:nvPr>
        </p:nvSpPr>
        <p:spPr>
          <a:xfrm>
            <a:off x="2744400" y="3059400"/>
            <a:ext cx="3655200" cy="75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420">
                <a:latin typeface="Pacifico"/>
                <a:ea typeface="Pacifico"/>
                <a:cs typeface="Pacifico"/>
                <a:sym typeface="Pacifico"/>
              </a:rPr>
              <a:t>Please stay put for demo!</a:t>
            </a:r>
            <a:endParaRPr sz="242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40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Executive summary</a:t>
            </a:r>
            <a:endParaRPr/>
          </a:p>
        </p:txBody>
      </p:sp>
      <p:sp>
        <p:nvSpPr>
          <p:cNvPr id="66" name="Google Shape;66;p14"/>
          <p:cNvSpPr txBox="1">
            <a:spLocks noGrp="1"/>
          </p:cNvSpPr>
          <p:nvPr>
            <p:ph type="body" idx="1"/>
          </p:nvPr>
        </p:nvSpPr>
        <p:spPr>
          <a:xfrm>
            <a:off x="247100" y="827375"/>
            <a:ext cx="8520600" cy="506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Russell 1000</a:t>
            </a:r>
            <a:endParaRPr/>
          </a:p>
          <a:p>
            <a:pPr marL="457200" lvl="0" indent="-342900" algn="l" rtl="0">
              <a:spcBef>
                <a:spcPts val="0"/>
              </a:spcBef>
              <a:spcAft>
                <a:spcPts val="0"/>
              </a:spcAft>
              <a:buSzPts val="1800"/>
              <a:buChar char="●"/>
            </a:pPr>
            <a:r>
              <a:rPr lang="en"/>
              <a:t>Tracks the highest-ranking </a:t>
            </a:r>
            <a:endParaRPr/>
          </a:p>
          <a:p>
            <a:pPr marL="457200" lvl="0" indent="0" algn="l" rtl="0">
              <a:spcBef>
                <a:spcPts val="0"/>
              </a:spcBef>
              <a:spcAft>
                <a:spcPts val="0"/>
              </a:spcAft>
              <a:buNone/>
            </a:pPr>
            <a:r>
              <a:rPr lang="en"/>
              <a:t>1,000 stocks in the Russell 3000 Index</a:t>
            </a:r>
            <a:endParaRPr/>
          </a:p>
          <a:p>
            <a:pPr marL="0" lvl="0" indent="0" algn="l" rtl="0">
              <a:spcBef>
                <a:spcPts val="0"/>
              </a:spcBef>
              <a:spcAft>
                <a:spcPts val="0"/>
              </a:spcAft>
              <a:buNone/>
            </a:pPr>
            <a:endParaRPr/>
          </a:p>
          <a:p>
            <a:pPr marL="0" lvl="0" indent="0" algn="l" rtl="0">
              <a:spcBef>
                <a:spcPts val="0"/>
              </a:spcBef>
              <a:spcAft>
                <a:spcPts val="0"/>
              </a:spcAft>
              <a:buNone/>
            </a:pPr>
            <a:r>
              <a:rPr lang="en"/>
              <a:t>IWB (iShares Russell 1000 ETF)</a:t>
            </a:r>
            <a:endParaRPr/>
          </a:p>
          <a:p>
            <a:pPr marL="457200" lvl="0" indent="-342900" algn="l" rtl="0">
              <a:spcBef>
                <a:spcPts val="0"/>
              </a:spcBef>
              <a:spcAft>
                <a:spcPts val="0"/>
              </a:spcAft>
              <a:buSzPts val="1800"/>
              <a:buChar char="●"/>
            </a:pPr>
            <a:r>
              <a:rPr lang="en"/>
              <a:t>Tracks the investment results of the Russell 1000® Index</a:t>
            </a:r>
            <a:endParaRPr/>
          </a:p>
          <a:p>
            <a:pPr marL="457200" lvl="0" indent="-342900" algn="l" rtl="0">
              <a:spcBef>
                <a:spcPts val="0"/>
              </a:spcBef>
              <a:spcAft>
                <a:spcPts val="0"/>
              </a:spcAft>
              <a:buSzPts val="1800"/>
              <a:buChar char="●"/>
            </a:pPr>
            <a:r>
              <a:rPr lang="en"/>
              <a:t>Used as benchmark return when calculating the abnormal return</a:t>
            </a:r>
            <a:endParaRPr/>
          </a:p>
          <a:p>
            <a:pPr marL="457200" lvl="0" indent="0" algn="l" rtl="0">
              <a:spcBef>
                <a:spcPts val="0"/>
              </a:spcBef>
              <a:spcAft>
                <a:spcPts val="0"/>
              </a:spcAft>
              <a:buNone/>
            </a:pPr>
            <a:endParaRPr/>
          </a:p>
          <a:p>
            <a:pPr marL="0" lvl="0" indent="0" algn="l" rtl="0">
              <a:spcBef>
                <a:spcPts val="0"/>
              </a:spcBef>
              <a:spcAft>
                <a:spcPts val="0"/>
              </a:spcAft>
              <a:buNone/>
            </a:pPr>
            <a:r>
              <a:rPr lang="en"/>
              <a:t>Project Goal: Evaluate the impact of quarterly earnings report on stock price movement</a:t>
            </a:r>
            <a:endParaRPr/>
          </a:p>
          <a:p>
            <a:pPr marL="0" lvl="0" indent="0" algn="l" rtl="0">
              <a:spcBef>
                <a:spcPts val="1200"/>
              </a:spcBef>
              <a:spcAft>
                <a:spcPts val="0"/>
              </a:spcAft>
              <a:buNone/>
            </a:pPr>
            <a:r>
              <a:rPr lang="en"/>
              <a:t>Brief summary: the release of earnings report does have an impact on the stock price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67" name="Google Shape;67;p14"/>
          <p:cNvPicPr preferRelativeResize="0"/>
          <p:nvPr/>
        </p:nvPicPr>
        <p:blipFill rotWithShape="1">
          <a:blip r:embed="rId3">
            <a:alphaModFix/>
          </a:blip>
          <a:srcRect l="22634" r="19491"/>
          <a:stretch/>
        </p:blipFill>
        <p:spPr>
          <a:xfrm>
            <a:off x="5703948" y="142199"/>
            <a:ext cx="938175" cy="810525"/>
          </a:xfrm>
          <a:prstGeom prst="rect">
            <a:avLst/>
          </a:prstGeom>
          <a:noFill/>
          <a:ln>
            <a:noFill/>
          </a:ln>
        </p:spPr>
      </p:pic>
      <p:pic>
        <p:nvPicPr>
          <p:cNvPr id="68" name="Google Shape;68;p14"/>
          <p:cNvPicPr preferRelativeResize="0"/>
          <p:nvPr/>
        </p:nvPicPr>
        <p:blipFill>
          <a:blip r:embed="rId4">
            <a:alphaModFix/>
          </a:blip>
          <a:stretch>
            <a:fillRect/>
          </a:stretch>
        </p:blipFill>
        <p:spPr>
          <a:xfrm>
            <a:off x="7035750" y="109700"/>
            <a:ext cx="875525" cy="875525"/>
          </a:xfrm>
          <a:prstGeom prst="rect">
            <a:avLst/>
          </a:prstGeom>
          <a:noFill/>
          <a:ln>
            <a:noFill/>
          </a:ln>
        </p:spPr>
      </p:pic>
      <p:pic>
        <p:nvPicPr>
          <p:cNvPr id="69" name="Google Shape;69;p14"/>
          <p:cNvPicPr preferRelativeResize="0"/>
          <p:nvPr/>
        </p:nvPicPr>
        <p:blipFill rotWithShape="1">
          <a:blip r:embed="rId5">
            <a:alphaModFix/>
          </a:blip>
          <a:srcRect t="25249" b="29428"/>
          <a:stretch/>
        </p:blipFill>
        <p:spPr>
          <a:xfrm>
            <a:off x="6785700" y="1460337"/>
            <a:ext cx="1553975" cy="704275"/>
          </a:xfrm>
          <a:prstGeom prst="rect">
            <a:avLst/>
          </a:prstGeom>
          <a:noFill/>
          <a:ln>
            <a:noFill/>
          </a:ln>
        </p:spPr>
      </p:pic>
      <p:pic>
        <p:nvPicPr>
          <p:cNvPr id="70" name="Google Shape;70;p14"/>
          <p:cNvPicPr preferRelativeResize="0"/>
          <p:nvPr/>
        </p:nvPicPr>
        <p:blipFill>
          <a:blip r:embed="rId6">
            <a:alphaModFix/>
          </a:blip>
          <a:stretch>
            <a:fillRect/>
          </a:stretch>
        </p:blipFill>
        <p:spPr>
          <a:xfrm>
            <a:off x="5621099" y="1230174"/>
            <a:ext cx="1164600" cy="116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Allocation</a:t>
            </a:r>
            <a:endParaRPr/>
          </a:p>
        </p:txBody>
      </p:sp>
      <p:sp>
        <p:nvSpPr>
          <p:cNvPr id="76" name="Google Shape;76;p15"/>
          <p:cNvSpPr txBox="1"/>
          <p:nvPr/>
        </p:nvSpPr>
        <p:spPr>
          <a:xfrm>
            <a:off x="311699" y="1189425"/>
            <a:ext cx="3000001" cy="1635802"/>
          </a:xfrm>
          <a:prstGeom prst="rect">
            <a:avLst/>
          </a:prstGeom>
          <a:solidFill>
            <a:schemeClr val="lt2"/>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u="sng" dirty="0"/>
              <a:t>Chris Abruzzo (Team Lead)</a:t>
            </a:r>
            <a:endParaRPr sz="1800" u="sng" dirty="0"/>
          </a:p>
          <a:p>
            <a:pPr marL="0" lvl="0" indent="0" algn="l" rtl="0">
              <a:lnSpc>
                <a:spcPct val="115000"/>
              </a:lnSpc>
              <a:spcBef>
                <a:spcPts val="0"/>
              </a:spcBef>
              <a:spcAft>
                <a:spcPts val="0"/>
              </a:spcAft>
              <a:buNone/>
            </a:pPr>
            <a:r>
              <a:rPr lang="en" sz="1600" dirty="0"/>
              <a:t>•Make plan and assign tasks</a:t>
            </a:r>
            <a:endParaRPr sz="1600" dirty="0"/>
          </a:p>
          <a:p>
            <a:pPr marL="0" lvl="0" indent="0" algn="l" rtl="0">
              <a:lnSpc>
                <a:spcPct val="115000"/>
              </a:lnSpc>
              <a:spcBef>
                <a:spcPts val="0"/>
              </a:spcBef>
              <a:spcAft>
                <a:spcPts val="0"/>
              </a:spcAft>
              <a:buNone/>
            </a:pPr>
            <a:r>
              <a:rPr lang="en" sz="1600" dirty="0"/>
              <a:t>•Organize group meetings</a:t>
            </a:r>
            <a:endParaRPr sz="1600" dirty="0"/>
          </a:p>
          <a:p>
            <a:pPr marL="0" lvl="0" indent="0" algn="l" rtl="0">
              <a:lnSpc>
                <a:spcPct val="115000"/>
              </a:lnSpc>
              <a:spcBef>
                <a:spcPts val="0"/>
              </a:spcBef>
              <a:spcAft>
                <a:spcPts val="0"/>
              </a:spcAft>
              <a:buNone/>
            </a:pPr>
            <a:r>
              <a:rPr lang="en" sz="1600" dirty="0"/>
              <a:t>•Implement GNUplot</a:t>
            </a:r>
            <a:endParaRPr sz="1600" dirty="0"/>
          </a:p>
          <a:p>
            <a:pPr marL="0" lvl="0" indent="0" algn="l" rtl="0">
              <a:lnSpc>
                <a:spcPct val="115000"/>
              </a:lnSpc>
              <a:spcBef>
                <a:spcPts val="0"/>
              </a:spcBef>
              <a:spcAft>
                <a:spcPts val="0"/>
              </a:spcAft>
              <a:buNone/>
            </a:pPr>
            <a:r>
              <a:rPr lang="en" sz="1600" dirty="0"/>
              <a:t>•Design the PowerPoint</a:t>
            </a:r>
            <a:endParaRPr sz="1600" dirty="0"/>
          </a:p>
        </p:txBody>
      </p:sp>
      <p:sp>
        <p:nvSpPr>
          <p:cNvPr id="77" name="Google Shape;77;p15"/>
          <p:cNvSpPr txBox="1"/>
          <p:nvPr/>
        </p:nvSpPr>
        <p:spPr>
          <a:xfrm>
            <a:off x="3456550" y="1197075"/>
            <a:ext cx="2497500" cy="15993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u="sng"/>
              <a:t>Santosh Aditya</a:t>
            </a:r>
            <a:endParaRPr sz="1800" u="sng"/>
          </a:p>
          <a:p>
            <a:pPr marL="0" lvl="0" indent="0" algn="l" rtl="0">
              <a:lnSpc>
                <a:spcPct val="115000"/>
              </a:lnSpc>
              <a:spcBef>
                <a:spcPts val="0"/>
              </a:spcBef>
              <a:spcAft>
                <a:spcPts val="0"/>
              </a:spcAft>
              <a:buNone/>
            </a:pPr>
            <a:r>
              <a:rPr lang="en" sz="1600"/>
              <a:t>•Implementation of libcurl</a:t>
            </a:r>
            <a:endParaRPr sz="1600"/>
          </a:p>
          <a:p>
            <a:pPr marL="0" lvl="0" indent="0" algn="l" rtl="0">
              <a:lnSpc>
                <a:spcPct val="115000"/>
              </a:lnSpc>
              <a:spcBef>
                <a:spcPts val="0"/>
              </a:spcBef>
              <a:spcAft>
                <a:spcPts val="0"/>
              </a:spcAft>
              <a:buNone/>
            </a:pPr>
            <a:r>
              <a:rPr lang="en" sz="1600"/>
              <a:t>•Parse data from Yahoo </a:t>
            </a:r>
            <a:endParaRPr sz="1600"/>
          </a:p>
          <a:p>
            <a:pPr marL="0" lvl="0" indent="0" algn="l" rtl="0">
              <a:lnSpc>
                <a:spcPct val="115000"/>
              </a:lnSpc>
              <a:spcBef>
                <a:spcPts val="0"/>
              </a:spcBef>
              <a:spcAft>
                <a:spcPts val="0"/>
              </a:spcAft>
              <a:buNone/>
            </a:pPr>
            <a:r>
              <a:rPr lang="en" sz="1600"/>
              <a:t> Finance</a:t>
            </a:r>
            <a:endParaRPr sz="1600"/>
          </a:p>
          <a:p>
            <a:pPr marL="0" lvl="0" indent="0" algn="l" rtl="0">
              <a:lnSpc>
                <a:spcPct val="115000"/>
              </a:lnSpc>
              <a:spcBef>
                <a:spcPts val="0"/>
              </a:spcBef>
              <a:spcAft>
                <a:spcPts val="0"/>
              </a:spcAft>
              <a:buNone/>
            </a:pPr>
            <a:r>
              <a:rPr lang="en" sz="1600"/>
              <a:t>•Clean the data</a:t>
            </a:r>
            <a:endParaRPr sz="1600"/>
          </a:p>
        </p:txBody>
      </p:sp>
      <p:sp>
        <p:nvSpPr>
          <p:cNvPr id="78" name="Google Shape;78;p15"/>
          <p:cNvSpPr txBox="1"/>
          <p:nvPr/>
        </p:nvSpPr>
        <p:spPr>
          <a:xfrm>
            <a:off x="1301800" y="2975725"/>
            <a:ext cx="3062100" cy="13161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u="sng"/>
              <a:t>Lin Hui</a:t>
            </a:r>
            <a:endParaRPr sz="1800" u="sng"/>
          </a:p>
          <a:p>
            <a:pPr marL="0" lvl="0" indent="0" algn="l" rtl="0">
              <a:lnSpc>
                <a:spcPct val="115000"/>
              </a:lnSpc>
              <a:spcBef>
                <a:spcPts val="0"/>
              </a:spcBef>
              <a:spcAft>
                <a:spcPts val="0"/>
              </a:spcAft>
              <a:buNone/>
            </a:pPr>
            <a:r>
              <a:rPr lang="en" sz="1600"/>
              <a:t>•Design and implement Menu</a:t>
            </a:r>
            <a:endParaRPr sz="1600"/>
          </a:p>
          <a:p>
            <a:pPr marL="0" lvl="0" indent="0" algn="l" rtl="0">
              <a:lnSpc>
                <a:spcPct val="115000"/>
              </a:lnSpc>
              <a:spcBef>
                <a:spcPts val="0"/>
              </a:spcBef>
              <a:spcAft>
                <a:spcPts val="0"/>
              </a:spcAft>
              <a:buNone/>
            </a:pPr>
            <a:r>
              <a:rPr lang="en" sz="1600"/>
              <a:t>•Pull earnings from Zacks</a:t>
            </a:r>
            <a:endParaRPr sz="1600"/>
          </a:p>
          <a:p>
            <a:pPr marL="0" lvl="0" indent="0" algn="l" rtl="0">
              <a:lnSpc>
                <a:spcPct val="115000"/>
              </a:lnSpc>
              <a:spcBef>
                <a:spcPts val="0"/>
              </a:spcBef>
              <a:spcAft>
                <a:spcPts val="0"/>
              </a:spcAft>
              <a:buNone/>
            </a:pPr>
            <a:r>
              <a:rPr lang="en" sz="1600"/>
              <a:t>•Design the diagram and slides</a:t>
            </a:r>
            <a:endParaRPr sz="1800"/>
          </a:p>
        </p:txBody>
      </p:sp>
      <p:sp>
        <p:nvSpPr>
          <p:cNvPr id="79" name="Google Shape;79;p15"/>
          <p:cNvSpPr txBox="1"/>
          <p:nvPr/>
        </p:nvSpPr>
        <p:spPr>
          <a:xfrm>
            <a:off x="4572000" y="2975725"/>
            <a:ext cx="3000000" cy="13161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u="sng"/>
              <a:t>Tung Dang</a:t>
            </a:r>
            <a:endParaRPr sz="1800" u="sng"/>
          </a:p>
          <a:p>
            <a:pPr marL="0" lvl="0" indent="0" algn="l" rtl="0">
              <a:lnSpc>
                <a:spcPct val="115000"/>
              </a:lnSpc>
              <a:spcBef>
                <a:spcPts val="0"/>
              </a:spcBef>
              <a:spcAft>
                <a:spcPts val="0"/>
              </a:spcAft>
              <a:buNone/>
            </a:pPr>
            <a:r>
              <a:rPr lang="en" sz="1600"/>
              <a:t>•Design Class Stock</a:t>
            </a:r>
            <a:endParaRPr sz="1600"/>
          </a:p>
          <a:p>
            <a:pPr marL="0" lvl="0" indent="0" algn="l" rtl="0">
              <a:lnSpc>
                <a:spcPct val="115000"/>
              </a:lnSpc>
              <a:spcBef>
                <a:spcPts val="0"/>
              </a:spcBef>
              <a:spcAft>
                <a:spcPts val="0"/>
              </a:spcAft>
              <a:buNone/>
            </a:pPr>
            <a:r>
              <a:rPr lang="en" sz="1600"/>
              <a:t>•Design data structure</a:t>
            </a:r>
            <a:endParaRPr sz="1600"/>
          </a:p>
          <a:p>
            <a:pPr marL="0" lvl="0" indent="0" algn="l" rtl="0">
              <a:lnSpc>
                <a:spcPct val="115000"/>
              </a:lnSpc>
              <a:spcBef>
                <a:spcPts val="0"/>
              </a:spcBef>
              <a:spcAft>
                <a:spcPts val="0"/>
              </a:spcAft>
              <a:buNone/>
            </a:pPr>
            <a:r>
              <a:rPr lang="en" sz="1600"/>
              <a:t>•Implement Multi-thread</a:t>
            </a:r>
            <a:endParaRPr sz="1600"/>
          </a:p>
        </p:txBody>
      </p:sp>
      <p:sp>
        <p:nvSpPr>
          <p:cNvPr id="80" name="Google Shape;80;p15"/>
          <p:cNvSpPr txBox="1"/>
          <p:nvPr/>
        </p:nvSpPr>
        <p:spPr>
          <a:xfrm>
            <a:off x="6098900" y="1197075"/>
            <a:ext cx="2606700" cy="15993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u="sng" dirty="0"/>
              <a:t>Vatanak Lim</a:t>
            </a:r>
            <a:endParaRPr sz="1800" u="sng" dirty="0"/>
          </a:p>
          <a:p>
            <a:pPr marL="0" lvl="0" indent="0" algn="l" rtl="0">
              <a:lnSpc>
                <a:spcPct val="115000"/>
              </a:lnSpc>
              <a:spcBef>
                <a:spcPts val="0"/>
              </a:spcBef>
              <a:spcAft>
                <a:spcPts val="0"/>
              </a:spcAft>
              <a:buNone/>
            </a:pPr>
            <a:r>
              <a:rPr lang="en" sz="1600" dirty="0"/>
              <a:t>•Design data structure </a:t>
            </a:r>
            <a:endParaRPr sz="1600" dirty="0"/>
          </a:p>
          <a:p>
            <a:pPr marL="0" lvl="0" indent="0" algn="l" rtl="0">
              <a:lnSpc>
                <a:spcPct val="115000"/>
              </a:lnSpc>
              <a:spcBef>
                <a:spcPts val="0"/>
              </a:spcBef>
              <a:spcAft>
                <a:spcPts val="0"/>
              </a:spcAft>
              <a:buNone/>
            </a:pPr>
            <a:r>
              <a:rPr lang="en" sz="1600" dirty="0"/>
              <a:t>•Calculate AAR and CAAR </a:t>
            </a:r>
            <a:endParaRPr sz="1600" dirty="0"/>
          </a:p>
          <a:p>
            <a:pPr marL="0" lvl="0" indent="0" algn="l" rtl="0">
              <a:lnSpc>
                <a:spcPct val="115000"/>
              </a:lnSpc>
              <a:spcBef>
                <a:spcPts val="0"/>
              </a:spcBef>
              <a:spcAft>
                <a:spcPts val="0"/>
              </a:spcAft>
              <a:buNone/>
            </a:pPr>
            <a:r>
              <a:rPr lang="en" sz="1600" dirty="0"/>
              <a:t>•Design Class Group and</a:t>
            </a:r>
            <a:endParaRPr sz="1600" dirty="0"/>
          </a:p>
          <a:p>
            <a:pPr marL="0" lvl="0" indent="0" algn="l" rtl="0">
              <a:lnSpc>
                <a:spcPct val="115000"/>
              </a:lnSpc>
              <a:spcBef>
                <a:spcPts val="0"/>
              </a:spcBef>
              <a:spcAft>
                <a:spcPts val="0"/>
              </a:spcAft>
              <a:buNone/>
            </a:pPr>
            <a:r>
              <a:rPr lang="en" sz="1600" dirty="0"/>
              <a:t> Bootstrap</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6506000" y="620675"/>
            <a:ext cx="2501850" cy="2164901"/>
          </a:xfrm>
          <a:prstGeom prst="rect">
            <a:avLst/>
          </a:prstGeom>
          <a:noFill/>
          <a:ln>
            <a:noFill/>
          </a:ln>
        </p:spPr>
      </p:pic>
      <p:sp>
        <p:nvSpPr>
          <p:cNvPr id="86" name="Google Shape;8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Earnings from Zacks</a:t>
            </a:r>
            <a:endParaRPr/>
          </a:p>
        </p:txBody>
      </p:sp>
      <p:sp>
        <p:nvSpPr>
          <p:cNvPr id="87" name="Google Shape;87;p16"/>
          <p:cNvSpPr txBox="1">
            <a:spLocks noGrp="1"/>
          </p:cNvSpPr>
          <p:nvPr>
            <p:ph type="body" idx="1"/>
          </p:nvPr>
        </p:nvSpPr>
        <p:spPr>
          <a:xfrm>
            <a:off x="311700" y="1152475"/>
            <a:ext cx="6519000" cy="3743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600"/>
              <a:t>Utilize Matlab script to pull earnings information from Zacks.com</a:t>
            </a:r>
            <a:endParaRPr sz="1600"/>
          </a:p>
          <a:p>
            <a:pPr marL="0" lvl="0" indent="0" algn="l" rtl="0">
              <a:lnSpc>
                <a:spcPct val="95000"/>
              </a:lnSpc>
              <a:spcBef>
                <a:spcPts val="1200"/>
              </a:spcBef>
              <a:spcAft>
                <a:spcPts val="0"/>
              </a:spcAft>
              <a:buSzPts val="852"/>
              <a:buNone/>
            </a:pPr>
            <a:r>
              <a:rPr lang="en" sz="1600"/>
              <a:t>Matlab Script: pull earnings information from Zacks, restrict the period ending in {Aug, Sep, Oct 2020} to match the calendar quarter. Duplicate earnings from single company are removed. </a:t>
            </a:r>
            <a:endParaRPr sz="1600"/>
          </a:p>
          <a:p>
            <a:pPr marL="0" lvl="0" indent="0" algn="l" rtl="0">
              <a:lnSpc>
                <a:spcPct val="95000"/>
              </a:lnSpc>
              <a:spcBef>
                <a:spcPts val="1200"/>
              </a:spcBef>
              <a:spcAft>
                <a:spcPts val="0"/>
              </a:spcAft>
              <a:buSzPts val="852"/>
              <a:buNone/>
            </a:pPr>
            <a:r>
              <a:rPr lang="en" sz="1600"/>
              <a:t>Pulled info was stored in Surprises.csv</a:t>
            </a:r>
            <a:endParaRPr sz="1600"/>
          </a:p>
          <a:p>
            <a:pPr marL="0" lvl="0" indent="0" algn="l" rtl="0">
              <a:lnSpc>
                <a:spcPct val="95000"/>
              </a:lnSpc>
              <a:spcBef>
                <a:spcPts val="1200"/>
              </a:spcBef>
              <a:spcAft>
                <a:spcPts val="0"/>
              </a:spcAft>
              <a:buSzPts val="852"/>
              <a:buNone/>
            </a:pPr>
            <a:r>
              <a:rPr lang="en" sz="1600"/>
              <a:t>Information stored:</a:t>
            </a:r>
            <a:endParaRPr sz="1600"/>
          </a:p>
          <a:p>
            <a:pPr marL="457200" lvl="0" indent="-330200" algn="l" rtl="0">
              <a:lnSpc>
                <a:spcPct val="95000"/>
              </a:lnSpc>
              <a:spcBef>
                <a:spcPts val="0"/>
              </a:spcBef>
              <a:spcAft>
                <a:spcPts val="0"/>
              </a:spcAft>
              <a:buSzPts val="1600"/>
              <a:buChar char="●"/>
            </a:pPr>
            <a:r>
              <a:rPr lang="en" sz="1600"/>
              <a:t>Ticker</a:t>
            </a:r>
            <a:endParaRPr sz="1600"/>
          </a:p>
          <a:p>
            <a:pPr marL="457200" lvl="0" indent="-330200" algn="l" rtl="0">
              <a:lnSpc>
                <a:spcPct val="95000"/>
              </a:lnSpc>
              <a:spcBef>
                <a:spcPts val="0"/>
              </a:spcBef>
              <a:spcAft>
                <a:spcPts val="0"/>
              </a:spcAft>
              <a:buSzPts val="1600"/>
              <a:buChar char="●"/>
            </a:pPr>
            <a:r>
              <a:rPr lang="en" sz="1600"/>
              <a:t>Announcement date</a:t>
            </a:r>
            <a:endParaRPr sz="1600"/>
          </a:p>
          <a:p>
            <a:pPr marL="457200" lvl="0" indent="-330200" algn="l" rtl="0">
              <a:lnSpc>
                <a:spcPct val="95000"/>
              </a:lnSpc>
              <a:spcBef>
                <a:spcPts val="0"/>
              </a:spcBef>
              <a:spcAft>
                <a:spcPts val="0"/>
              </a:spcAft>
              <a:buSzPts val="1600"/>
              <a:buChar char="●"/>
            </a:pPr>
            <a:r>
              <a:rPr lang="en" sz="1600"/>
              <a:t>Period ending</a:t>
            </a:r>
            <a:endParaRPr sz="1600"/>
          </a:p>
          <a:p>
            <a:pPr marL="457200" lvl="0" indent="-330200" algn="l" rtl="0">
              <a:lnSpc>
                <a:spcPct val="95000"/>
              </a:lnSpc>
              <a:spcBef>
                <a:spcPts val="0"/>
              </a:spcBef>
              <a:spcAft>
                <a:spcPts val="0"/>
              </a:spcAft>
              <a:buSzPts val="1600"/>
              <a:buChar char="●"/>
            </a:pPr>
            <a:r>
              <a:rPr lang="en" sz="1600"/>
              <a:t>Estimated earrings</a:t>
            </a:r>
            <a:endParaRPr sz="1600"/>
          </a:p>
          <a:p>
            <a:pPr marL="457200" lvl="0" indent="-330200" algn="l" rtl="0">
              <a:lnSpc>
                <a:spcPct val="95000"/>
              </a:lnSpc>
              <a:spcBef>
                <a:spcPts val="0"/>
              </a:spcBef>
              <a:spcAft>
                <a:spcPts val="0"/>
              </a:spcAft>
              <a:buSzPts val="1600"/>
              <a:buChar char="●"/>
            </a:pPr>
            <a:r>
              <a:rPr lang="en" sz="1600"/>
              <a:t>Actual earnings</a:t>
            </a:r>
            <a:endParaRPr sz="1600"/>
          </a:p>
          <a:p>
            <a:pPr marL="457200" lvl="0" indent="-330200" algn="l" rtl="0">
              <a:lnSpc>
                <a:spcPct val="95000"/>
              </a:lnSpc>
              <a:spcBef>
                <a:spcPts val="0"/>
              </a:spcBef>
              <a:spcAft>
                <a:spcPts val="0"/>
              </a:spcAft>
              <a:buSzPts val="1600"/>
              <a:buChar char="●"/>
            </a:pPr>
            <a:r>
              <a:rPr lang="en" sz="1600"/>
              <a:t>Surprise</a:t>
            </a:r>
            <a:endParaRPr sz="1600"/>
          </a:p>
          <a:p>
            <a:pPr marL="457200" lvl="0" indent="-330200" algn="l" rtl="0">
              <a:lnSpc>
                <a:spcPct val="95000"/>
              </a:lnSpc>
              <a:spcBef>
                <a:spcPts val="0"/>
              </a:spcBef>
              <a:spcAft>
                <a:spcPts val="0"/>
              </a:spcAft>
              <a:buSzPts val="1600"/>
              <a:buChar char="●"/>
            </a:pPr>
            <a:r>
              <a:rPr lang="en" sz="1600"/>
              <a:t>Surprise %</a:t>
            </a:r>
            <a:endParaRPr sz="1600"/>
          </a:p>
        </p:txBody>
      </p:sp>
      <p:pic>
        <p:nvPicPr>
          <p:cNvPr id="88" name="Google Shape;88;p16"/>
          <p:cNvPicPr preferRelativeResize="0"/>
          <p:nvPr/>
        </p:nvPicPr>
        <p:blipFill rotWithShape="1">
          <a:blip r:embed="rId4">
            <a:alphaModFix/>
          </a:blip>
          <a:srcRect l="4716"/>
          <a:stretch/>
        </p:blipFill>
        <p:spPr>
          <a:xfrm>
            <a:off x="1879250" y="4325720"/>
            <a:ext cx="2501850" cy="500580"/>
          </a:xfrm>
          <a:prstGeom prst="rect">
            <a:avLst/>
          </a:prstGeom>
          <a:noFill/>
          <a:ln>
            <a:noFill/>
          </a:ln>
        </p:spPr>
      </p:pic>
      <p:pic>
        <p:nvPicPr>
          <p:cNvPr id="89" name="Google Shape;89;p16"/>
          <p:cNvPicPr preferRelativeResize="0"/>
          <p:nvPr/>
        </p:nvPicPr>
        <p:blipFill>
          <a:blip r:embed="rId5">
            <a:alphaModFix/>
          </a:blip>
          <a:stretch>
            <a:fillRect/>
          </a:stretch>
        </p:blipFill>
        <p:spPr>
          <a:xfrm>
            <a:off x="4616475" y="3030750"/>
            <a:ext cx="4058349" cy="160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36400" y="267475"/>
            <a:ext cx="122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a:t>
            </a:r>
            <a:endParaRPr/>
          </a:p>
        </p:txBody>
      </p:sp>
      <p:pic>
        <p:nvPicPr>
          <p:cNvPr id="95" name="Google Shape;95;p17"/>
          <p:cNvPicPr preferRelativeResize="0"/>
          <p:nvPr/>
        </p:nvPicPr>
        <p:blipFill>
          <a:blip r:embed="rId3">
            <a:alphaModFix/>
          </a:blip>
          <a:stretch>
            <a:fillRect/>
          </a:stretch>
        </p:blipFill>
        <p:spPr>
          <a:xfrm>
            <a:off x="1461000" y="515150"/>
            <a:ext cx="6645850" cy="4443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52400" y="200875"/>
            <a:ext cx="2404800" cy="430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Data Retrieval</a:t>
            </a:r>
            <a:endParaRPr u="sng"/>
          </a:p>
        </p:txBody>
      </p:sp>
      <p:sp>
        <p:nvSpPr>
          <p:cNvPr id="101" name="Google Shape;101;p18"/>
          <p:cNvSpPr txBox="1">
            <a:spLocks noGrp="1"/>
          </p:cNvSpPr>
          <p:nvPr>
            <p:ph type="body" idx="1"/>
          </p:nvPr>
        </p:nvSpPr>
        <p:spPr>
          <a:xfrm>
            <a:off x="5241375" y="124350"/>
            <a:ext cx="3740100" cy="2071500"/>
          </a:xfrm>
          <a:prstGeom prst="rect">
            <a:avLst/>
          </a:prstGeom>
        </p:spPr>
        <p:txBody>
          <a:bodyPr spcFirstLastPara="1" wrap="square" lIns="91425" tIns="91425" rIns="91425" bIns="91425" anchor="t" anchorCtr="0">
            <a:normAutofit fontScale="25000" lnSpcReduction="20000"/>
          </a:bodyPr>
          <a:lstStyle/>
          <a:p>
            <a:pPr marL="457200" lvl="0" indent="-274964" algn="l" rtl="0">
              <a:lnSpc>
                <a:spcPct val="150000"/>
              </a:lnSpc>
              <a:spcBef>
                <a:spcPts val="0"/>
              </a:spcBef>
              <a:spcAft>
                <a:spcPts val="0"/>
              </a:spcAft>
              <a:buSzPct val="100000"/>
              <a:buChar char="●"/>
            </a:pPr>
            <a:r>
              <a:rPr lang="en" sz="2920" b="1">
                <a:solidFill>
                  <a:srgbClr val="990000"/>
                </a:solidFill>
              </a:rPr>
              <a:t>Goal </a:t>
            </a:r>
            <a:r>
              <a:rPr lang="en" sz="2920" b="1"/>
              <a:t>: </a:t>
            </a:r>
            <a:r>
              <a:rPr lang="en" sz="2920"/>
              <a:t>Extract financial information for the stocks and populate stock class object’s attributes with them</a:t>
            </a:r>
            <a:endParaRPr sz="2920"/>
          </a:p>
          <a:p>
            <a:pPr marL="457200" lvl="0" indent="-274964" algn="l" rtl="0">
              <a:lnSpc>
                <a:spcPct val="150000"/>
              </a:lnSpc>
              <a:spcBef>
                <a:spcPts val="0"/>
              </a:spcBef>
              <a:spcAft>
                <a:spcPts val="0"/>
              </a:spcAft>
              <a:buSzPct val="100000"/>
              <a:buChar char="●"/>
            </a:pPr>
            <a:r>
              <a:rPr lang="en" sz="2920" b="1">
                <a:solidFill>
                  <a:srgbClr val="A61C00"/>
                </a:solidFill>
              </a:rPr>
              <a:t>Data populated</a:t>
            </a:r>
            <a:r>
              <a:rPr lang="en" sz="2920" b="1"/>
              <a:t> : </a:t>
            </a:r>
            <a:r>
              <a:rPr lang="en" sz="2920"/>
              <a:t>ticker, act. EPS, est. EPS, release date, stock group, prices,dates</a:t>
            </a:r>
            <a:endParaRPr sz="2920"/>
          </a:p>
          <a:p>
            <a:pPr marL="457200" lvl="0" indent="-274964" algn="l" rtl="0">
              <a:lnSpc>
                <a:spcPct val="150000"/>
              </a:lnSpc>
              <a:spcBef>
                <a:spcPts val="0"/>
              </a:spcBef>
              <a:spcAft>
                <a:spcPts val="0"/>
              </a:spcAft>
              <a:buSzPct val="100000"/>
              <a:buChar char="●"/>
            </a:pPr>
            <a:r>
              <a:rPr lang="en" sz="2920" b="1">
                <a:solidFill>
                  <a:srgbClr val="A61C00"/>
                </a:solidFill>
              </a:rPr>
              <a:t>Data Structure</a:t>
            </a:r>
            <a:r>
              <a:rPr lang="en" sz="2920" b="1"/>
              <a:t> : </a:t>
            </a:r>
            <a:r>
              <a:rPr lang="en" sz="2920" i="1" u="sng"/>
              <a:t>StockMap </a:t>
            </a:r>
            <a:r>
              <a:rPr lang="en" sz="2920"/>
              <a:t>- map&lt;string, Stock&gt; | </a:t>
            </a:r>
            <a:r>
              <a:rPr lang="en" sz="2920" i="1" u="sng"/>
              <a:t>stocklist </a:t>
            </a:r>
            <a:r>
              <a:rPr lang="en" sz="2920"/>
              <a:t>- vector&lt;string&gt; | </a:t>
            </a:r>
            <a:r>
              <a:rPr lang="en" sz="2920" i="1" u="sng"/>
              <a:t>tickerswithoutdata </a:t>
            </a:r>
            <a:r>
              <a:rPr lang="en" sz="2920"/>
              <a:t>vector&lt;string&gt; | </a:t>
            </a:r>
            <a:r>
              <a:rPr lang="en" sz="2920" i="1" u="sng"/>
              <a:t>Dates and prices</a:t>
            </a:r>
            <a:r>
              <a:rPr lang="en" sz="2920"/>
              <a:t> - stored as vectors</a:t>
            </a:r>
            <a:endParaRPr sz="2920" b="1"/>
          </a:p>
          <a:p>
            <a:pPr marL="457200" lvl="0" indent="-274964" algn="l" rtl="0">
              <a:lnSpc>
                <a:spcPct val="150000"/>
              </a:lnSpc>
              <a:spcBef>
                <a:spcPts val="0"/>
              </a:spcBef>
              <a:spcAft>
                <a:spcPts val="0"/>
              </a:spcAft>
              <a:buSzPct val="100000"/>
              <a:buChar char="●"/>
            </a:pPr>
            <a:r>
              <a:rPr lang="en" sz="2920" b="1"/>
              <a:t>ReadData()</a:t>
            </a:r>
            <a:r>
              <a:rPr lang="en" sz="2920"/>
              <a:t>: Reads the csv output from MatLab program and populates StockMap with Stock objects, with Tickers as keys</a:t>
            </a:r>
            <a:endParaRPr sz="2920"/>
          </a:p>
          <a:p>
            <a:pPr marL="457200" lvl="0" indent="-274964" algn="l" rtl="0">
              <a:lnSpc>
                <a:spcPct val="150000"/>
              </a:lnSpc>
              <a:spcBef>
                <a:spcPts val="0"/>
              </a:spcBef>
              <a:spcAft>
                <a:spcPts val="0"/>
              </a:spcAft>
              <a:buSzPct val="100000"/>
              <a:buChar char="●"/>
            </a:pPr>
            <a:r>
              <a:rPr lang="en" sz="2920" b="1"/>
              <a:t>RetrieveData()</a:t>
            </a:r>
            <a:r>
              <a:rPr lang="en" sz="2920"/>
              <a:t>: Multi-thread initiates this function with partial stock list; function extracts data from yahoo finance and stores it in Adjclose and Date vectors of Stock objects.</a:t>
            </a:r>
            <a:endParaRPr sz="2920"/>
          </a:p>
          <a:p>
            <a:pPr marL="457200" lvl="0" indent="-274964" algn="l" rtl="0">
              <a:lnSpc>
                <a:spcPct val="150000"/>
              </a:lnSpc>
              <a:spcBef>
                <a:spcPts val="0"/>
              </a:spcBef>
              <a:spcAft>
                <a:spcPts val="0"/>
              </a:spcAft>
              <a:buSzPct val="100000"/>
              <a:buChar char="●"/>
            </a:pPr>
            <a:r>
              <a:rPr lang="en" sz="2920" b="1"/>
              <a:t>GetSortedEPS()</a:t>
            </a:r>
            <a:r>
              <a:rPr lang="en" sz="2920"/>
              <a:t>: Sorts the ticker based on Surprise%, and populates group data member of the stock objects.</a:t>
            </a:r>
            <a:endParaRPr sz="2920"/>
          </a:p>
          <a:p>
            <a:pPr marL="0" lvl="0" indent="0" algn="l" rtl="0">
              <a:lnSpc>
                <a:spcPct val="105000"/>
              </a:lnSpc>
              <a:spcBef>
                <a:spcPts val="0"/>
              </a:spcBef>
              <a:spcAft>
                <a:spcPts val="1200"/>
              </a:spcAft>
              <a:buSzPct val="101315"/>
              <a:buNone/>
            </a:pPr>
            <a:endParaRPr sz="760"/>
          </a:p>
        </p:txBody>
      </p:sp>
      <p:pic>
        <p:nvPicPr>
          <p:cNvPr id="102" name="Google Shape;102;p18"/>
          <p:cNvPicPr preferRelativeResize="0"/>
          <p:nvPr/>
        </p:nvPicPr>
        <p:blipFill>
          <a:blip r:embed="rId3">
            <a:alphaModFix/>
          </a:blip>
          <a:stretch>
            <a:fillRect/>
          </a:stretch>
        </p:blipFill>
        <p:spPr>
          <a:xfrm>
            <a:off x="5241399" y="2295125"/>
            <a:ext cx="3740027" cy="2466825"/>
          </a:xfrm>
          <a:prstGeom prst="rect">
            <a:avLst/>
          </a:prstGeom>
          <a:noFill/>
          <a:ln>
            <a:noFill/>
          </a:ln>
        </p:spPr>
      </p:pic>
      <p:pic>
        <p:nvPicPr>
          <p:cNvPr id="103" name="Google Shape;103;p18"/>
          <p:cNvPicPr preferRelativeResize="0"/>
          <p:nvPr/>
        </p:nvPicPr>
        <p:blipFill>
          <a:blip r:embed="rId4">
            <a:alphaModFix/>
          </a:blip>
          <a:stretch>
            <a:fillRect/>
          </a:stretch>
        </p:blipFill>
        <p:spPr>
          <a:xfrm>
            <a:off x="152400" y="783775"/>
            <a:ext cx="4555039" cy="4207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Multi-threading</a:t>
            </a:r>
            <a:endParaRPr/>
          </a:p>
        </p:txBody>
      </p:sp>
      <p:sp>
        <p:nvSpPr>
          <p:cNvPr id="109" name="Google Shape;109;p19"/>
          <p:cNvSpPr txBox="1">
            <a:spLocks noGrp="1"/>
          </p:cNvSpPr>
          <p:nvPr>
            <p:ph type="body" idx="1"/>
          </p:nvPr>
        </p:nvSpPr>
        <p:spPr>
          <a:xfrm>
            <a:off x="311700" y="1152475"/>
            <a:ext cx="5322000" cy="34164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a:t>Split 1000 Russell stock list (vector&lt;string&gt;) into smaller lists</a:t>
            </a:r>
            <a:endParaRPr/>
          </a:p>
          <a:p>
            <a:pPr marL="457200" lvl="0" indent="-342900" algn="l" rtl="0">
              <a:spcBef>
                <a:spcPts val="0"/>
              </a:spcBef>
              <a:spcAft>
                <a:spcPts val="0"/>
              </a:spcAft>
              <a:buSzPts val="1800"/>
              <a:buChar char="●"/>
            </a:pPr>
            <a:r>
              <a:rPr lang="en"/>
              <a:t>Use predefined number of threads to call retrieving data functions on each batch in parallel so that the process would take less time</a:t>
            </a:r>
            <a:endParaRPr/>
          </a:p>
          <a:p>
            <a:pPr marL="457200" lvl="0" indent="-342900" algn="l" rtl="0">
              <a:spcBef>
                <a:spcPts val="0"/>
              </a:spcBef>
              <a:spcAft>
                <a:spcPts val="0"/>
              </a:spcAft>
              <a:buSzPts val="1800"/>
              <a:buChar char="●"/>
            </a:pPr>
            <a:r>
              <a:rPr lang="en"/>
              <a:t>Each thread queries &amp; write data for different tickers, no race condition</a:t>
            </a:r>
            <a:endParaRPr/>
          </a:p>
        </p:txBody>
      </p:sp>
      <p:pic>
        <p:nvPicPr>
          <p:cNvPr id="110" name="Google Shape;110;p19"/>
          <p:cNvPicPr preferRelativeResize="0"/>
          <p:nvPr/>
        </p:nvPicPr>
        <p:blipFill>
          <a:blip r:embed="rId3">
            <a:alphaModFix/>
          </a:blip>
          <a:stretch>
            <a:fillRect/>
          </a:stretch>
        </p:blipFill>
        <p:spPr>
          <a:xfrm>
            <a:off x="5548097" y="735363"/>
            <a:ext cx="3129374" cy="3672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Stock</a:t>
            </a:r>
            <a:endParaRPr/>
          </a:p>
        </p:txBody>
      </p:sp>
      <p:sp>
        <p:nvSpPr>
          <p:cNvPr id="116" name="Google Shape;116;p20"/>
          <p:cNvSpPr/>
          <p:nvPr/>
        </p:nvSpPr>
        <p:spPr>
          <a:xfrm>
            <a:off x="1601750" y="1249050"/>
            <a:ext cx="2413200" cy="619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601750" y="1931550"/>
            <a:ext cx="2413200" cy="359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601750" y="2353950"/>
            <a:ext cx="2413200" cy="222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p:nvPr/>
        </p:nvSpPr>
        <p:spPr>
          <a:xfrm>
            <a:off x="5362900" y="1058550"/>
            <a:ext cx="390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ReadData(</a:t>
            </a:r>
            <a:r>
              <a:rPr lang="en" sz="900">
                <a:solidFill>
                  <a:srgbClr val="3900A0"/>
                </a:solidFill>
                <a:highlight>
                  <a:srgbClr val="FFFFFF"/>
                </a:highlight>
              </a:rPr>
              <a:t>string</a:t>
            </a:r>
            <a:r>
              <a:rPr lang="en" sz="900">
                <a:highlight>
                  <a:srgbClr val="FFFFFF"/>
                </a:highlight>
              </a:rPr>
              <a:t> filename, </a:t>
            </a:r>
            <a:r>
              <a:rPr lang="en" sz="900">
                <a:solidFill>
                  <a:srgbClr val="3900A0"/>
                </a:solidFill>
                <a:highlight>
                  <a:srgbClr val="FFFFFF"/>
                </a:highlight>
              </a:rPr>
              <a:t>map</a:t>
            </a:r>
            <a:r>
              <a:rPr lang="en" sz="900">
                <a:highlight>
                  <a:srgbClr val="FFFFFF"/>
                </a:highlight>
              </a:rPr>
              <a:t>&lt;</a:t>
            </a:r>
            <a:r>
              <a:rPr lang="en" sz="900">
                <a:solidFill>
                  <a:srgbClr val="3900A0"/>
                </a:solidFill>
                <a:highlight>
                  <a:srgbClr val="FFFFFF"/>
                </a:highlight>
              </a:rPr>
              <a:t>string</a:t>
            </a:r>
            <a:r>
              <a:rPr lang="en" sz="900">
                <a:highlight>
                  <a:srgbClr val="FFFFFF"/>
                </a:highlight>
              </a:rPr>
              <a:t>, </a:t>
            </a:r>
            <a:r>
              <a:rPr lang="en" sz="900">
                <a:solidFill>
                  <a:srgbClr val="1C464A"/>
                </a:solidFill>
                <a:highlight>
                  <a:srgbClr val="FFFFFF"/>
                </a:highlight>
              </a:rPr>
              <a:t>Stock</a:t>
            </a:r>
            <a:r>
              <a:rPr lang="en" sz="900">
                <a:highlight>
                  <a:srgbClr val="FFFFFF"/>
                </a:highlight>
              </a:rPr>
              <a:t>&gt;&amp; stockMap, </a:t>
            </a:r>
            <a:r>
              <a:rPr lang="en" sz="900">
                <a:solidFill>
                  <a:srgbClr val="3900A0"/>
                </a:solidFill>
                <a:highlight>
                  <a:srgbClr val="FFFFFF"/>
                </a:highlight>
              </a:rPr>
              <a:t>vector</a:t>
            </a:r>
            <a:r>
              <a:rPr lang="en" sz="900">
                <a:highlight>
                  <a:srgbClr val="FFFFFF"/>
                </a:highlight>
              </a:rPr>
              <a:t>&lt;</a:t>
            </a:r>
            <a:r>
              <a:rPr lang="en" sz="900">
                <a:solidFill>
                  <a:srgbClr val="3900A0"/>
                </a:solidFill>
                <a:highlight>
                  <a:srgbClr val="FFFFFF"/>
                </a:highlight>
              </a:rPr>
              <a:t>string</a:t>
            </a:r>
            <a:r>
              <a:rPr lang="en" sz="900">
                <a:highlight>
                  <a:srgbClr val="FFFFFF"/>
                </a:highlight>
              </a:rPr>
              <a:t>&gt;&amp; stocklist</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20" name="Google Shape;120;p20"/>
          <p:cNvSpPr txBox="1"/>
          <p:nvPr/>
        </p:nvSpPr>
        <p:spPr>
          <a:xfrm>
            <a:off x="5362900" y="1734300"/>
            <a:ext cx="39486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RetrieveData(</a:t>
            </a:r>
            <a:r>
              <a:rPr lang="en" sz="900">
                <a:solidFill>
                  <a:srgbClr val="3900A0"/>
                </a:solidFill>
                <a:highlight>
                  <a:srgbClr val="FFFFFF"/>
                </a:highlight>
              </a:rPr>
              <a:t>map</a:t>
            </a:r>
            <a:r>
              <a:rPr lang="en" sz="900">
                <a:highlight>
                  <a:srgbClr val="FFFFFF"/>
                </a:highlight>
              </a:rPr>
              <a:t>&lt;</a:t>
            </a:r>
            <a:r>
              <a:rPr lang="en" sz="900">
                <a:solidFill>
                  <a:srgbClr val="3900A0"/>
                </a:solidFill>
                <a:highlight>
                  <a:srgbClr val="FFFFFF"/>
                </a:highlight>
              </a:rPr>
              <a:t>string</a:t>
            </a:r>
            <a:r>
              <a:rPr lang="en" sz="900">
                <a:highlight>
                  <a:srgbClr val="FFFFFF"/>
                </a:highlight>
              </a:rPr>
              <a:t>, </a:t>
            </a:r>
            <a:r>
              <a:rPr lang="en" sz="900">
                <a:solidFill>
                  <a:srgbClr val="1C464A"/>
                </a:solidFill>
                <a:highlight>
                  <a:srgbClr val="FFFFFF"/>
                </a:highlight>
              </a:rPr>
              <a:t>Stock</a:t>
            </a:r>
            <a:r>
              <a:rPr lang="en" sz="900">
                <a:highlight>
                  <a:srgbClr val="FFFFFF"/>
                </a:highlight>
              </a:rPr>
              <a:t>&gt;&amp; stockMap, </a:t>
            </a:r>
            <a:r>
              <a:rPr lang="en" sz="900">
                <a:solidFill>
                  <a:srgbClr val="3900A0"/>
                </a:solidFill>
                <a:highlight>
                  <a:srgbClr val="FFFFFF"/>
                </a:highlight>
              </a:rPr>
              <a:t>vector</a:t>
            </a:r>
            <a:r>
              <a:rPr lang="en" sz="900">
                <a:highlight>
                  <a:srgbClr val="FFFFFF"/>
                </a:highlight>
              </a:rPr>
              <a:t>&lt;</a:t>
            </a:r>
            <a:r>
              <a:rPr lang="en" sz="900">
                <a:solidFill>
                  <a:srgbClr val="3900A0"/>
                </a:solidFill>
                <a:highlight>
                  <a:srgbClr val="FFFFFF"/>
                </a:highlight>
              </a:rPr>
              <a:t>string</a:t>
            </a:r>
            <a:r>
              <a:rPr lang="en" sz="900">
                <a:highlight>
                  <a:srgbClr val="FFFFFF"/>
                </a:highlight>
              </a:rPr>
              <a:t>&gt;::</a:t>
            </a:r>
            <a:r>
              <a:rPr lang="en" sz="900">
                <a:solidFill>
                  <a:srgbClr val="3900A0"/>
                </a:solidFill>
                <a:highlight>
                  <a:srgbClr val="FFFFFF"/>
                </a:highlight>
              </a:rPr>
              <a:t>iterator</a:t>
            </a:r>
            <a:r>
              <a:rPr lang="en" sz="900">
                <a:highlight>
                  <a:srgbClr val="FFFFFF"/>
                </a:highlight>
              </a:rPr>
              <a:t> begin, </a:t>
            </a:r>
            <a:r>
              <a:rPr lang="en" sz="900">
                <a:solidFill>
                  <a:srgbClr val="3900A0"/>
                </a:solidFill>
                <a:highlight>
                  <a:srgbClr val="FFFFFF"/>
                </a:highlight>
              </a:rPr>
              <a:t>vector</a:t>
            </a:r>
            <a:r>
              <a:rPr lang="en" sz="900">
                <a:highlight>
                  <a:srgbClr val="FFFFFF"/>
                </a:highlight>
              </a:rPr>
              <a:t>&lt;</a:t>
            </a:r>
            <a:r>
              <a:rPr lang="en" sz="900">
                <a:solidFill>
                  <a:srgbClr val="3900A0"/>
                </a:solidFill>
                <a:highlight>
                  <a:srgbClr val="FFFFFF"/>
                </a:highlight>
              </a:rPr>
              <a:t>string</a:t>
            </a:r>
            <a:r>
              <a:rPr lang="en" sz="900">
                <a:highlight>
                  <a:srgbClr val="FFFFFF"/>
                </a:highlight>
              </a:rPr>
              <a:t>&gt;::</a:t>
            </a:r>
            <a:r>
              <a:rPr lang="en" sz="900">
                <a:solidFill>
                  <a:srgbClr val="3900A0"/>
                </a:solidFill>
                <a:highlight>
                  <a:srgbClr val="FFFFFF"/>
                </a:highlight>
              </a:rPr>
              <a:t>iterator</a:t>
            </a:r>
            <a:r>
              <a:rPr lang="en" sz="900">
                <a:highlight>
                  <a:srgbClr val="FFFFFF"/>
                </a:highlight>
              </a:rPr>
              <a:t> end, </a:t>
            </a:r>
            <a:r>
              <a:rPr lang="en" sz="900" b="1">
                <a:solidFill>
                  <a:srgbClr val="9B2393"/>
                </a:solidFill>
                <a:highlight>
                  <a:srgbClr val="FFFFFF"/>
                </a:highlight>
              </a:rPr>
              <a:t>int</a:t>
            </a:r>
            <a:r>
              <a:rPr lang="en" sz="900">
                <a:highlight>
                  <a:srgbClr val="FFFFFF"/>
                </a:highlight>
              </a:rPr>
              <a:t> N, </a:t>
            </a:r>
            <a:r>
              <a:rPr lang="en" sz="900">
                <a:solidFill>
                  <a:srgbClr val="3900A0"/>
                </a:solidFill>
                <a:highlight>
                  <a:srgbClr val="FFFFFF"/>
                </a:highlight>
              </a:rPr>
              <a:t>vector</a:t>
            </a:r>
            <a:r>
              <a:rPr lang="en" sz="900">
                <a:highlight>
                  <a:srgbClr val="FFFFFF"/>
                </a:highlight>
              </a:rPr>
              <a:t>&lt;</a:t>
            </a:r>
            <a:r>
              <a:rPr lang="en" sz="900">
                <a:solidFill>
                  <a:srgbClr val="3900A0"/>
                </a:solidFill>
                <a:highlight>
                  <a:srgbClr val="FFFFFF"/>
                </a:highlight>
              </a:rPr>
              <a:t>string</a:t>
            </a:r>
            <a:r>
              <a:rPr lang="en" sz="900">
                <a:highlight>
                  <a:srgbClr val="FFFFFF"/>
                </a:highlight>
              </a:rPr>
              <a:t>&gt;&amp; tickerWithoutData</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21" name="Google Shape;121;p20"/>
          <p:cNvSpPr txBox="1"/>
          <p:nvPr/>
        </p:nvSpPr>
        <p:spPr>
          <a:xfrm>
            <a:off x="5362900" y="2371650"/>
            <a:ext cx="23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Stock’s modifying functions</a:t>
            </a:r>
            <a:endParaRPr>
              <a:latin typeface="Proxima Nova"/>
              <a:ea typeface="Proxima Nova"/>
              <a:cs typeface="Proxima Nova"/>
              <a:sym typeface="Proxima Nova"/>
            </a:endParaRPr>
          </a:p>
        </p:txBody>
      </p:sp>
      <p:pic>
        <p:nvPicPr>
          <p:cNvPr id="122" name="Google Shape;122;p20"/>
          <p:cNvPicPr preferRelativeResize="0"/>
          <p:nvPr/>
        </p:nvPicPr>
        <p:blipFill>
          <a:blip r:embed="rId3">
            <a:alphaModFix/>
          </a:blip>
          <a:stretch>
            <a:fillRect/>
          </a:stretch>
        </p:blipFill>
        <p:spPr>
          <a:xfrm>
            <a:off x="4814375" y="2716400"/>
            <a:ext cx="3682425" cy="2294924"/>
          </a:xfrm>
          <a:prstGeom prst="rect">
            <a:avLst/>
          </a:prstGeom>
          <a:noFill/>
          <a:ln>
            <a:noFill/>
          </a:ln>
        </p:spPr>
      </p:pic>
      <p:pic>
        <p:nvPicPr>
          <p:cNvPr id="123" name="Google Shape;123;p20"/>
          <p:cNvPicPr preferRelativeResize="0"/>
          <p:nvPr/>
        </p:nvPicPr>
        <p:blipFill>
          <a:blip r:embed="rId4">
            <a:alphaModFix/>
          </a:blip>
          <a:stretch>
            <a:fillRect/>
          </a:stretch>
        </p:blipFill>
        <p:spPr>
          <a:xfrm>
            <a:off x="152400" y="913273"/>
            <a:ext cx="4005898" cy="4077826"/>
          </a:xfrm>
          <a:prstGeom prst="rect">
            <a:avLst/>
          </a:prstGeom>
          <a:noFill/>
          <a:ln>
            <a:noFill/>
          </a:ln>
        </p:spPr>
      </p:pic>
      <p:sp>
        <p:nvSpPr>
          <p:cNvPr id="124" name="Google Shape;124;p20"/>
          <p:cNvSpPr/>
          <p:nvPr/>
        </p:nvSpPr>
        <p:spPr>
          <a:xfrm>
            <a:off x="4098675" y="1329438"/>
            <a:ext cx="1180500" cy="73800"/>
          </a:xfrm>
          <a:prstGeom prst="lef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4098675" y="2066300"/>
            <a:ext cx="1180500" cy="73800"/>
          </a:xfrm>
          <a:prstGeom prst="lef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4098675" y="2534838"/>
            <a:ext cx="1180500" cy="73800"/>
          </a:xfrm>
          <a:prstGeom prst="lef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1856475" y="1285875"/>
            <a:ext cx="2242200" cy="691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1856475" y="2041025"/>
            <a:ext cx="2242200"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1856475" y="2505175"/>
            <a:ext cx="2242200" cy="26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p:nvPr/>
        </p:nvSpPr>
        <p:spPr>
          <a:xfrm>
            <a:off x="4541900" y="2118850"/>
            <a:ext cx="3903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addnew (</a:t>
            </a:r>
            <a:r>
              <a:rPr lang="en" sz="900">
                <a:solidFill>
                  <a:srgbClr val="3900A0"/>
                </a:solidFill>
                <a:highlight>
                  <a:schemeClr val="lt1"/>
                </a:highlight>
              </a:rPr>
              <a:t>const Stock&amp;</a:t>
            </a:r>
            <a:r>
              <a:rPr lang="en" sz="900">
                <a:highlight>
                  <a:schemeClr val="lt1"/>
                </a:highlight>
              </a:rPr>
              <a:t> s</a:t>
            </a:r>
            <a:r>
              <a:rPr lang="en">
                <a:latin typeface="Proxima Nova"/>
                <a:ea typeface="Proxima Nova"/>
                <a:cs typeface="Proxima Nova"/>
                <a:sym typeface="Proxima Nova"/>
              </a:rPr>
              <a:t>)</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Computing (</a:t>
            </a:r>
            <a:r>
              <a:rPr lang="en" sz="900">
                <a:solidFill>
                  <a:srgbClr val="3900A0"/>
                </a:solidFill>
                <a:highlight>
                  <a:srgbClr val="FFFFFF"/>
                </a:highlight>
              </a:rPr>
              <a:t>const map&lt;string, Stock&gt;&amp;</a:t>
            </a:r>
            <a:r>
              <a:rPr lang="en" sz="900">
                <a:highlight>
                  <a:srgbClr val="FFFFFF"/>
                </a:highlight>
              </a:rPr>
              <a:t> stockMap</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pic>
        <p:nvPicPr>
          <p:cNvPr id="135" name="Google Shape;135;p21"/>
          <p:cNvPicPr preferRelativeResize="0"/>
          <p:nvPr/>
        </p:nvPicPr>
        <p:blipFill>
          <a:blip r:embed="rId3">
            <a:alphaModFix/>
          </a:blip>
          <a:stretch>
            <a:fillRect/>
          </a:stretch>
        </p:blipFill>
        <p:spPr>
          <a:xfrm>
            <a:off x="316550" y="1600650"/>
            <a:ext cx="2846925" cy="3248725"/>
          </a:xfrm>
          <a:prstGeom prst="rect">
            <a:avLst/>
          </a:prstGeom>
          <a:noFill/>
          <a:ln>
            <a:noFill/>
          </a:ln>
        </p:spPr>
      </p:pic>
      <p:sp>
        <p:nvSpPr>
          <p:cNvPr id="136" name="Google Shape;136;p21"/>
          <p:cNvSpPr/>
          <p:nvPr/>
        </p:nvSpPr>
        <p:spPr>
          <a:xfrm>
            <a:off x="194725" y="2056400"/>
            <a:ext cx="3090600" cy="273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194725" y="2437400"/>
            <a:ext cx="3090600" cy="273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21"/>
          <p:cNvCxnSpPr>
            <a:stCxn id="137" idx="3"/>
          </p:cNvCxnSpPr>
          <p:nvPr/>
        </p:nvCxnSpPr>
        <p:spPr>
          <a:xfrm>
            <a:off x="3285325" y="2574200"/>
            <a:ext cx="1263900" cy="1974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9" name="Google Shape;139;p21"/>
          <p:cNvCxnSpPr>
            <a:endCxn id="137" idx="3"/>
          </p:cNvCxnSpPr>
          <p:nvPr/>
        </p:nvCxnSpPr>
        <p:spPr>
          <a:xfrm flipH="1">
            <a:off x="3285325" y="2570900"/>
            <a:ext cx="625500" cy="3300"/>
          </a:xfrm>
          <a:prstGeom prst="straightConnector1">
            <a:avLst/>
          </a:prstGeom>
          <a:noFill/>
          <a:ln w="9525" cap="flat" cmpd="sng">
            <a:solidFill>
              <a:schemeClr val="dk2"/>
            </a:solidFill>
            <a:prstDash val="solid"/>
            <a:round/>
            <a:headEnd type="none" w="med" len="med"/>
            <a:tailEnd type="triangle" w="med" len="med"/>
          </a:ln>
        </p:spPr>
      </p:cxnSp>
      <p:cxnSp>
        <p:nvCxnSpPr>
          <p:cNvPr id="140" name="Google Shape;140;p21"/>
          <p:cNvCxnSpPr/>
          <p:nvPr/>
        </p:nvCxnSpPr>
        <p:spPr>
          <a:xfrm>
            <a:off x="3285325" y="2193200"/>
            <a:ext cx="1263900" cy="1407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1" name="Google Shape;141;p21"/>
          <p:cNvCxnSpPr/>
          <p:nvPr/>
        </p:nvCxnSpPr>
        <p:spPr>
          <a:xfrm rot="10800000">
            <a:off x="3285350" y="2193225"/>
            <a:ext cx="634800" cy="3900"/>
          </a:xfrm>
          <a:prstGeom prst="straightConnector1">
            <a:avLst/>
          </a:prstGeom>
          <a:noFill/>
          <a:ln w="9525" cap="flat" cmpd="sng">
            <a:solidFill>
              <a:schemeClr val="dk2"/>
            </a:solidFill>
            <a:prstDash val="solid"/>
            <a:round/>
            <a:headEnd type="none" w="med" len="med"/>
            <a:tailEnd type="triangle" w="med" len="med"/>
          </a:ln>
        </p:spPr>
      </p:cxnSp>
      <p:sp>
        <p:nvSpPr>
          <p:cNvPr id="142" name="Google Shape;142;p21"/>
          <p:cNvSpPr/>
          <p:nvPr/>
        </p:nvSpPr>
        <p:spPr>
          <a:xfrm>
            <a:off x="194713" y="3903388"/>
            <a:ext cx="3090600" cy="273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194725" y="3656600"/>
            <a:ext cx="3090600" cy="197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3329150" y="3696113"/>
            <a:ext cx="1180500" cy="73800"/>
          </a:xfrm>
          <a:prstGeom prst="lef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3329150" y="4000913"/>
            <a:ext cx="1180500" cy="73800"/>
          </a:xfrm>
          <a:prstGeom prst="lef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txBox="1"/>
          <p:nvPr/>
        </p:nvSpPr>
        <p:spPr>
          <a:xfrm>
            <a:off x="4541900" y="3490450"/>
            <a:ext cx="3903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Proxima Nova"/>
                <a:ea typeface="Proxima Nova"/>
                <a:cs typeface="Proxima Nova"/>
                <a:sym typeface="Proxima Nova"/>
              </a:rPr>
              <a:t>WriteGroups (</a:t>
            </a:r>
            <a:r>
              <a:rPr lang="en" sz="800">
                <a:solidFill>
                  <a:srgbClr val="3900A0"/>
                </a:solidFill>
                <a:highlight>
                  <a:schemeClr val="lt1"/>
                </a:highlight>
              </a:rPr>
              <a:t>const map&lt;string, Stock&gt;&amp;</a:t>
            </a:r>
            <a:r>
              <a:rPr lang="en" sz="800">
                <a:highlight>
                  <a:schemeClr val="lt1"/>
                </a:highlight>
              </a:rPr>
              <a:t> stockMap</a:t>
            </a:r>
            <a:r>
              <a:rPr lang="en" sz="1300">
                <a:latin typeface="Proxima Nova"/>
                <a:ea typeface="Proxima Nova"/>
                <a:cs typeface="Proxima Nova"/>
                <a:sym typeface="Proxima Nova"/>
              </a:rPr>
              <a:t>)</a:t>
            </a:r>
            <a:endParaRPr sz="1300">
              <a:latin typeface="Proxima Nova"/>
              <a:ea typeface="Proxima Nova"/>
              <a:cs typeface="Proxima Nova"/>
              <a:sym typeface="Proxima Nova"/>
            </a:endParaRPr>
          </a:p>
          <a:p>
            <a:pPr marL="0" lvl="0" indent="0" algn="l" rtl="0">
              <a:spcBef>
                <a:spcPts val="0"/>
              </a:spcBef>
              <a:spcAft>
                <a:spcPts val="0"/>
              </a:spcAft>
              <a:buNone/>
            </a:pPr>
            <a:endParaRPr sz="1300">
              <a:latin typeface="Proxima Nova"/>
              <a:ea typeface="Proxima Nova"/>
              <a:cs typeface="Proxima Nova"/>
              <a:sym typeface="Proxima Nova"/>
            </a:endParaRPr>
          </a:p>
          <a:p>
            <a:pPr marL="0" lvl="0" indent="0" algn="l" rtl="0">
              <a:spcBef>
                <a:spcPts val="0"/>
              </a:spcBef>
              <a:spcAft>
                <a:spcPts val="0"/>
              </a:spcAft>
              <a:buNone/>
            </a:pPr>
            <a:r>
              <a:rPr lang="en" sz="1300">
                <a:latin typeface="Proxima Nova"/>
                <a:ea typeface="Proxima Nova"/>
                <a:cs typeface="Proxima Nova"/>
                <a:sym typeface="Proxima Nova"/>
              </a:rPr>
              <a:t>Perform (</a:t>
            </a:r>
            <a:r>
              <a:rPr lang="en" sz="800">
                <a:solidFill>
                  <a:srgbClr val="3900A0"/>
                </a:solidFill>
                <a:highlight>
                  <a:srgbClr val="FFFFFF"/>
                </a:highlight>
              </a:rPr>
              <a:t>const map&lt;string, Stock&gt;&amp;</a:t>
            </a:r>
            <a:r>
              <a:rPr lang="en" sz="800">
                <a:highlight>
                  <a:srgbClr val="FFFFFF"/>
                </a:highlight>
              </a:rPr>
              <a:t> stockMap</a:t>
            </a:r>
            <a:r>
              <a:rPr lang="en" sz="1300">
                <a:latin typeface="Proxima Nova"/>
                <a:ea typeface="Proxima Nova"/>
                <a:cs typeface="Proxima Nova"/>
                <a:sym typeface="Proxima Nova"/>
              </a:rPr>
              <a:t>)</a:t>
            </a:r>
            <a:endParaRPr sz="1300">
              <a:latin typeface="Proxima Nova"/>
              <a:ea typeface="Proxima Nova"/>
              <a:cs typeface="Proxima Nova"/>
              <a:sym typeface="Proxima Nova"/>
            </a:endParaRPr>
          </a:p>
        </p:txBody>
      </p:sp>
      <p:sp>
        <p:nvSpPr>
          <p:cNvPr id="147" name="Google Shape;147;p21"/>
          <p:cNvSpPr txBox="1">
            <a:spLocks noGrp="1"/>
          </p:cNvSpPr>
          <p:nvPr>
            <p:ph type="title"/>
          </p:nvPr>
        </p:nvSpPr>
        <p:spPr>
          <a:xfrm>
            <a:off x="311700" y="216425"/>
            <a:ext cx="4365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Group &amp; Bootstrap</a:t>
            </a:r>
            <a:endParaRPr/>
          </a:p>
        </p:txBody>
      </p:sp>
      <p:sp>
        <p:nvSpPr>
          <p:cNvPr id="148" name="Google Shape;148;p21"/>
          <p:cNvSpPr/>
          <p:nvPr/>
        </p:nvSpPr>
        <p:spPr>
          <a:xfrm>
            <a:off x="6901300" y="2668250"/>
            <a:ext cx="683700" cy="197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748900" y="3594700"/>
            <a:ext cx="683700" cy="197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424225" y="4000925"/>
            <a:ext cx="683700" cy="197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21"/>
          <p:cNvPicPr preferRelativeResize="0"/>
          <p:nvPr/>
        </p:nvPicPr>
        <p:blipFill>
          <a:blip r:embed="rId4">
            <a:alphaModFix/>
          </a:blip>
          <a:stretch>
            <a:fillRect/>
          </a:stretch>
        </p:blipFill>
        <p:spPr>
          <a:xfrm>
            <a:off x="5815616" y="76200"/>
            <a:ext cx="3239216" cy="2118851"/>
          </a:xfrm>
          <a:prstGeom prst="rect">
            <a:avLst/>
          </a:prstGeom>
          <a:noFill/>
          <a:ln>
            <a:noFill/>
          </a:ln>
        </p:spPr>
      </p:pic>
      <p:sp>
        <p:nvSpPr>
          <p:cNvPr id="152" name="Google Shape;152;p21"/>
          <p:cNvSpPr/>
          <p:nvPr/>
        </p:nvSpPr>
        <p:spPr>
          <a:xfrm>
            <a:off x="1823225" y="3828975"/>
            <a:ext cx="1135200" cy="4464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21"/>
          <p:cNvCxnSpPr>
            <a:stCxn id="154" idx="1"/>
            <a:endCxn id="152" idx="6"/>
          </p:cNvCxnSpPr>
          <p:nvPr/>
        </p:nvCxnSpPr>
        <p:spPr>
          <a:xfrm rot="10800000">
            <a:off x="2958325" y="4052225"/>
            <a:ext cx="1518900" cy="546000"/>
          </a:xfrm>
          <a:prstGeom prst="straightConnector1">
            <a:avLst/>
          </a:prstGeom>
          <a:noFill/>
          <a:ln w="9525" cap="flat" cmpd="sng">
            <a:solidFill>
              <a:schemeClr val="dk2"/>
            </a:solidFill>
            <a:prstDash val="solid"/>
            <a:round/>
            <a:headEnd type="none" w="med" len="med"/>
            <a:tailEnd type="triangle" w="med" len="med"/>
          </a:ln>
        </p:spPr>
      </p:cxnSp>
      <p:sp>
        <p:nvSpPr>
          <p:cNvPr id="154" name="Google Shape;154;p21"/>
          <p:cNvSpPr txBox="1"/>
          <p:nvPr/>
        </p:nvSpPr>
        <p:spPr>
          <a:xfrm>
            <a:off x="4477225" y="4305725"/>
            <a:ext cx="4577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accent5"/>
                </a:solidFill>
                <a:latin typeface="Proxima Nova"/>
                <a:ea typeface="Proxima Nova"/>
                <a:cs typeface="Proxima Nova"/>
                <a:sym typeface="Proxima Nova"/>
              </a:rPr>
              <a:t>Ultimate Goal !!!</a:t>
            </a:r>
            <a:endParaRPr sz="1300" b="1">
              <a:solidFill>
                <a:schemeClr val="accent5"/>
              </a:solidFill>
              <a:latin typeface="Proxima Nova"/>
              <a:ea typeface="Proxima Nova"/>
              <a:cs typeface="Proxima Nova"/>
              <a:sym typeface="Proxima Nova"/>
            </a:endParaRPr>
          </a:p>
          <a:p>
            <a:pPr marL="0" lvl="0" indent="0" algn="l" rtl="0">
              <a:spcBef>
                <a:spcPts val="0"/>
              </a:spcBef>
              <a:spcAft>
                <a:spcPts val="0"/>
              </a:spcAft>
              <a:buNone/>
            </a:pPr>
            <a:r>
              <a:rPr lang="en" sz="1300" b="1">
                <a:solidFill>
                  <a:schemeClr val="accent5"/>
                </a:solidFill>
                <a:latin typeface="Proxima Nova"/>
                <a:ea typeface="Proxima Nova"/>
                <a:cs typeface="Proxima Nova"/>
                <a:sym typeface="Proxima Nova"/>
              </a:rPr>
              <a:t>Average AAR, Average CAAR and Standard Deviations</a:t>
            </a:r>
            <a:endParaRPr sz="1300" b="1">
              <a:solidFill>
                <a:schemeClr val="accent5"/>
              </a:solidFill>
              <a:latin typeface="Proxima Nova"/>
              <a:ea typeface="Proxima Nova"/>
              <a:cs typeface="Proxima Nova"/>
              <a:sym typeface="Proxima Nova"/>
            </a:endParaRPr>
          </a:p>
        </p:txBody>
      </p:sp>
      <p:cxnSp>
        <p:nvCxnSpPr>
          <p:cNvPr id="155" name="Google Shape;155;p21"/>
          <p:cNvCxnSpPr/>
          <p:nvPr/>
        </p:nvCxnSpPr>
        <p:spPr>
          <a:xfrm>
            <a:off x="330925" y="4226375"/>
            <a:ext cx="2831700" cy="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2874</Words>
  <Application>Microsoft Office PowerPoint</Application>
  <PresentationFormat>On-screen Show (16:9)</PresentationFormat>
  <Paragraphs>211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Pacifico</vt:lpstr>
      <vt:lpstr>Arial</vt:lpstr>
      <vt:lpstr>Proxima Nova</vt:lpstr>
      <vt:lpstr>Spearmint</vt:lpstr>
      <vt:lpstr>Impact of earnings reports on stock prices</vt:lpstr>
      <vt:lpstr>Introduction / Executive summary</vt:lpstr>
      <vt:lpstr>Task Allocation</vt:lpstr>
      <vt:lpstr>Company Earnings from Zacks</vt:lpstr>
      <vt:lpstr>Design</vt:lpstr>
      <vt:lpstr>Data Retrieval</vt:lpstr>
      <vt:lpstr>Multi-threading</vt:lpstr>
      <vt:lpstr>Class Stock</vt:lpstr>
      <vt:lpstr>Class Group &amp; Bootstrap</vt:lpstr>
      <vt:lpstr>Class Group &amp; Bootstrap’s Highlighted Features</vt:lpstr>
      <vt:lpstr>Plotting with Gnuplot</vt:lpstr>
      <vt:lpstr>Program Menu</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earnings reports on stock prices</dc:title>
  <cp:lastModifiedBy>Chris Abruzzo</cp:lastModifiedBy>
  <cp:revision>1</cp:revision>
  <dcterms:modified xsi:type="dcterms:W3CDTF">2021-05-18T13:27:54Z</dcterms:modified>
</cp:coreProperties>
</file>