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D5D0E5-DBEA-4A7B-B1EB-D88B874A153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researchuk.org/about-cancer/cancer-symptoms/why-is-early-diagnosis-important" TargetMode="External"/><Relationship Id="rId2" Type="http://schemas.openxmlformats.org/officeDocument/2006/relationships/hyperlink" Target="http://www.cityofhope.org/cancer-and-diabetes-more-connections-than-you-th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uchstonehs.org/wp-content/uploads/2017/10/breast-cancer-blog-post-image-2017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D821F-3AB5-4E08-9F3D-7BD6E4ED7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97356E-1518-43A3-9119-266BF1F6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Data Science Career Track</a:t>
            </a:r>
          </a:p>
          <a:p>
            <a:endParaRPr lang="en-US" dirty="0"/>
          </a:p>
          <a:p>
            <a:r>
              <a:rPr lang="en-US" dirty="0"/>
              <a:t>Abbas Zaidi</a:t>
            </a:r>
          </a:p>
        </p:txBody>
      </p:sp>
    </p:spTree>
    <p:extLst>
      <p:ext uri="{BB962C8B-B14F-4D97-AF65-F5344CB8AC3E}">
        <p14:creationId xmlns:p14="http://schemas.microsoft.com/office/powerpoint/2010/main" val="13552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F4BFC-6F54-4B2B-A6CE-423B5B1D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849C4C-9064-42B4-AB34-A7C7208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89744" cy="4050792"/>
          </a:xfrm>
        </p:spPr>
        <p:txBody>
          <a:bodyPr/>
          <a:lstStyle/>
          <a:p>
            <a:r>
              <a:rPr lang="en-US" dirty="0" smtClean="0"/>
              <a:t>Early detection can be the difference between life and death as breast cancer mortality falls 75% when detected in stage 1 versus stage 4</a:t>
            </a:r>
          </a:p>
          <a:p>
            <a:r>
              <a:rPr lang="en-US" dirty="0" smtClean="0"/>
              <a:t>Lab results provide a significantly cheaper method of potential cancer diagnosis as they cost hundreds or thousands of times less than radiology </a:t>
            </a:r>
          </a:p>
          <a:p>
            <a:r>
              <a:rPr lang="en-US" dirty="0" smtClean="0"/>
              <a:t>Cost is the number one reason women do not have regular cancer screenings for 53% of women in a survey</a:t>
            </a:r>
          </a:p>
        </p:txBody>
      </p:sp>
      <p:pic>
        <p:nvPicPr>
          <p:cNvPr id="1026" name="Picture 2" descr="Image result for early detection breast canc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75" y="2225615"/>
            <a:ext cx="3910612" cy="35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3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22FD6-73AD-4E47-A38C-B4B7D17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81071-C63C-46CB-940C-2250C0D0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16552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was indexed in order to make it easier to read</a:t>
            </a:r>
          </a:p>
          <a:p>
            <a:r>
              <a:rPr lang="en-US" dirty="0" smtClean="0"/>
              <a:t>Histograms such as the one on the right for glucose were created to determine outliers</a:t>
            </a:r>
          </a:p>
          <a:p>
            <a:r>
              <a:rPr lang="en-US" dirty="0" smtClean="0"/>
              <a:t>Means of lab values were calculated and compared between control and cancer patients to determine which types of lab results to use</a:t>
            </a:r>
          </a:p>
          <a:p>
            <a:r>
              <a:rPr lang="en-US" dirty="0" smtClean="0"/>
              <a:t>Glucose, Insulin, </a:t>
            </a:r>
            <a:r>
              <a:rPr lang="en-US" dirty="0" err="1" smtClean="0"/>
              <a:t>Resistin</a:t>
            </a:r>
            <a:r>
              <a:rPr lang="en-US" dirty="0" smtClean="0"/>
              <a:t>, MCP.1, and HOMA were selected as the most promising lab values based on means</a:t>
            </a:r>
          </a:p>
        </p:txBody>
      </p:sp>
      <p:pic>
        <p:nvPicPr>
          <p:cNvPr id="2050" name="Picture 2" descr="https://lh3.googleusercontent.com/1Byn9k4acRyYUQmQlZrJPPxkdkbkBeavNTKsd-4k_5yGlXFI-AoFF7LzBhd5CK-HceTYI93E7HTnjw0fJx5_bm7tG1skq_iOGSyowz-z7NBCkKsP8BqnQ0C1PAzSD8GMnzslsOy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1289304"/>
            <a:ext cx="5172792" cy="42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F6FC3-88F0-4F63-A1B0-947515D8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8591CA-2B3F-47EB-A6BA-F5B6F7BE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8861" cy="958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was visualized using box plots, dot plots, and histograms</a:t>
            </a:r>
          </a:p>
          <a:p>
            <a:r>
              <a:rPr lang="en-US" dirty="0" smtClean="0"/>
              <a:t>Examples shown are for glucose values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" y="3314700"/>
            <a:ext cx="5810250" cy="3543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23140"/>
            <a:ext cx="5177108" cy="312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140" y="3348083"/>
            <a:ext cx="5222025" cy="30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496CC-7580-4524-931C-8067CE6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72626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C86BC-D461-4DF9-80AB-E2F7BAF0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210182" cy="4050792"/>
          </a:xfrm>
        </p:spPr>
        <p:txBody>
          <a:bodyPr/>
          <a:lstStyle/>
          <a:p>
            <a:r>
              <a:rPr lang="en-US" dirty="0" smtClean="0"/>
              <a:t>Pearson Correlation and P-values were calculated for glucose, insulin, </a:t>
            </a:r>
            <a:r>
              <a:rPr lang="en-US" dirty="0" err="1" smtClean="0"/>
              <a:t>resistin</a:t>
            </a:r>
            <a:r>
              <a:rPr lang="en-US" dirty="0" smtClean="0"/>
              <a:t>, MCP.1, and HOMA blood values for both control and cancer values</a:t>
            </a:r>
          </a:p>
          <a:p>
            <a:r>
              <a:rPr lang="en-US" dirty="0" err="1" smtClean="0"/>
              <a:t>Resistin</a:t>
            </a:r>
            <a:r>
              <a:rPr lang="en-US" dirty="0" smtClean="0"/>
              <a:t>, HOMA, insulin, and glucose were all significantly greater for cancer patients compared to control patients based on both Pearson correlation and significant p-values</a:t>
            </a:r>
          </a:p>
          <a:p>
            <a:r>
              <a:rPr lang="en-US" dirty="0" smtClean="0"/>
              <a:t>MCP.1 was not found to be significantly different for the groups for either test</a:t>
            </a:r>
            <a:endParaRPr lang="en-US" dirty="0"/>
          </a:p>
        </p:txBody>
      </p:sp>
      <p:pic>
        <p:nvPicPr>
          <p:cNvPr id="4098" name="Picture 2" descr="Image result for statistical significan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6" y="1940944"/>
            <a:ext cx="5610132" cy="37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8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87A32-2FAC-42E5-9B8A-D277B749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7FB70-4575-4F6E-8410-EFCC4FA3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42763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supervised machine learning was run to try to create a model to predict whether lab values were for controls or patients</a:t>
            </a:r>
          </a:p>
          <a:p>
            <a:r>
              <a:rPr lang="en-US" dirty="0" smtClean="0"/>
              <a:t>The model proved to have a 0.75 </a:t>
            </a:r>
            <a:r>
              <a:rPr lang="en-US" dirty="0" err="1" smtClean="0"/>
              <a:t>auc</a:t>
            </a:r>
            <a:r>
              <a:rPr lang="en-US" dirty="0" smtClean="0"/>
              <a:t>-roc score which is considered fairly accurate</a:t>
            </a:r>
          </a:p>
          <a:p>
            <a:r>
              <a:rPr lang="en-US" dirty="0" smtClean="0"/>
              <a:t>This is a promising start, however, the medical community strives for a 0.95 </a:t>
            </a:r>
            <a:r>
              <a:rPr lang="en-US" dirty="0" err="1" smtClean="0"/>
              <a:t>auc</a:t>
            </a:r>
            <a:r>
              <a:rPr lang="en-US" dirty="0" smtClean="0"/>
              <a:t>-roc score in order to be applicable</a:t>
            </a:r>
          </a:p>
          <a:p>
            <a:r>
              <a:rPr lang="en-US" dirty="0" smtClean="0"/>
              <a:t>Additional research and tuning of the model is necessary for more meaningful results and methods to be found</a:t>
            </a:r>
          </a:p>
          <a:p>
            <a:endParaRPr lang="en-US" dirty="0"/>
          </a:p>
        </p:txBody>
      </p:sp>
      <p:pic>
        <p:nvPicPr>
          <p:cNvPr id="5122" name="Picture 2" descr="https://lh3.googleusercontent.com/WWB6EooAkXqd0wYsk44DHnGT-QCW6x6sqByI5-MfbNuCBzVTLmYXvNZ2N771Otdlra4yrU380HCrbBk0Z7IHkiygOIRKXOTvGusLv2blbzf2u2CODL0rY73juqayl--8KQw9fUj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30" y="1827332"/>
            <a:ext cx="5787258" cy="416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FF6B0-A9DC-45CB-8AA9-42341666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C921F-1D35-405D-B89C-E3A33994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Rosenberg, Abe. “Cancer and Diabetes: More Connections Than You Think.” City of Hope Comprehensive Cancer Center, City of Hope, 21 June 2019, </a:t>
            </a:r>
            <a:r>
              <a:rPr lang="en-US" dirty="0">
                <a:hlinkClick r:id="rId2"/>
              </a:rPr>
              <a:t>www.cityofhope.org/cancer-and-diabetes-more-connections-than-you-think/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“Breast Cancer Symptoms and Early Warning Signs.” </a:t>
            </a:r>
            <a:r>
              <a:rPr lang="en-US" i="1" dirty="0"/>
              <a:t>WebMD</a:t>
            </a:r>
            <a:r>
              <a:rPr lang="en-US" dirty="0"/>
              <a:t>, WebMD, www.webmd.com/breast-cancer/understanding-breast-cancer-symptoms.</a:t>
            </a:r>
            <a:endParaRPr lang="en-US" dirty="0"/>
          </a:p>
          <a:p>
            <a:r>
              <a:rPr lang="en-US" dirty="0" err="1"/>
              <a:t>McAlearney</a:t>
            </a:r>
            <a:r>
              <a:rPr lang="en-US" dirty="0"/>
              <a:t>, Ann Scheck, et al. “Cost as a Barrier to Screening Mammography among Underserved Women.” </a:t>
            </a:r>
            <a:r>
              <a:rPr lang="en-US" i="1" dirty="0"/>
              <a:t>Ethnicity &amp; Health</a:t>
            </a:r>
            <a:r>
              <a:rPr lang="en-US" dirty="0"/>
              <a:t>, U.S. National Library of Medicine, Apr. 2007, www.ncbi.nlm.nih.gov/pmc/articles/PMC4465254/.</a:t>
            </a:r>
            <a:endParaRPr lang="en-US" dirty="0"/>
          </a:p>
          <a:p>
            <a:r>
              <a:rPr lang="en-US" dirty="0" err="1"/>
              <a:t>Nbcf</a:t>
            </a:r>
            <a:r>
              <a:rPr lang="en-US" dirty="0"/>
              <a:t>. “Information, Awareness &amp; Donations :: The National Breast Cancer Foundation.” </a:t>
            </a:r>
            <a:r>
              <a:rPr lang="en-US" i="1" dirty="0"/>
              <a:t>Www.nationalbreastcancer.org</a:t>
            </a:r>
            <a:r>
              <a:rPr lang="en-US" dirty="0"/>
              <a:t>, www.nationalbreastcancer.org/.</a:t>
            </a:r>
            <a:endParaRPr lang="en-US" dirty="0"/>
          </a:p>
          <a:p>
            <a:r>
              <a:rPr lang="en-US" dirty="0"/>
              <a:t>“U.S. Breast Cancer Statistics.” </a:t>
            </a:r>
            <a:r>
              <a:rPr lang="en-US" i="1" dirty="0"/>
              <a:t>Breastcancer.org</a:t>
            </a:r>
            <a:r>
              <a:rPr lang="en-US" dirty="0"/>
              <a:t>, 13 Feb. 2019, www.breastcancer.org/symptoms/understand_bc/statistics.</a:t>
            </a:r>
            <a:endParaRPr lang="en-US" dirty="0"/>
          </a:p>
          <a:p>
            <a:r>
              <a:rPr lang="en-US" dirty="0"/>
              <a:t>“Why Is Early Diagnosis Important?” </a:t>
            </a:r>
            <a:r>
              <a:rPr lang="en-US" i="1" dirty="0"/>
              <a:t>Cancer Research UK</a:t>
            </a:r>
            <a:r>
              <a:rPr lang="en-US" dirty="0"/>
              <a:t>, 4 Mar. 2019, </a:t>
            </a:r>
            <a:r>
              <a:rPr lang="en-US" dirty="0">
                <a:hlinkClick r:id="rId3"/>
              </a:rPr>
              <a:t>www.cancerresearchuk.org/about-cancer/cancer-symptoms/why-is-early-diagnosis-important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https://www.touchstonehs.org/wp-content/uploads/2017/10/breast-cancer-blog-post-image-2017.jpg</a:t>
            </a:r>
            <a:endParaRPr lang="en-US" dirty="0"/>
          </a:p>
          <a:p>
            <a:r>
              <a:rPr lang="en-US" dirty="0"/>
              <a:t>https://getitglossary.org/uploads/Pic_36.JPG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467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Breast Cancer Capstone Project</vt:lpstr>
      <vt:lpstr>Project Proposal and Problem Statement</vt:lpstr>
      <vt:lpstr>Data Wrangling</vt:lpstr>
      <vt:lpstr>Data Storytelling</vt:lpstr>
      <vt:lpstr>Statistical Analysis</vt:lpstr>
      <vt:lpstr>Machine Learning Analysis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Capstone Project</dc:title>
  <dc:creator>Abbas Zaidi</dc:creator>
  <cp:lastModifiedBy>Abbas Zaidi</cp:lastModifiedBy>
  <cp:revision>7</cp:revision>
  <dcterms:created xsi:type="dcterms:W3CDTF">2019-12-02T17:41:01Z</dcterms:created>
  <dcterms:modified xsi:type="dcterms:W3CDTF">2019-12-28T19:22:51Z</dcterms:modified>
</cp:coreProperties>
</file>