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79" r:id="rId11"/>
    <p:sldId id="272" r:id="rId12"/>
    <p:sldId id="273" r:id="rId13"/>
    <p:sldId id="274" r:id="rId14"/>
    <p:sldId id="275" r:id="rId15"/>
    <p:sldId id="267" r:id="rId16"/>
    <p:sldId id="271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FC990-81D9-437D-944B-C774A9A84B57}" v="28" dt="2024-03-09T16:15:47.006"/>
    <p1510:client id="{1EF1FCC6-5588-466F-9F49-C122C80857C4}" v="256" dt="2024-03-08T02:54:10.502"/>
    <p1510:client id="{5BCA7288-5E23-45BF-89DA-66D4FC2AA3DA}" v="98" dt="2024-03-08T04:25:34.491"/>
    <p1510:client id="{6DBF6595-64C3-4A98-A727-ABB124E2EEF6}" v="12" dt="2024-03-08T03:42:18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2T12:00:30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16384 12288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2T12:00:30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8192 8192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2T12:00:30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8192 4096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2T12:00:30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4096 8192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02T12:00:3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4096 8192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342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0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2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1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708" y="3784756"/>
            <a:ext cx="4230100" cy="2937793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002060"/>
                </a:solidFill>
                <a:latin typeface="Calibri"/>
                <a:cs typeface="Calibri"/>
              </a:rPr>
              <a:t>Data Structure and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1CEFD8-56FD-D67B-CECC-88C1D7A42105}"/>
              </a:ext>
            </a:extLst>
          </p:cNvPr>
          <p:cNvSpPr/>
          <p:nvPr/>
        </p:nvSpPr>
        <p:spPr>
          <a:xfrm>
            <a:off x="380811" y="362677"/>
            <a:ext cx="4492388" cy="614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Airlines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AEF-EF8E-890A-3F07-A9F16537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48" y="821812"/>
            <a:ext cx="8952286" cy="1031436"/>
          </a:xfrm>
        </p:spPr>
        <p:txBody>
          <a:bodyPr/>
          <a:lstStyle/>
          <a:p>
            <a:pPr algn="ctr"/>
            <a:r>
              <a:rPr lang="en-US" sz="5000">
                <a:latin typeface="Calibri"/>
                <a:cs typeface="Calibri"/>
              </a:rPr>
              <a:t>DSA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B312-0F18-024E-E31D-5D449D4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6007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latin typeface="Calibri"/>
                <a:cs typeface="Calibri"/>
              </a:rPr>
              <a:t>Queue, Structures, Arrays and Vectors , String Manipulation, Linked List, Control Structures, Object-Oriented Programming(OOP) Concepts, implements the Bellman-Ford Algorithm to find the minimum cost of traveling between all pairs of cities, </a:t>
            </a:r>
            <a:r>
              <a:rPr lang="en-US" sz="3000" dirty="0" err="1">
                <a:latin typeface="Calibri"/>
                <a:cs typeface="Calibri"/>
              </a:rPr>
              <a:t>Dijkstra's</a:t>
            </a:r>
            <a:r>
              <a:rPr lang="en-US" sz="3000" dirty="0">
                <a:latin typeface="Calibri"/>
                <a:cs typeface="Calibri"/>
              </a:rPr>
              <a:t> </a:t>
            </a:r>
            <a:r>
              <a:rPr lang="en-US" sz="3000" dirty="0" smtClean="0">
                <a:latin typeface="Calibri"/>
                <a:cs typeface="Calibri"/>
              </a:rPr>
              <a:t>algorithm, </a:t>
            </a:r>
            <a:r>
              <a:rPr lang="en-US" sz="3000" dirty="0" err="1">
                <a:latin typeface="Calibri"/>
                <a:cs typeface="Calibri"/>
              </a:rPr>
              <a:t>searcing</a:t>
            </a:r>
            <a:r>
              <a:rPr lang="en-US" sz="3000" dirty="0">
                <a:latin typeface="Calibri"/>
                <a:cs typeface="Calibri"/>
              </a:rPr>
              <a:t> algorithm......</a:t>
            </a:r>
            <a:r>
              <a:rPr lang="en-US" sz="3000" dirty="0" err="1">
                <a:latin typeface="Calibri"/>
                <a:cs typeface="Calibri"/>
              </a:rPr>
              <a:t>etc</a:t>
            </a:r>
            <a:r>
              <a:rPr lang="en-US" sz="3000" dirty="0">
                <a:latin typeface="Calibri"/>
                <a:cs typeface="Calibri"/>
              </a:rPr>
              <a:t>, DSA concepts are used in our projects.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598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>
            <a:extLst>
              <a:ext uri="{FF2B5EF4-FFF2-40B4-BE49-F238E27FC236}">
                <a16:creationId xmlns:a16="http://schemas.microsoft.com/office/drawing/2014/main" id="{ACF8AB92-D88C-4117-B01F-8E58D811FC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D2741-312D-6BF3-FD9A-DF7EBFC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US"/>
              <a:t>Implemented Screenshots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AFE755-AACD-44F9-8CBD-38F638F406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2CC470A-BA92-4E70-907A-529EC298DE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384799"/>
            <a:ext cx="5516880" cy="412718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384799"/>
            <a:ext cx="5869718" cy="41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3F40B-0168-3029-9A9E-5B075B5A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Implemented Screenshots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8" y="2381826"/>
            <a:ext cx="5374222" cy="432377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804" y="2381826"/>
            <a:ext cx="6818196" cy="43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0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CC5F-1B53-A0F7-E847-6D4A289C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74" y="415242"/>
            <a:ext cx="9404723" cy="875875"/>
          </a:xfrm>
        </p:spPr>
        <p:txBody>
          <a:bodyPr/>
          <a:lstStyle/>
          <a:p>
            <a:pPr algn="ctr"/>
            <a:r>
              <a:rPr lang="en-US"/>
              <a:t>Implemented Screenshots</a:t>
            </a:r>
            <a:endParaRPr lang="en-US">
              <a:solidFill>
                <a:srgbClr val="000000"/>
              </a:solidFill>
            </a:endParaRPr>
          </a:p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37118"/>
            <a:ext cx="2918342" cy="42872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1" y="2337118"/>
            <a:ext cx="4711819" cy="4287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0" y="2337118"/>
            <a:ext cx="4257040" cy="43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4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4EB9-628D-A209-F347-0050A59B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317"/>
          </a:xfrm>
        </p:spPr>
        <p:txBody>
          <a:bodyPr/>
          <a:lstStyle/>
          <a:p>
            <a:pPr algn="ctr"/>
            <a:r>
              <a:rPr lang="en-US"/>
              <a:t>Implemented Screenshots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6" y="1849120"/>
            <a:ext cx="3609314" cy="46126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1849120"/>
            <a:ext cx="4104640" cy="4612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849120"/>
            <a:ext cx="3810000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4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363C-1CDE-613C-A2FD-B82085D6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191" y="400586"/>
            <a:ext cx="9929378" cy="863382"/>
          </a:xfrm>
        </p:spPr>
        <p:txBody>
          <a:bodyPr/>
          <a:lstStyle/>
          <a:p>
            <a:pPr algn="ctr"/>
            <a:r>
              <a:rPr lang="en-US" sz="5000" dirty="0">
                <a:latin typeface="Calibri"/>
                <a:cs typeface="Calibri"/>
              </a:rPr>
              <a:t>Features &amp; Tools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E3B0-277C-785D-96AE-7D811A96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948" y="1869440"/>
            <a:ext cx="8946541" cy="36880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q"/>
            </a:pPr>
            <a:r>
              <a:rPr lang="en-US" sz="2500" dirty="0">
                <a:ea typeface="+mj-lt"/>
                <a:cs typeface="+mj-lt"/>
              </a:rPr>
              <a:t>D</a:t>
            </a:r>
            <a:r>
              <a:rPr lang="en-US" sz="2500" dirty="0">
                <a:latin typeface="Calibri"/>
                <a:ea typeface="+mj-lt"/>
                <a:cs typeface="+mj-lt"/>
              </a:rPr>
              <a:t>isplay List of cities,  Book Ticket , Service for the cities, Price, View Ticket details</a:t>
            </a:r>
            <a:endParaRPr lang="en-US" sz="2500" dirty="0">
              <a:latin typeface="Calibri"/>
              <a:ea typeface="+mj-lt"/>
              <a:cs typeface="Calibri"/>
            </a:endParaRPr>
          </a:p>
          <a:p>
            <a:pPr>
              <a:buFont typeface="Wingdings" charset="2"/>
              <a:buChar char="q"/>
            </a:pPr>
            <a:r>
              <a:rPr lang="en-US" sz="2500" dirty="0">
                <a:latin typeface="Calibri"/>
                <a:ea typeface="+mj-lt"/>
                <a:cs typeface="+mj-lt"/>
              </a:rPr>
              <a:t>Modify Ticket details, Payment Confirmation  , Cancel  booking , Show waiting list </a:t>
            </a:r>
            <a:r>
              <a:rPr lang="en-US" sz="2500" dirty="0" smtClean="0">
                <a:latin typeface="Calibri"/>
                <a:ea typeface="+mj-lt"/>
                <a:cs typeface="+mj-lt"/>
              </a:rPr>
              <a:t>.</a:t>
            </a:r>
            <a:r>
              <a:rPr lang="en-US" sz="2500" dirty="0">
                <a:latin typeface="Calibri"/>
                <a:cs typeface="Calibri"/>
              </a:rPr>
              <a:t> </a:t>
            </a:r>
            <a:endParaRPr lang="en-US" dirty="0"/>
          </a:p>
          <a:p>
            <a:pPr>
              <a:buFont typeface="Wingdings" charset="2"/>
              <a:buChar char="q"/>
            </a:pPr>
            <a:r>
              <a:rPr lang="en-US" sz="2500" dirty="0">
                <a:latin typeface="Calibri"/>
                <a:cs typeface="Calibri"/>
              </a:rPr>
              <a:t>By including concept of file </a:t>
            </a:r>
            <a:r>
              <a:rPr lang="en-US" sz="2500" dirty="0" err="1">
                <a:latin typeface="Calibri"/>
                <a:cs typeface="Calibri"/>
              </a:rPr>
              <a:t>handeling</a:t>
            </a:r>
            <a:r>
              <a:rPr lang="en-US" sz="2500" dirty="0">
                <a:latin typeface="Calibri"/>
                <a:cs typeface="Calibri"/>
              </a:rPr>
              <a:t> , we can save more data.</a:t>
            </a:r>
          </a:p>
          <a:p>
            <a:pPr>
              <a:buFont typeface="Wingdings" charset="2"/>
              <a:buChar char="q"/>
            </a:pPr>
            <a:r>
              <a:rPr lang="en-US" sz="2500" dirty="0">
                <a:latin typeface="Calibri"/>
                <a:cs typeface="Calibri"/>
              </a:rPr>
              <a:t>C++ GUI </a:t>
            </a:r>
            <a:r>
              <a:rPr lang="en-US" sz="2500" dirty="0" err="1">
                <a:latin typeface="Calibri"/>
                <a:cs typeface="Calibri"/>
              </a:rPr>
              <a:t>WxWdigets</a:t>
            </a:r>
            <a:r>
              <a:rPr lang="en-US" sz="2500" dirty="0">
                <a:latin typeface="Calibri"/>
                <a:cs typeface="Calibri"/>
              </a:rPr>
              <a:t> .</a:t>
            </a:r>
          </a:p>
          <a:p>
            <a:pPr>
              <a:buFont typeface="Wingdings" charset="2"/>
              <a:buChar char="q"/>
            </a:pPr>
            <a:r>
              <a:rPr lang="en-US" sz="2500" dirty="0">
                <a:latin typeface="Calibri"/>
                <a:cs typeface="Calibri"/>
              </a:rPr>
              <a:t>By making it online , we can use it on a  larger scale.</a:t>
            </a:r>
          </a:p>
        </p:txBody>
      </p:sp>
    </p:spTree>
    <p:extLst>
      <p:ext uri="{BB962C8B-B14F-4D97-AF65-F5344CB8AC3E}">
        <p14:creationId xmlns:p14="http://schemas.microsoft.com/office/powerpoint/2010/main" val="281552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2438-3040-0578-BF67-D1EA8BDE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>
                <a:latin typeface="Calibri"/>
                <a:cs typeface="Calibri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7538-26AB-1681-1339-C1B7B779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Calibri"/>
                <a:ea typeface="+mj-lt"/>
                <a:cs typeface="+mj-lt"/>
              </a:rPr>
              <a:t>The system will not be able to manage cargo flights. </a:t>
            </a:r>
          </a:p>
          <a:p>
            <a:r>
              <a:rPr lang="en-US" sz="3000">
                <a:latin typeface="Calibri"/>
                <a:ea typeface="+mj-lt"/>
                <a:cs typeface="+mj-lt"/>
              </a:rPr>
              <a:t> The system will not be able to manage international flights. </a:t>
            </a:r>
          </a:p>
          <a:p>
            <a:r>
              <a:rPr lang="en-US" sz="3000">
                <a:latin typeface="Calibri"/>
                <a:ea typeface="+mj-lt"/>
                <a:cs typeface="+mj-lt"/>
              </a:rPr>
              <a:t>The system will not be able to manage flights for multiple airlines.</a:t>
            </a:r>
          </a:p>
          <a:p>
            <a:pPr marL="0" indent="0">
              <a:buNone/>
            </a:pPr>
            <a:endParaRPr lang="en-US" sz="3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81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5F83-18B1-BADD-1EB2-46246D94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>
                <a:latin typeface="Calibri"/>
                <a:cs typeface="Calibri"/>
              </a:rPr>
              <a:t>Conclusion</a:t>
            </a:r>
            <a:endParaRPr lang="en-US" sz="500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C90D85-544B-033E-55A3-2CB8923E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latin typeface="Calibri"/>
                <a:cs typeface="Calibri"/>
              </a:rPr>
              <a:t>This software can be used for systematic storing data.</a:t>
            </a:r>
          </a:p>
          <a:p>
            <a:endParaRPr lang="en-US" sz="3000">
              <a:latin typeface="Calibri"/>
              <a:cs typeface="Calibri"/>
            </a:endParaRPr>
          </a:p>
          <a:p>
            <a:endParaRPr lang="en-US" sz="3000">
              <a:latin typeface="Calibri"/>
              <a:cs typeface="Calibri"/>
            </a:endParaRPr>
          </a:p>
          <a:p>
            <a:r>
              <a:rPr lang="en-US" sz="3000">
                <a:latin typeface="Calibri"/>
                <a:cs typeface="Calibri"/>
              </a:rPr>
              <a:t>Provides instant access of:</a:t>
            </a:r>
          </a:p>
          <a:p>
            <a:pPr marL="0" indent="0">
              <a:buNone/>
            </a:pPr>
            <a:r>
              <a:rPr lang="en-US" sz="3000">
                <a:latin typeface="Calibri"/>
                <a:cs typeface="Calibri"/>
              </a:rPr>
              <a:t>                            -positions and availability of flights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DF79-633A-25A7-E5A2-A951A43B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57" y="3013538"/>
            <a:ext cx="9404723" cy="1400530"/>
          </a:xfrm>
        </p:spPr>
        <p:txBody>
          <a:bodyPr/>
          <a:lstStyle/>
          <a:p>
            <a:pPr algn="ctr"/>
            <a:r>
              <a:rPr lang="en-US" sz="6000" b="1" u="sng">
                <a:solidFill>
                  <a:schemeClr val="bg1"/>
                </a:solidFill>
                <a:latin typeface="Calibri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705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DD26-2797-6C89-5789-4CC03720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51931"/>
            <a:ext cx="4345543" cy="3948857"/>
          </a:xfrm>
        </p:spPr>
        <p:txBody>
          <a:bodyPr/>
          <a:lstStyle/>
          <a:p>
            <a:r>
              <a:rPr lang="en-US" sz="5000">
                <a:latin typeface="Calibri"/>
                <a:cs typeface="Calibri"/>
              </a:rPr>
              <a:t>Airlines Management </a:t>
            </a:r>
            <a:br>
              <a:rPr lang="en-US" sz="5000">
                <a:latin typeface="Calibri"/>
                <a:cs typeface="Calibri"/>
              </a:rPr>
            </a:br>
            <a:r>
              <a:rPr lang="en-US" sz="5000">
                <a:latin typeface="Calibri"/>
                <a:cs typeface="Calibri"/>
              </a:rPr>
              <a:t>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36CE-4A8E-DB5D-07F4-3A5C527B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755" y="1378361"/>
            <a:ext cx="4162179" cy="4969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alibri"/>
                <a:cs typeface="Calibri"/>
              </a:rPr>
              <a:t>Prepared By</a:t>
            </a:r>
          </a:p>
          <a:p>
            <a:r>
              <a:rPr lang="en-US" sz="2500" dirty="0">
                <a:latin typeface="Calibri"/>
                <a:cs typeface="Calibri"/>
              </a:rPr>
              <a:t>Abu </a:t>
            </a:r>
            <a:r>
              <a:rPr lang="en-US" sz="2500" dirty="0" err="1">
                <a:latin typeface="Calibri"/>
                <a:cs typeface="Calibri"/>
              </a:rPr>
              <a:t>Bakkar</a:t>
            </a:r>
            <a:r>
              <a:rPr lang="en-US" sz="2500" dirty="0">
                <a:latin typeface="Calibri"/>
                <a:cs typeface="Calibri"/>
              </a:rPr>
              <a:t> Siddique </a:t>
            </a:r>
            <a:r>
              <a:rPr lang="en-US" sz="2500" dirty="0" err="1">
                <a:latin typeface="Calibri"/>
                <a:cs typeface="Calibri"/>
              </a:rPr>
              <a:t>Emon</a:t>
            </a:r>
            <a:r>
              <a:rPr lang="en-US" sz="2500" dirty="0">
                <a:latin typeface="Calibri"/>
                <a:cs typeface="Calibri"/>
              </a:rPr>
              <a:t> </a:t>
            </a:r>
          </a:p>
          <a:p>
            <a:pPr marL="0" indent="0">
              <a:buNone/>
            </a:pPr>
            <a:r>
              <a:rPr lang="en-US" sz="2500" dirty="0">
                <a:latin typeface="Calibri"/>
                <a:cs typeface="Calibri"/>
              </a:rPr>
              <a:t>     I’D: 2201011 </a:t>
            </a:r>
          </a:p>
          <a:p>
            <a:r>
              <a:rPr lang="en-US" sz="2500" dirty="0" err="1">
                <a:latin typeface="Calibri"/>
                <a:cs typeface="Calibri"/>
              </a:rPr>
              <a:t>Tanzim</a:t>
            </a:r>
            <a:r>
              <a:rPr lang="en-US" sz="2500" dirty="0">
                <a:latin typeface="Calibri"/>
                <a:cs typeface="Calibri"/>
              </a:rPr>
              <a:t> Ahmed khan </a:t>
            </a:r>
          </a:p>
          <a:p>
            <a:pPr marL="0" indent="0">
              <a:buNone/>
            </a:pPr>
            <a:r>
              <a:rPr lang="en-US" sz="2500" dirty="0">
                <a:latin typeface="Calibri"/>
                <a:cs typeface="Calibri"/>
              </a:rPr>
              <a:t>     I’D: 2201018</a:t>
            </a:r>
          </a:p>
          <a:p>
            <a:r>
              <a:rPr lang="en-US" sz="2500" dirty="0">
                <a:latin typeface="Calibri"/>
                <a:cs typeface="Calibri"/>
              </a:rPr>
              <a:t> Most. Sukria </a:t>
            </a:r>
            <a:r>
              <a:rPr lang="en-US" sz="2500" dirty="0" err="1">
                <a:latin typeface="Calibri"/>
                <a:cs typeface="Calibri"/>
              </a:rPr>
              <a:t>Akter</a:t>
            </a:r>
            <a:endParaRPr lang="en-US" sz="25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500" dirty="0">
                <a:latin typeface="Calibri"/>
                <a:cs typeface="Calibri"/>
              </a:rPr>
              <a:t>       I’D: 2201021</a:t>
            </a:r>
          </a:p>
        </p:txBody>
      </p:sp>
    </p:spTree>
    <p:extLst>
      <p:ext uri="{BB962C8B-B14F-4D97-AF65-F5344CB8AC3E}">
        <p14:creationId xmlns:p14="http://schemas.microsoft.com/office/powerpoint/2010/main" val="224546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65C6-4A3D-A731-A0EC-63BCF7D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720"/>
          </a:xfrm>
        </p:spPr>
        <p:txBody>
          <a:bodyPr/>
          <a:lstStyle/>
          <a:p>
            <a:pPr algn="ctr"/>
            <a:r>
              <a:rPr lang="en-US" b="1" u="sng">
                <a:latin typeface="Calibri"/>
                <a:cs typeface="Calibri"/>
              </a:rPr>
              <a:t>At a glance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82D5-CD4B-3A0C-39A7-CC909B04C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73" y="1189348"/>
            <a:ext cx="10877227" cy="53157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500" dirty="0">
                <a:latin typeface="Calibri"/>
                <a:cs typeface="Calibri"/>
              </a:rPr>
              <a:t>Introduction</a:t>
            </a:r>
            <a:endParaRPr lang="en-US" dirty="0"/>
          </a:p>
          <a:p>
            <a:r>
              <a:rPr lang="en-US" sz="2500" dirty="0">
                <a:latin typeface="Calibri"/>
                <a:cs typeface="Calibri"/>
              </a:rPr>
              <a:t>Motivation</a:t>
            </a:r>
          </a:p>
          <a:p>
            <a:r>
              <a:rPr lang="en-US" sz="2500" dirty="0">
                <a:latin typeface="Calibri"/>
                <a:ea typeface="+mn-lt"/>
                <a:cs typeface="+mn-lt"/>
              </a:rPr>
              <a:t>Objectives</a:t>
            </a:r>
          </a:p>
          <a:p>
            <a:r>
              <a:rPr lang="en-US" sz="2500" dirty="0">
                <a:latin typeface="Calibri"/>
                <a:cs typeface="Calibri"/>
              </a:rPr>
              <a:t>Header Files</a:t>
            </a:r>
          </a:p>
          <a:p>
            <a:r>
              <a:rPr lang="en-US" sz="2500" dirty="0">
                <a:latin typeface="Calibri"/>
                <a:cs typeface="Calibri"/>
              </a:rPr>
              <a:t>Flowchart</a:t>
            </a:r>
          </a:p>
          <a:p>
            <a:r>
              <a:rPr lang="en-US" sz="2500" dirty="0" smtClean="0">
                <a:latin typeface="Calibri"/>
                <a:cs typeface="Calibri"/>
              </a:rPr>
              <a:t>Application </a:t>
            </a:r>
            <a:r>
              <a:rPr lang="en-US" sz="2500" dirty="0">
                <a:latin typeface="Calibri"/>
                <a:cs typeface="Calibri"/>
              </a:rPr>
              <a:t>of Project</a:t>
            </a:r>
          </a:p>
          <a:p>
            <a:r>
              <a:rPr lang="en-US" sz="2500" dirty="0">
                <a:latin typeface="Calibri"/>
                <a:cs typeface="Calibri"/>
              </a:rPr>
              <a:t>DSA Implementation</a:t>
            </a:r>
          </a:p>
          <a:p>
            <a:r>
              <a:rPr lang="en-US" sz="2500" dirty="0">
                <a:latin typeface="Calibri"/>
                <a:cs typeface="Calibri"/>
              </a:rPr>
              <a:t>Implemented Screenshots</a:t>
            </a:r>
          </a:p>
          <a:p>
            <a:r>
              <a:rPr lang="en-US" sz="2500" dirty="0">
                <a:latin typeface="Calibri"/>
                <a:cs typeface="Calibri"/>
              </a:rPr>
              <a:t>Features &amp; Tools</a:t>
            </a:r>
          </a:p>
          <a:p>
            <a:r>
              <a:rPr lang="en-US" sz="2500" dirty="0">
                <a:latin typeface="Calibri"/>
                <a:cs typeface="Calibri"/>
              </a:rPr>
              <a:t>Limitations</a:t>
            </a:r>
          </a:p>
          <a:p>
            <a:r>
              <a:rPr lang="en-US" sz="2500" dirty="0">
                <a:latin typeface="Calibri"/>
                <a:cs typeface="Calibri"/>
              </a:rPr>
              <a:t>Conclusion</a:t>
            </a:r>
          </a:p>
          <a:p>
            <a:endParaRPr lang="en-US" sz="2500" dirty="0">
              <a:latin typeface="Calibri"/>
              <a:cs typeface="Calibri"/>
            </a:endParaRPr>
          </a:p>
          <a:p>
            <a:endParaRPr lang="en-US"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2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BA5E-DBBB-AF19-DEFE-DEF8E712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1" y="602786"/>
            <a:ext cx="9404723" cy="1200661"/>
          </a:xfrm>
        </p:spPr>
        <p:txBody>
          <a:bodyPr/>
          <a:lstStyle/>
          <a:p>
            <a:pPr algn="ctr"/>
            <a:r>
              <a:rPr lang="en-US" sz="4000" dirty="0">
                <a:latin typeface="Calibri"/>
                <a:cs typeface="Calibri"/>
              </a:rPr>
              <a:t>Introduction</a:t>
            </a:r>
            <a:endParaRPr lang="en-US" sz="4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BC6B-DD9C-B1D3-F1F8-B4CEC34C1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3200"/>
            <a:ext cx="9595168" cy="477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Calibri"/>
                <a:ea typeface="+mj-lt"/>
                <a:cs typeface="+mj-lt"/>
              </a:rPr>
              <a:t>In today's modern world, we can </a:t>
            </a:r>
            <a:r>
              <a:rPr lang="en-US" sz="2200" dirty="0" err="1" smtClean="0">
                <a:latin typeface="Calibri"/>
                <a:ea typeface="+mj-lt"/>
                <a:cs typeface="+mj-lt"/>
              </a:rPr>
              <a:t>fastly</a:t>
            </a:r>
            <a:r>
              <a:rPr lang="en-US" sz="2200" dirty="0" smtClean="0">
                <a:latin typeface="Calibri"/>
                <a:ea typeface="+mj-lt"/>
                <a:cs typeface="+mj-lt"/>
              </a:rPr>
              <a:t> </a:t>
            </a:r>
            <a:r>
              <a:rPr lang="en-US" sz="2200" dirty="0">
                <a:latin typeface="Calibri"/>
                <a:ea typeface="+mj-lt"/>
                <a:cs typeface="+mj-lt"/>
              </a:rPr>
              <a:t>reach our destinations with the help of airplanes. The Airline Management System, developed as part of this project, is a user-friendly platform for storing, retrieving, and managing information of passengers and airlines</a:t>
            </a:r>
            <a:r>
              <a:rPr lang="en-US" sz="2200" dirty="0" smtClean="0">
                <a:latin typeface="Calibri"/>
                <a:ea typeface="+mj-lt"/>
                <a:cs typeface="+mj-lt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latin typeface="Calibri"/>
                <a:cs typeface="Calibri"/>
              </a:rPr>
              <a:t>The Airline Management System is a software application that offers a comprehensive set of features for managing airlines, enabling users to create accounts, book tickets, view ticket details, modify tickets, confirm payments, and cancel </a:t>
            </a:r>
            <a:r>
              <a:rPr lang="en-US" sz="2200" dirty="0" err="1">
                <a:latin typeface="Calibri"/>
                <a:cs typeface="Calibri"/>
              </a:rPr>
              <a:t>tickets.This</a:t>
            </a:r>
            <a:r>
              <a:rPr lang="en-US" sz="2200" dirty="0">
                <a:latin typeface="Calibri"/>
                <a:cs typeface="Calibri"/>
              </a:rPr>
              <a:t> system is designed to streamline the process of managing airline information, the system ensures that users can access the details they need and get their destined service quickly and easily.</a:t>
            </a:r>
          </a:p>
        </p:txBody>
      </p:sp>
    </p:spTree>
    <p:extLst>
      <p:ext uri="{BB962C8B-B14F-4D97-AF65-F5344CB8AC3E}">
        <p14:creationId xmlns:p14="http://schemas.microsoft.com/office/powerpoint/2010/main" val="31327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6150-6A57-466F-1F54-2F551702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77570"/>
            <a:ext cx="9916886" cy="1175678"/>
          </a:xfrm>
        </p:spPr>
        <p:txBody>
          <a:bodyPr/>
          <a:lstStyle/>
          <a:p>
            <a:pPr algn="ctr"/>
            <a:r>
              <a:rPr lang="en-US" sz="5000">
                <a:latin typeface="Calibri"/>
                <a:cs typeface="Calibri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48CF-DA48-5040-49E6-365889C9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manual system which mainly involves registering manually.</a:t>
            </a:r>
            <a:endParaRPr lang="en-US" sz="30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US" sz="3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D4CEA-DA81-290A-2A26-67B051650B53}"/>
              </a:ext>
            </a:extLst>
          </p:cNvPr>
          <p:cNvSpPr/>
          <p:nvPr/>
        </p:nvSpPr>
        <p:spPr>
          <a:xfrm>
            <a:off x="1524000" y="3429001"/>
            <a:ext cx="2223539" cy="1186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Manual system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54B82C-D7D2-715E-7EA7-C90F9F46EEFC}"/>
              </a:ext>
            </a:extLst>
          </p:cNvPr>
          <p:cNvSpPr/>
          <p:nvPr/>
        </p:nvSpPr>
        <p:spPr>
          <a:xfrm>
            <a:off x="6689361" y="2810655"/>
            <a:ext cx="4522032" cy="2048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Wingdings"/>
              <a:buChar char="ü"/>
            </a:pPr>
            <a:r>
              <a:rPr lang="en-US" sz="2500" b="1">
                <a:solidFill>
                  <a:schemeClr val="bg1"/>
                </a:solidFill>
                <a:latin typeface="Calibri"/>
                <a:cs typeface="Calibri"/>
              </a:rPr>
              <a:t>Large files of record</a:t>
            </a:r>
            <a:endParaRPr lang="en-US" sz="2500">
              <a:solidFill>
                <a:schemeClr val="bg1"/>
              </a:solidFill>
              <a:latin typeface="Calibri"/>
              <a:cs typeface="Calibri"/>
            </a:endParaRPr>
          </a:p>
          <a:p>
            <a:pPr marL="285750" indent="-285750">
              <a:buFont typeface="Wingdings"/>
              <a:buChar char="ü"/>
            </a:pPr>
            <a:r>
              <a:rPr lang="en-US" sz="2500" b="1">
                <a:solidFill>
                  <a:schemeClr val="bg1"/>
                </a:solidFill>
                <a:latin typeface="Calibri"/>
                <a:cs typeface="Calibri"/>
              </a:rPr>
              <a:t>Time consuming</a:t>
            </a:r>
          </a:p>
          <a:p>
            <a:pPr marL="285750" indent="-285750">
              <a:buFont typeface="Wingdings"/>
              <a:buChar char="ü"/>
            </a:pPr>
            <a:r>
              <a:rPr lang="en-US" sz="2500" b="1">
                <a:solidFill>
                  <a:schemeClr val="bg1"/>
                </a:solidFill>
                <a:latin typeface="Calibri"/>
                <a:cs typeface="Calibri"/>
              </a:rPr>
              <a:t>High numbers of errors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808C58-28B2-B6FF-FBE4-7582A8242BCD}"/>
                  </a:ext>
                </a:extLst>
              </p14:cNvPr>
              <p14:cNvContentPartPr/>
              <p14:nvPr/>
            </p14:nvContentPartPr>
            <p14:xfrm>
              <a:off x="11205147" y="4853065"/>
              <a:ext cx="18737" cy="1873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808C58-28B2-B6FF-FBE4-7582A8242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8297" y="3916215"/>
                <a:ext cx="1873700" cy="187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1EB44D-9DA7-EE2C-2D2D-C733C0FDE0F8}"/>
                  </a:ext>
                </a:extLst>
              </p14:cNvPr>
              <p14:cNvContentPartPr/>
              <p14:nvPr/>
            </p14:nvContentPartPr>
            <p14:xfrm>
              <a:off x="3197901" y="3903688"/>
              <a:ext cx="18737" cy="1873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1EB44D-9DA7-EE2C-2D2D-C733C0FDE0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1051" y="2966838"/>
                <a:ext cx="1873700" cy="187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DA63DD-0092-3111-2662-F25484E92032}"/>
                  </a:ext>
                </a:extLst>
              </p14:cNvPr>
              <p14:cNvContentPartPr/>
              <p14:nvPr/>
            </p14:nvContentPartPr>
            <p14:xfrm>
              <a:off x="2310984" y="4303426"/>
              <a:ext cx="18737" cy="1873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DA63DD-0092-3111-2662-F25484E92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134" y="3366576"/>
                <a:ext cx="1873700" cy="187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333D7B-B1EF-51B6-5C70-108C0DE2E80B}"/>
                  </a:ext>
                </a:extLst>
              </p14:cNvPr>
              <p14:cNvContentPartPr/>
              <p14:nvPr/>
            </p14:nvContentPartPr>
            <p14:xfrm>
              <a:off x="3035508" y="4191000"/>
              <a:ext cx="18737" cy="1873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333D7B-B1EF-51B6-5C70-108C0DE2E8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658" y="3254150"/>
                <a:ext cx="1873700" cy="187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E64F01-0967-78F2-8E02-00504473411F}"/>
                  </a:ext>
                </a:extLst>
              </p14:cNvPr>
              <p14:cNvContentPartPr/>
              <p14:nvPr/>
            </p14:nvContentPartPr>
            <p14:xfrm>
              <a:off x="3035508" y="4191000"/>
              <a:ext cx="18737" cy="1873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E64F01-0967-78F2-8E02-005044734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658" y="3254150"/>
                <a:ext cx="1873700" cy="18737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3BB735-6F9D-4196-700F-EC7DACE723D1}"/>
              </a:ext>
            </a:extLst>
          </p:cNvPr>
          <p:cNvCxnSpPr/>
          <p:nvPr/>
        </p:nvCxnSpPr>
        <p:spPr>
          <a:xfrm>
            <a:off x="1397052" y="461369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F61EE-74EC-9220-A5A5-32A078FE1BF8}"/>
              </a:ext>
            </a:extLst>
          </p:cNvPr>
          <p:cNvSpPr/>
          <p:nvPr/>
        </p:nvSpPr>
        <p:spPr>
          <a:xfrm>
            <a:off x="2329721" y="5402704"/>
            <a:ext cx="2048655" cy="936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Calibri"/>
                <a:cs typeface="Calibri"/>
              </a:rPr>
              <a:t>By using C++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467FF7-D40A-9A6A-481C-411124FD830D}"/>
              </a:ext>
            </a:extLst>
          </p:cNvPr>
          <p:cNvSpPr/>
          <p:nvPr/>
        </p:nvSpPr>
        <p:spPr>
          <a:xfrm>
            <a:off x="4372131" y="5777458"/>
            <a:ext cx="1986196" cy="187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3267B3-DF47-AB22-541A-99B35BFE9BAF}"/>
              </a:ext>
            </a:extLst>
          </p:cNvPr>
          <p:cNvSpPr/>
          <p:nvPr/>
        </p:nvSpPr>
        <p:spPr>
          <a:xfrm>
            <a:off x="6695606" y="5540114"/>
            <a:ext cx="4084819" cy="9368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>
                <a:solidFill>
                  <a:schemeClr val="bg1"/>
                </a:solidFill>
                <a:latin typeface="Calibri"/>
                <a:cs typeface="Calibri"/>
              </a:rPr>
              <a:t>It becomes easy to handle</a:t>
            </a:r>
          </a:p>
        </p:txBody>
      </p:sp>
    </p:spTree>
    <p:extLst>
      <p:ext uri="{BB962C8B-B14F-4D97-AF65-F5344CB8AC3E}">
        <p14:creationId xmlns:p14="http://schemas.microsoft.com/office/powerpoint/2010/main" val="3352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6B9-233A-F1DB-C7C6-1B78FA74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27472"/>
            <a:ext cx="9404723" cy="1025776"/>
          </a:xfrm>
        </p:spPr>
        <p:txBody>
          <a:bodyPr/>
          <a:lstStyle/>
          <a:p>
            <a:pPr algn="ctr"/>
            <a:r>
              <a:rPr lang="en-US" sz="4500">
                <a:latin typeface="Calibri"/>
                <a:cs typeface="Calibri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AAD9-632B-CC96-B338-4A73C223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500">
                <a:latin typeface="Calibri"/>
                <a:cs typeface="Calibri"/>
              </a:rPr>
              <a:t>For airlines-</a:t>
            </a:r>
          </a:p>
          <a:p>
            <a:r>
              <a:rPr lang="en-US" sz="2500">
                <a:latin typeface="Calibri"/>
                <a:cs typeface="Calibri"/>
              </a:rPr>
              <a:t>To </a:t>
            </a:r>
            <a:r>
              <a:rPr lang="en-US" sz="2500">
                <a:latin typeface="Calibri"/>
                <a:ea typeface="+mj-lt"/>
                <a:cs typeface="+mj-lt"/>
              </a:rPr>
              <a:t> manage airlines flights, passengers, and crew members.</a:t>
            </a:r>
            <a:endParaRPr lang="en-US" sz="2500">
              <a:latin typeface="Calibri"/>
              <a:cs typeface="Calibri"/>
            </a:endParaRPr>
          </a:p>
          <a:p>
            <a:r>
              <a:rPr lang="en-US" sz="2500">
                <a:latin typeface="Calibri"/>
                <a:cs typeface="Calibri"/>
              </a:rPr>
              <a:t>To </a:t>
            </a:r>
            <a:r>
              <a:rPr lang="en-US" sz="2500">
                <a:latin typeface="Calibri"/>
                <a:ea typeface="+mj-lt"/>
                <a:cs typeface="+mj-lt"/>
              </a:rPr>
              <a:t>keep track of  airlines  finances and generate reports. </a:t>
            </a:r>
            <a:endParaRPr lang="en-US" sz="2500">
              <a:latin typeface="Calibri"/>
              <a:cs typeface="Calibri"/>
            </a:endParaRPr>
          </a:p>
          <a:p>
            <a:endParaRPr lang="en-US" sz="2500">
              <a:latin typeface="Calibri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2500">
                <a:latin typeface="Calibri"/>
                <a:ea typeface="+mj-lt"/>
                <a:cs typeface="+mj-lt"/>
              </a:rPr>
              <a:t>For passengers</a:t>
            </a:r>
          </a:p>
          <a:p>
            <a:r>
              <a:rPr lang="en-US" sz="2500">
                <a:latin typeface="Calibri"/>
                <a:ea typeface="+mj-lt"/>
                <a:cs typeface="+mj-lt"/>
              </a:rPr>
              <a:t>To improve customer service.</a:t>
            </a:r>
            <a:endParaRPr lang="en-US" sz="2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19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FDA6-B9B0-212E-3D16-A82EAAFD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040" y="324465"/>
            <a:ext cx="9404723" cy="875071"/>
          </a:xfrm>
        </p:spPr>
        <p:txBody>
          <a:bodyPr/>
          <a:lstStyle/>
          <a:p>
            <a:pPr>
              <a:spcBef>
                <a:spcPts val="1000"/>
              </a:spcBef>
            </a:pPr>
            <a:endParaRPr lang="en-US" sz="2500" dirty="0">
              <a:solidFill>
                <a:srgbClr val="FFFFFF"/>
              </a:solidFill>
              <a:latin typeface="Calibri"/>
              <a:cs typeface="Calibri"/>
            </a:endParaRPr>
          </a:p>
          <a:p>
            <a:pPr algn="ctr"/>
            <a:r>
              <a:rPr lang="en-US" sz="5000" dirty="0">
                <a:latin typeface="Calibri"/>
                <a:cs typeface="Calibri"/>
              </a:rPr>
              <a:t>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AEF-5AE3-5BEF-D99D-67BCF738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20" y="1789472"/>
            <a:ext cx="8946541" cy="4958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latin typeface="Calibri"/>
                <a:ea typeface="+mj-lt"/>
                <a:cs typeface="+mj-lt"/>
              </a:rPr>
              <a:t>#define _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CRT_SECURE_NO_WARNINGS</a:t>
            </a:r>
          </a:p>
          <a:p>
            <a:r>
              <a:rPr lang="en-US" sz="3000" dirty="0" smtClean="0">
                <a:latin typeface="Calibri"/>
                <a:ea typeface="+mj-lt"/>
                <a:cs typeface="+mj-lt"/>
              </a:rPr>
              <a:t>#</a:t>
            </a:r>
            <a:r>
              <a:rPr lang="en-US" sz="3000" dirty="0">
                <a:latin typeface="Calibri"/>
                <a:ea typeface="+mj-lt"/>
                <a:cs typeface="+mj-lt"/>
              </a:rPr>
              <a:t>include &lt;</a:t>
            </a:r>
            <a:r>
              <a:rPr lang="en-US" sz="3000" dirty="0" err="1">
                <a:latin typeface="Calibri"/>
                <a:ea typeface="+mj-lt"/>
                <a:cs typeface="+mj-lt"/>
              </a:rPr>
              <a:t>iostream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&gt;</a:t>
            </a:r>
          </a:p>
          <a:p>
            <a:r>
              <a:rPr lang="en-US" sz="3000" dirty="0" smtClean="0">
                <a:latin typeface="Calibri"/>
                <a:ea typeface="+mj-lt"/>
                <a:cs typeface="+mj-lt"/>
              </a:rPr>
              <a:t>#</a:t>
            </a:r>
            <a:r>
              <a:rPr lang="en-US" sz="3000" dirty="0">
                <a:latin typeface="Calibri"/>
                <a:ea typeface="+mj-lt"/>
                <a:cs typeface="+mj-lt"/>
              </a:rPr>
              <a:t>include &lt;</a:t>
            </a:r>
            <a:r>
              <a:rPr lang="en-US" sz="3000" dirty="0" err="1">
                <a:latin typeface="Calibri"/>
                <a:ea typeface="+mj-lt"/>
                <a:cs typeface="+mj-lt"/>
              </a:rPr>
              <a:t>stdio.h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&gt;</a:t>
            </a:r>
          </a:p>
          <a:p>
            <a:r>
              <a:rPr lang="en-US" sz="3000" dirty="0" smtClean="0">
                <a:latin typeface="Calibri"/>
                <a:ea typeface="+mj-lt"/>
                <a:cs typeface="+mj-lt"/>
              </a:rPr>
              <a:t>#</a:t>
            </a:r>
            <a:r>
              <a:rPr lang="en-US" sz="3000" dirty="0">
                <a:latin typeface="Calibri"/>
                <a:ea typeface="+mj-lt"/>
                <a:cs typeface="+mj-lt"/>
              </a:rPr>
              <a:t>include &lt;</a:t>
            </a:r>
            <a:r>
              <a:rPr lang="en-US" sz="3000" dirty="0" err="1">
                <a:latin typeface="Calibri"/>
                <a:ea typeface="+mj-lt"/>
                <a:cs typeface="+mj-lt"/>
              </a:rPr>
              <a:t>stdlib.h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&gt;</a:t>
            </a:r>
          </a:p>
          <a:p>
            <a:r>
              <a:rPr lang="en-US" sz="3000" dirty="0" smtClean="0">
                <a:latin typeface="Calibri"/>
                <a:ea typeface="+mj-lt"/>
                <a:cs typeface="+mj-lt"/>
              </a:rPr>
              <a:t>#</a:t>
            </a:r>
            <a:r>
              <a:rPr lang="en-US" sz="3000" dirty="0">
                <a:latin typeface="Calibri"/>
                <a:ea typeface="+mj-lt"/>
                <a:cs typeface="+mj-lt"/>
              </a:rPr>
              <a:t>include &lt;string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&gt;</a:t>
            </a:r>
          </a:p>
          <a:p>
            <a:r>
              <a:rPr lang="en-US" sz="3000" dirty="0" smtClean="0">
                <a:latin typeface="Calibri"/>
                <a:ea typeface="+mj-lt"/>
                <a:cs typeface="+mj-lt"/>
              </a:rPr>
              <a:t>#</a:t>
            </a:r>
            <a:r>
              <a:rPr lang="en-US" sz="3000" dirty="0">
                <a:latin typeface="Calibri"/>
                <a:ea typeface="+mj-lt"/>
                <a:cs typeface="+mj-lt"/>
              </a:rPr>
              <a:t>include &lt;</a:t>
            </a:r>
            <a:r>
              <a:rPr lang="en-US" sz="3000" dirty="0" err="1">
                <a:latin typeface="Calibri"/>
                <a:ea typeface="+mj-lt"/>
                <a:cs typeface="+mj-lt"/>
              </a:rPr>
              <a:t>ctime</a:t>
            </a:r>
            <a:r>
              <a:rPr lang="en-US" sz="3000" dirty="0" smtClean="0">
                <a:latin typeface="Calibri"/>
                <a:ea typeface="+mj-lt"/>
                <a:cs typeface="+mj-lt"/>
              </a:rPr>
              <a:t>&gt;</a:t>
            </a:r>
          </a:p>
          <a:p>
            <a:pPr marL="0" indent="0">
              <a:buNone/>
            </a:pPr>
            <a:endParaRPr lang="en-US" sz="3000" dirty="0" smtClean="0">
              <a:latin typeface="Calibri"/>
              <a:ea typeface="+mj-lt"/>
              <a:cs typeface="+mj-lt"/>
            </a:endParaRPr>
          </a:p>
          <a:p>
            <a:pPr marL="0" indent="0">
              <a:buNone/>
            </a:pPr>
            <a:r>
              <a:rPr lang="en-US" sz="3000" dirty="0" smtClean="0">
                <a:latin typeface="Calibri"/>
                <a:ea typeface="+mj-lt"/>
                <a:cs typeface="+mj-lt"/>
              </a:rPr>
              <a:t>using</a:t>
            </a:r>
            <a:r>
              <a:rPr lang="en-US" sz="3000" dirty="0">
                <a:latin typeface="Calibri"/>
                <a:ea typeface="+mj-lt"/>
                <a:cs typeface="+mj-lt"/>
              </a:rPr>
              <a:t> namespace </a:t>
            </a:r>
            <a:r>
              <a:rPr lang="en-US" sz="3000" dirty="0" err="1">
                <a:latin typeface="Calibri"/>
                <a:ea typeface="+mj-lt"/>
                <a:cs typeface="+mj-lt"/>
              </a:rPr>
              <a:t>std</a:t>
            </a:r>
            <a:r>
              <a:rPr lang="en-US" sz="3000" dirty="0">
                <a:latin typeface="Calibri"/>
                <a:ea typeface="+mj-lt"/>
                <a:cs typeface="+mj-lt"/>
              </a:rPr>
              <a:t>;</a:t>
            </a:r>
            <a:endParaRPr lang="en-US"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3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DC4B-B85F-571E-3A9E-CAD9F393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2882"/>
            <a:ext cx="9404723" cy="813416"/>
          </a:xfrm>
        </p:spPr>
        <p:txBody>
          <a:bodyPr/>
          <a:lstStyle/>
          <a:p>
            <a:pPr algn="ctr"/>
            <a:r>
              <a:rPr lang="en-US"/>
              <a:t>    </a:t>
            </a:r>
            <a:r>
              <a:rPr lang="en-US" sz="4000">
                <a:latin typeface="Calibri"/>
                <a:cs typeface="Calibri"/>
              </a:rPr>
              <a:t>Flowchart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A879A0-3BD0-946C-4F05-C0F8585D81BA}"/>
              </a:ext>
            </a:extLst>
          </p:cNvPr>
          <p:cNvSpPr/>
          <p:nvPr/>
        </p:nvSpPr>
        <p:spPr>
          <a:xfrm>
            <a:off x="749507" y="1442803"/>
            <a:ext cx="2398426" cy="7495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file </a:t>
            </a:r>
            <a:r>
              <a:rPr lang="en-US" sz="2500" err="1">
                <a:latin typeface="Calibri"/>
                <a:cs typeface="Calibri"/>
              </a:rPr>
              <a:t>handaling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9D33B4-50B5-71E2-1CBB-E1BCC4D0092C}"/>
              </a:ext>
            </a:extLst>
          </p:cNvPr>
          <p:cNvSpPr/>
          <p:nvPr/>
        </p:nvSpPr>
        <p:spPr>
          <a:xfrm>
            <a:off x="2454639" y="2479623"/>
            <a:ext cx="2086130" cy="7245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Booking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98A832-EEB3-3996-E304-EAE16DAEB673}"/>
              </a:ext>
            </a:extLst>
          </p:cNvPr>
          <p:cNvSpPr/>
          <p:nvPr/>
        </p:nvSpPr>
        <p:spPr>
          <a:xfrm>
            <a:off x="1242934" y="4028607"/>
            <a:ext cx="1686393" cy="1648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Economy </a:t>
            </a:r>
          </a:p>
          <a:p>
            <a:pPr algn="ctr"/>
            <a:r>
              <a:rPr lang="en-US" sz="2500">
                <a:latin typeface="Calibri"/>
                <a:cs typeface="Calibri"/>
              </a:rPr>
              <a:t>Class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5646C0-B9CB-A397-9918-EE7C4452B1A1}"/>
              </a:ext>
            </a:extLst>
          </p:cNvPr>
          <p:cNvSpPr/>
          <p:nvPr/>
        </p:nvSpPr>
        <p:spPr>
          <a:xfrm>
            <a:off x="3503949" y="4016114"/>
            <a:ext cx="1686393" cy="1648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Premium </a:t>
            </a:r>
          </a:p>
          <a:p>
            <a:pPr algn="ctr"/>
            <a:r>
              <a:rPr lang="en-US" sz="2500">
                <a:latin typeface="Calibri"/>
                <a:cs typeface="Calibri"/>
              </a:rPr>
              <a:t>Class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CB5A31-7324-166D-6151-7A590625CF03}"/>
              </a:ext>
            </a:extLst>
          </p:cNvPr>
          <p:cNvSpPr/>
          <p:nvPr/>
        </p:nvSpPr>
        <p:spPr>
          <a:xfrm>
            <a:off x="8050966" y="4028606"/>
            <a:ext cx="1686393" cy="1648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First</a:t>
            </a:r>
          </a:p>
          <a:p>
            <a:pPr algn="ctr"/>
            <a:r>
              <a:rPr lang="en-US" sz="2500">
                <a:latin typeface="Calibri"/>
                <a:cs typeface="Calibri"/>
              </a:rPr>
              <a:t>Class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62EAD4-7E29-B187-8B67-8E6CF7625C90}"/>
              </a:ext>
            </a:extLst>
          </p:cNvPr>
          <p:cNvSpPr/>
          <p:nvPr/>
        </p:nvSpPr>
        <p:spPr>
          <a:xfrm>
            <a:off x="5827424" y="4028605"/>
            <a:ext cx="1686393" cy="1648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Business</a:t>
            </a:r>
          </a:p>
          <a:p>
            <a:pPr algn="ctr"/>
            <a:r>
              <a:rPr lang="en-US" sz="2500">
                <a:latin typeface="Calibri"/>
                <a:cs typeface="Calibri"/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6BB600-2584-F72E-62AF-3B195C2E587C}"/>
              </a:ext>
            </a:extLst>
          </p:cNvPr>
          <p:cNvSpPr/>
          <p:nvPr/>
        </p:nvSpPr>
        <p:spPr>
          <a:xfrm>
            <a:off x="3422752" y="1442802"/>
            <a:ext cx="2098623" cy="761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user input</a:t>
            </a:r>
            <a:endParaRPr lang="en-US" sz="2500" err="1">
              <a:latin typeface="Calibri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916AA6-2C05-7DDE-9EA5-F1A200B5C12E}"/>
              </a:ext>
            </a:extLst>
          </p:cNvPr>
          <p:cNvSpPr/>
          <p:nvPr/>
        </p:nvSpPr>
        <p:spPr>
          <a:xfrm>
            <a:off x="5821177" y="1442801"/>
            <a:ext cx="2098623" cy="761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facilities</a:t>
            </a:r>
          </a:p>
          <a:p>
            <a:pPr algn="ctr"/>
            <a:endParaRPr lang="en-US" sz="2500">
              <a:latin typeface="Calibri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56858C-4C92-46B8-11A9-723D9943036C}"/>
              </a:ext>
            </a:extLst>
          </p:cNvPr>
          <p:cNvSpPr/>
          <p:nvPr/>
        </p:nvSpPr>
        <p:spPr>
          <a:xfrm>
            <a:off x="8394488" y="1492767"/>
            <a:ext cx="2098623" cy="761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display cities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C1322AE-1D85-EAB0-B01D-BAE9207C1467}"/>
              </a:ext>
            </a:extLst>
          </p:cNvPr>
          <p:cNvSpPr/>
          <p:nvPr/>
        </p:nvSpPr>
        <p:spPr>
          <a:xfrm>
            <a:off x="5352737" y="2492114"/>
            <a:ext cx="2086130" cy="7245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>
                <a:latin typeface="Calibri"/>
                <a:cs typeface="Calibri"/>
              </a:rPr>
              <a:t>Class passenger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B6B1DA-4092-DB85-20C0-AB5BA27A41F6}"/>
              </a:ext>
            </a:extLst>
          </p:cNvPr>
          <p:cNvSpPr/>
          <p:nvPr/>
        </p:nvSpPr>
        <p:spPr>
          <a:xfrm>
            <a:off x="4571999" y="2791917"/>
            <a:ext cx="674557" cy="149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DC57-B11B-96AB-3ECF-C6BAF650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000">
                <a:latin typeface="Calibri"/>
                <a:cs typeface="Calibri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E5E1-63CD-DB77-017A-B8AA021B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sz="3000">
                <a:latin typeface="Calibri"/>
                <a:cs typeface="Calibri"/>
              </a:rPr>
              <a:t>Can be used for educational purposes.</a:t>
            </a:r>
          </a:p>
          <a:p>
            <a:endParaRPr lang="en-US" sz="3000">
              <a:latin typeface="Calibri"/>
              <a:cs typeface="Calibri"/>
            </a:endParaRPr>
          </a:p>
          <a:p>
            <a:r>
              <a:rPr lang="en-US" sz="3000">
                <a:latin typeface="Calibri"/>
                <a:cs typeface="Calibri"/>
              </a:rPr>
              <a:t>Can be used at airports with further modification</a:t>
            </a:r>
          </a:p>
        </p:txBody>
      </p:sp>
    </p:spTree>
    <p:extLst>
      <p:ext uri="{BB962C8B-B14F-4D97-AF65-F5344CB8AC3E}">
        <p14:creationId xmlns:p14="http://schemas.microsoft.com/office/powerpoint/2010/main" val="451027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599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Data Structure and Algorithms</vt:lpstr>
      <vt:lpstr>Airlines Management  System</vt:lpstr>
      <vt:lpstr>At a glance</vt:lpstr>
      <vt:lpstr>Introduction </vt:lpstr>
      <vt:lpstr>Motivation</vt:lpstr>
      <vt:lpstr>Objectives</vt:lpstr>
      <vt:lpstr> Header Files</vt:lpstr>
      <vt:lpstr>    Flowchart</vt:lpstr>
      <vt:lpstr>Applications</vt:lpstr>
      <vt:lpstr>DSA Implementation</vt:lpstr>
      <vt:lpstr>Implemented Screenshots</vt:lpstr>
      <vt:lpstr>Implemented Screenshots </vt:lpstr>
      <vt:lpstr>Implemented Screenshots </vt:lpstr>
      <vt:lpstr>Implemented Screenshots</vt:lpstr>
      <vt:lpstr>Features &amp; Tools </vt:lpstr>
      <vt:lpstr>Limitations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30</cp:revision>
  <dcterms:created xsi:type="dcterms:W3CDTF">2024-03-01T19:21:23Z</dcterms:created>
  <dcterms:modified xsi:type="dcterms:W3CDTF">2024-05-24T12:13:41Z</dcterms:modified>
</cp:coreProperties>
</file>