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499" r:id="rId2"/>
    <p:sldId id="500" r:id="rId3"/>
    <p:sldId id="501" r:id="rId4"/>
    <p:sldId id="502" r:id="rId5"/>
    <p:sldId id="503" r:id="rId6"/>
  </p:sldIdLst>
  <p:sldSz cx="13004800" cy="9753600"/>
  <p:notesSz cx="9296400" cy="70104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k Blum" initials="RB" lastIdx="2" clrIdx="0">
    <p:extLst>
      <p:ext uri="{19B8F6BF-5375-455C-9EA6-DF929625EA0E}">
        <p15:presenceInfo xmlns:p15="http://schemas.microsoft.com/office/powerpoint/2012/main" userId="8a5f2998b1b9aa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B89"/>
    <a:srgbClr val="087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76" autoAdjust="0"/>
    <p:restoredTop sz="87657" autoAdjust="0"/>
  </p:normalViewPr>
  <p:slideViewPr>
    <p:cSldViewPr>
      <p:cViewPr varScale="1">
        <p:scale>
          <a:sx n="58" d="100"/>
          <a:sy n="58" d="100"/>
        </p:scale>
        <p:origin x="1560" y="72"/>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6467CE75-7484-4ADC-AFF5-A576B438C331}" type="datetimeFigureOut">
              <a:rPr lang="en-US" smtClean="0"/>
              <a:t>5/18/2023</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B321A915-A0AD-4803-B703-0CB12C09547B}" type="slidenum">
              <a:rPr lang="en-US" smtClean="0"/>
              <a:t>‹#›</a:t>
            </a:fld>
            <a:endParaRPr lang="en-US"/>
          </a:p>
        </p:txBody>
      </p:sp>
    </p:spTree>
    <p:extLst>
      <p:ext uri="{BB962C8B-B14F-4D97-AF65-F5344CB8AC3E}">
        <p14:creationId xmlns:p14="http://schemas.microsoft.com/office/powerpoint/2010/main" val="2101299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Shape 32"/>
          <p:cNvSpPr>
            <a:spLocks noGrp="1" noRot="1" noChangeAspect="1"/>
          </p:cNvSpPr>
          <p:nvPr>
            <p:ph type="sldImg"/>
          </p:nvPr>
        </p:nvSpPr>
        <p:spPr>
          <a:xfrm>
            <a:off x="2895600" y="525463"/>
            <a:ext cx="3505200" cy="2628900"/>
          </a:xfrm>
          <a:prstGeom prst="rect">
            <a:avLst/>
          </a:prstGeom>
        </p:spPr>
        <p:txBody>
          <a:bodyPr lIns="93177" tIns="46589" rIns="93177" bIns="46589"/>
          <a:lstStyle/>
          <a:p>
            <a:pPr lvl="0"/>
            <a:endParaRPr/>
          </a:p>
        </p:txBody>
      </p:sp>
      <p:sp>
        <p:nvSpPr>
          <p:cNvPr id="33" name="Shape 33"/>
          <p:cNvSpPr>
            <a:spLocks noGrp="1"/>
          </p:cNvSpPr>
          <p:nvPr>
            <p:ph type="body" sz="quarter" idx="1"/>
          </p:nvPr>
        </p:nvSpPr>
        <p:spPr>
          <a:xfrm>
            <a:off x="1239520" y="3329940"/>
            <a:ext cx="6817360" cy="31546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2231213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14" name="Shape 14"/>
          <p:cNvSpPr>
            <a:spLocks noGrp="1"/>
          </p:cNvSpPr>
          <p:nvPr>
            <p:ph type="title"/>
          </p:nvPr>
        </p:nvSpPr>
        <p:spPr>
          <a:xfrm>
            <a:off x="1270000" y="3225800"/>
            <a:ext cx="10464800" cy="3302000"/>
          </a:xfrm>
          <a:prstGeom prst="rect">
            <a:avLst/>
          </a:prstGeom>
        </p:spPr>
        <p:txBody>
          <a:bodyPr anchor="ctr"/>
          <a:lstStyle>
            <a:lvl1pPr>
              <a:defRPr>
                <a:latin typeface="+mn-lt"/>
                <a:ea typeface="+mn-ea"/>
                <a:cs typeface="+mn-cs"/>
                <a:sym typeface="Helvetica Light"/>
              </a:defRPr>
            </a:lvl1pPr>
          </a:lstStyle>
          <a:p>
            <a:pPr lvl="0">
              <a:defRPr sz="1800"/>
            </a:pPr>
            <a:r>
              <a:rPr sz="8000"/>
              <a:t>Title Text</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16" name="Shape 16"/>
          <p:cNvSpPr>
            <a:spLocks noGrp="1"/>
          </p:cNvSpPr>
          <p:nvPr>
            <p:ph type="title"/>
          </p:nvPr>
        </p:nvSpPr>
        <p:spPr>
          <a:xfrm>
            <a:off x="952500" y="635000"/>
            <a:ext cx="5334000" cy="3987800"/>
          </a:xfrm>
          <a:prstGeom prst="rect">
            <a:avLst/>
          </a:prstGeom>
        </p:spPr>
        <p:txBody>
          <a:bodyPr/>
          <a:lstStyle>
            <a:lvl1pPr>
              <a:defRPr sz="6000">
                <a:latin typeface="+mn-lt"/>
                <a:ea typeface="+mn-ea"/>
                <a:cs typeface="+mn-cs"/>
                <a:sym typeface="Helvetica Light"/>
              </a:defRPr>
            </a:lvl1pPr>
          </a:lstStyle>
          <a:p>
            <a:pPr lvl="0">
              <a:defRPr sz="1800"/>
            </a:pPr>
            <a:r>
              <a:rPr sz="6000"/>
              <a:t>Title Text</a:t>
            </a:r>
          </a:p>
        </p:txBody>
      </p:sp>
      <p:sp>
        <p:nvSpPr>
          <p:cNvPr id="17" name="Shape 17"/>
          <p:cNvSpPr>
            <a:spLocks noGrp="1"/>
          </p:cNvSpPr>
          <p:nvPr>
            <p:ph type="body" idx="1"/>
          </p:nvPr>
        </p:nvSpPr>
        <p:spPr>
          <a:xfrm>
            <a:off x="952500" y="4762500"/>
            <a:ext cx="5334000" cy="4102100"/>
          </a:xfrm>
          <a:prstGeom prst="rect">
            <a:avLst/>
          </a:prstGeom>
        </p:spPr>
        <p:txBody>
          <a:bodyPr/>
          <a:lstStyle>
            <a:lvl1pPr>
              <a:defRPr>
                <a:latin typeface="+mn-lt"/>
                <a:ea typeface="+mn-ea"/>
                <a:cs typeface="+mn-cs"/>
                <a:sym typeface="Helvetica Light"/>
              </a:defRPr>
            </a:lvl1pPr>
            <a:lvl2pPr>
              <a:defRPr>
                <a:latin typeface="+mn-lt"/>
                <a:ea typeface="+mn-ea"/>
                <a:cs typeface="+mn-cs"/>
                <a:sym typeface="Helvetica Light"/>
              </a:defRPr>
            </a:lvl2pPr>
            <a:lvl3pPr>
              <a:defRPr>
                <a:latin typeface="+mn-lt"/>
                <a:ea typeface="+mn-ea"/>
                <a:cs typeface="+mn-cs"/>
                <a:sym typeface="Helvetica Light"/>
              </a:defRPr>
            </a:lvl3pPr>
            <a:lvl4pPr>
              <a:defRPr>
                <a:latin typeface="+mn-lt"/>
                <a:ea typeface="+mn-ea"/>
                <a:cs typeface="+mn-cs"/>
                <a:sym typeface="Helvetica Light"/>
              </a:defRPr>
            </a:lvl4pPr>
            <a:lvl5pPr>
              <a:defRPr>
                <a:latin typeface="+mn-lt"/>
                <a:ea typeface="+mn-ea"/>
                <a:cs typeface="+mn-cs"/>
                <a:sym typeface="Helvetica Light"/>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19" name="Shape 19"/>
          <p:cNvSpPr>
            <a:spLocks noGrp="1"/>
          </p:cNvSpPr>
          <p:nvPr>
            <p:ph type="title"/>
          </p:nvPr>
        </p:nvSpPr>
        <p:spPr>
          <a:xfrm>
            <a:off x="952500" y="444500"/>
            <a:ext cx="11099800" cy="2159000"/>
          </a:xfrm>
          <a:prstGeom prst="rect">
            <a:avLst/>
          </a:prstGeom>
        </p:spPr>
        <p:txBody>
          <a:bodyPr anchor="ctr"/>
          <a:lstStyle>
            <a:lvl1pPr>
              <a:defRPr>
                <a:latin typeface="+mn-lt"/>
                <a:ea typeface="+mn-ea"/>
                <a:cs typeface="+mn-cs"/>
                <a:sym typeface="Helvetica Light"/>
              </a:defRPr>
            </a:lvl1pPr>
          </a:lstStyle>
          <a:p>
            <a:pPr lvl="0">
              <a:defRPr sz="1800"/>
            </a:pPr>
            <a:r>
              <a:rPr sz="80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1" name="Shape 21"/>
          <p:cNvSpPr>
            <a:spLocks noGrp="1"/>
          </p:cNvSpPr>
          <p:nvPr>
            <p:ph type="title"/>
          </p:nvPr>
        </p:nvSpPr>
        <p:spPr>
          <a:xfrm>
            <a:off x="952500" y="809246"/>
            <a:ext cx="11099800" cy="625977"/>
          </a:xfrm>
          <a:prstGeom prst="rect">
            <a:avLst/>
          </a:prstGeom>
        </p:spPr>
        <p:txBody>
          <a:bodyPr anchor="ctr"/>
          <a:lstStyle>
            <a:lvl1pPr>
              <a:defRPr b="1">
                <a:solidFill>
                  <a:srgbClr val="164F86"/>
                </a:solidFill>
              </a:defRPr>
            </a:lvl1pPr>
          </a:lstStyle>
          <a:p>
            <a:pPr lvl="0">
              <a:defRPr sz="1800" b="0">
                <a:solidFill>
                  <a:srgbClr val="000000"/>
                </a:solidFill>
              </a:defRPr>
            </a:pPr>
            <a:r>
              <a:rPr sz="8000" b="1">
                <a:solidFill>
                  <a:srgbClr val="164F86"/>
                </a:solidFill>
              </a:rPr>
              <a:t>Title Text</a:t>
            </a:r>
          </a:p>
        </p:txBody>
      </p:sp>
      <p:sp>
        <p:nvSpPr>
          <p:cNvPr id="22" name="Shape 22"/>
          <p:cNvSpPr>
            <a:spLocks noGrp="1"/>
          </p:cNvSpPr>
          <p:nvPr>
            <p:ph type="body" idx="1"/>
          </p:nvPr>
        </p:nvSpPr>
        <p:spPr>
          <a:xfrm>
            <a:off x="385116" y="1779442"/>
            <a:ext cx="12369660" cy="7475305"/>
          </a:xfrm>
          <a:prstGeom prst="rect">
            <a:avLst/>
          </a:prstGeom>
        </p:spPr>
        <p:txBody>
          <a:bodyPr/>
          <a:lstStyle>
            <a:lvl1pPr marL="444500" indent="-444500" algn="l">
              <a:spcBef>
                <a:spcPts val="4200"/>
              </a:spcBef>
              <a:buSzPct val="75000"/>
              <a:buChar char="•"/>
              <a:defRPr sz="3000"/>
            </a:lvl1pPr>
            <a:lvl2pPr marL="889000" indent="-444500" algn="l">
              <a:spcBef>
                <a:spcPts val="4200"/>
              </a:spcBef>
              <a:buSzPct val="75000"/>
              <a:buChar char="•"/>
              <a:defRPr sz="3000"/>
            </a:lvl2pPr>
            <a:lvl3pPr marL="1333500" indent="-444500" algn="l">
              <a:spcBef>
                <a:spcPts val="4200"/>
              </a:spcBef>
              <a:buSzPct val="75000"/>
              <a:buChar char="•"/>
              <a:defRPr sz="3000"/>
            </a:lvl3pPr>
            <a:lvl4pPr marL="1778000" indent="-444500" algn="l">
              <a:spcBef>
                <a:spcPts val="4200"/>
              </a:spcBef>
              <a:buSzPct val="75000"/>
              <a:buChar char="•"/>
              <a:defRPr sz="3000"/>
            </a:lvl4pPr>
            <a:lvl5pPr marL="2222500" indent="-444500" algn="l">
              <a:spcBef>
                <a:spcPts val="4200"/>
              </a:spcBef>
              <a:buSzPct val="75000"/>
              <a:buChar char="•"/>
              <a:defRPr sz="3000"/>
            </a:lvl5pPr>
          </a:lstStyle>
          <a:p>
            <a:pPr lvl="0">
              <a:defRPr sz="1800"/>
            </a:pPr>
            <a:r>
              <a:rPr sz="3000"/>
              <a:t>Body Level One</a:t>
            </a:r>
          </a:p>
          <a:p>
            <a:pPr lvl="1">
              <a:defRPr sz="1800"/>
            </a:pPr>
            <a:r>
              <a:rPr sz="3000"/>
              <a:t>Body Level Two</a:t>
            </a:r>
          </a:p>
          <a:p>
            <a:pPr lvl="2">
              <a:defRPr sz="1800"/>
            </a:pPr>
            <a:r>
              <a:rPr sz="3000"/>
              <a:t>Body Level Three</a:t>
            </a:r>
          </a:p>
          <a:p>
            <a:pPr lvl="3">
              <a:defRPr sz="1800"/>
            </a:pPr>
            <a:r>
              <a:rPr sz="3000"/>
              <a:t>Body Level Four</a:t>
            </a:r>
          </a:p>
          <a:p>
            <a:pPr lvl="4">
              <a:defRPr sz="1800"/>
            </a:pPr>
            <a:r>
              <a:rPr sz="30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24" name="Shape 24"/>
          <p:cNvSpPr>
            <a:spLocks noGrp="1"/>
          </p:cNvSpPr>
          <p:nvPr>
            <p:ph type="title"/>
          </p:nvPr>
        </p:nvSpPr>
        <p:spPr>
          <a:xfrm>
            <a:off x="952500" y="444500"/>
            <a:ext cx="11099800" cy="2159000"/>
          </a:xfrm>
          <a:prstGeom prst="rect">
            <a:avLst/>
          </a:prstGeom>
        </p:spPr>
        <p:txBody>
          <a:bodyPr anchor="ctr"/>
          <a:lstStyle>
            <a:lvl1pPr>
              <a:defRPr>
                <a:latin typeface="+mn-lt"/>
                <a:ea typeface="+mn-ea"/>
                <a:cs typeface="+mn-cs"/>
                <a:sym typeface="Helvetica Light"/>
              </a:defRPr>
            </a:lvl1pPr>
          </a:lstStyle>
          <a:p>
            <a:pPr lvl="0">
              <a:defRPr sz="1800"/>
            </a:pPr>
            <a:r>
              <a:rPr sz="8000"/>
              <a:t>Title Text</a:t>
            </a:r>
          </a:p>
        </p:txBody>
      </p:sp>
      <p:sp>
        <p:nvSpPr>
          <p:cNvPr id="25" name="Shape 25"/>
          <p:cNvSpPr>
            <a:spLocks noGrp="1"/>
          </p:cNvSpPr>
          <p:nvPr>
            <p:ph type="body" idx="1"/>
          </p:nvPr>
        </p:nvSpPr>
        <p:spPr>
          <a:xfrm>
            <a:off x="952500" y="2603500"/>
            <a:ext cx="5334000" cy="6286500"/>
          </a:xfrm>
          <a:prstGeom prst="rect">
            <a:avLst/>
          </a:prstGeom>
        </p:spPr>
        <p:txBody>
          <a:bodyPr anchor="ctr"/>
          <a:lstStyle>
            <a:lvl1pPr marL="342900" indent="-342900" algn="l">
              <a:spcBef>
                <a:spcPts val="3200"/>
              </a:spcBef>
              <a:buSzPct val="75000"/>
              <a:buChar char="•"/>
              <a:defRPr sz="2800">
                <a:latin typeface="+mn-lt"/>
                <a:ea typeface="+mn-ea"/>
                <a:cs typeface="+mn-cs"/>
                <a:sym typeface="Helvetica Light"/>
              </a:defRPr>
            </a:lvl1pPr>
            <a:lvl2pPr marL="685800" indent="-342900" algn="l">
              <a:spcBef>
                <a:spcPts val="3200"/>
              </a:spcBef>
              <a:buSzPct val="75000"/>
              <a:buChar char="•"/>
              <a:defRPr sz="2800">
                <a:latin typeface="+mn-lt"/>
                <a:ea typeface="+mn-ea"/>
                <a:cs typeface="+mn-cs"/>
                <a:sym typeface="Helvetica Light"/>
              </a:defRPr>
            </a:lvl2pPr>
            <a:lvl3pPr marL="1028700" indent="-342900" algn="l">
              <a:spcBef>
                <a:spcPts val="3200"/>
              </a:spcBef>
              <a:buSzPct val="75000"/>
              <a:buChar char="•"/>
              <a:defRPr sz="2800">
                <a:latin typeface="+mn-lt"/>
                <a:ea typeface="+mn-ea"/>
                <a:cs typeface="+mn-cs"/>
                <a:sym typeface="Helvetica Light"/>
              </a:defRPr>
            </a:lvl3pPr>
            <a:lvl4pPr marL="1371600" indent="-342900" algn="l">
              <a:spcBef>
                <a:spcPts val="3200"/>
              </a:spcBef>
              <a:buSzPct val="75000"/>
              <a:buChar char="•"/>
              <a:defRPr sz="2800">
                <a:latin typeface="+mn-lt"/>
                <a:ea typeface="+mn-ea"/>
                <a:cs typeface="+mn-cs"/>
                <a:sym typeface="Helvetica Light"/>
              </a:defRPr>
            </a:lvl4pPr>
            <a:lvl5pPr marL="1714500" indent="-342900" algn="l">
              <a:spcBef>
                <a:spcPts val="3200"/>
              </a:spcBef>
              <a:buSzPct val="75000"/>
              <a:buChar char="•"/>
              <a:defRPr sz="2800">
                <a:latin typeface="+mn-lt"/>
                <a:ea typeface="+mn-ea"/>
                <a:cs typeface="+mn-cs"/>
                <a:sym typeface="Helvetica Light"/>
              </a:defRPr>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27" name="Shape 27"/>
          <p:cNvSpPr>
            <a:spLocks noGrp="1"/>
          </p:cNvSpPr>
          <p:nvPr>
            <p:ph type="body" idx="1"/>
          </p:nvPr>
        </p:nvSpPr>
        <p:spPr>
          <a:xfrm>
            <a:off x="952500" y="1270000"/>
            <a:ext cx="11099800" cy="7213600"/>
          </a:xfrm>
          <a:prstGeom prst="rect">
            <a:avLst/>
          </a:prstGeom>
        </p:spPr>
        <p:txBody>
          <a:bodyPr anchor="ctr"/>
          <a:lstStyle>
            <a:lvl1pPr marL="444500" indent="-444500" algn="l">
              <a:spcBef>
                <a:spcPts val="4200"/>
              </a:spcBef>
              <a:buSzPct val="75000"/>
              <a:buChar char="•"/>
              <a:defRPr sz="3600">
                <a:latin typeface="+mn-lt"/>
                <a:ea typeface="+mn-ea"/>
                <a:cs typeface="+mn-cs"/>
                <a:sym typeface="Helvetica Light"/>
              </a:defRPr>
            </a:lvl1pPr>
            <a:lvl2pPr marL="889000" indent="-444500" algn="l">
              <a:spcBef>
                <a:spcPts val="4200"/>
              </a:spcBef>
              <a:buSzPct val="75000"/>
              <a:buChar char="•"/>
              <a:defRPr sz="3600">
                <a:latin typeface="+mn-lt"/>
                <a:ea typeface="+mn-ea"/>
                <a:cs typeface="+mn-cs"/>
                <a:sym typeface="Helvetica Light"/>
              </a:defRPr>
            </a:lvl2pPr>
            <a:lvl3pPr marL="1333500" indent="-444500" algn="l">
              <a:spcBef>
                <a:spcPts val="4200"/>
              </a:spcBef>
              <a:buSzPct val="75000"/>
              <a:buChar char="•"/>
              <a:defRPr sz="3600">
                <a:latin typeface="+mn-lt"/>
                <a:ea typeface="+mn-ea"/>
                <a:cs typeface="+mn-cs"/>
                <a:sym typeface="Helvetica Light"/>
              </a:defRPr>
            </a:lvl3pPr>
            <a:lvl4pPr marL="1778000" indent="-444500" algn="l">
              <a:spcBef>
                <a:spcPts val="4200"/>
              </a:spcBef>
              <a:buSzPct val="75000"/>
              <a:buChar char="•"/>
              <a:defRPr sz="3600">
                <a:latin typeface="+mn-lt"/>
                <a:ea typeface="+mn-ea"/>
                <a:cs typeface="+mn-cs"/>
                <a:sym typeface="Helvetica Light"/>
              </a:defRPr>
            </a:lvl4pPr>
            <a:lvl5pPr marL="2222500" indent="-444500" algn="l">
              <a:spcBef>
                <a:spcPts val="4200"/>
              </a:spcBef>
              <a:buSzPct val="75000"/>
              <a:buChar char="•"/>
              <a:defRPr sz="3600">
                <a:latin typeface="+mn-lt"/>
                <a:ea typeface="+mn-ea"/>
                <a:cs typeface="+mn-cs"/>
                <a:sym typeface="Helvetica Light"/>
              </a:defRPr>
            </a:lvl5p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270000" y="1638300"/>
            <a:ext cx="10464800" cy="3302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defRPr sz="1800"/>
            </a:pPr>
            <a:r>
              <a:rPr sz="8000"/>
              <a:t>Title Text</a:t>
            </a:r>
          </a:p>
        </p:txBody>
      </p:sp>
      <p:sp>
        <p:nvSpPr>
          <p:cNvPr id="3" name="Shape 3"/>
          <p:cNvSpPr>
            <a:spLocks noGrp="1"/>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pic>
        <p:nvPicPr>
          <p:cNvPr id="4" name="lehigh_official_stacked_logo_4C_72dpi.jpg"/>
          <p:cNvPicPr/>
          <p:nvPr/>
        </p:nvPicPr>
        <p:blipFill>
          <a:blip r:embed="rId12"/>
          <a:stretch>
            <a:fillRect/>
          </a:stretch>
        </p:blipFill>
        <p:spPr>
          <a:xfrm>
            <a:off x="173980" y="110402"/>
            <a:ext cx="2872421" cy="625976"/>
          </a:xfrm>
          <a:prstGeom prst="rect">
            <a:avLst/>
          </a:prstGeom>
          <a:ln w="12700">
            <a:miter lim="400000"/>
          </a:ln>
        </p:spPr>
      </p:pic>
      <p:sp>
        <p:nvSpPr>
          <p:cNvPr id="5" name="Shape 5"/>
          <p:cNvSpPr>
            <a:spLocks noGrp="1"/>
          </p:cNvSpPr>
          <p:nvPr>
            <p:ph type="sldNum" sz="quarter" idx="2"/>
          </p:nvPr>
        </p:nvSpPr>
        <p:spPr>
          <a:xfrm>
            <a:off x="6311798" y="9251950"/>
            <a:ext cx="368504" cy="381000"/>
          </a:xfrm>
          <a:prstGeom prst="rect">
            <a:avLst/>
          </a:prstGeom>
          <a:ln w="12700">
            <a:miter lim="400000"/>
          </a:ln>
        </p:spPr>
        <p:txBody>
          <a:bodyPr wrap="none" lIns="0" tIns="0" rIns="0" bIns="0">
            <a:spAutoFit/>
          </a:bodyPr>
          <a:lstStyle>
            <a:lvl1pPr>
              <a:defRPr sz="1800"/>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algn="ctr" defTabSz="584200">
        <a:defRPr sz="8000">
          <a:latin typeface="Times New Roman"/>
          <a:ea typeface="Times New Roman"/>
          <a:cs typeface="Times New Roman"/>
          <a:sym typeface="Times New Roman"/>
        </a:defRPr>
      </a:lvl1pPr>
      <a:lvl2pPr indent="228600" algn="ctr" defTabSz="584200">
        <a:defRPr sz="8000">
          <a:latin typeface="Times New Roman"/>
          <a:ea typeface="Times New Roman"/>
          <a:cs typeface="Times New Roman"/>
          <a:sym typeface="Times New Roman"/>
        </a:defRPr>
      </a:lvl2pPr>
      <a:lvl3pPr indent="457200" algn="ctr" defTabSz="584200">
        <a:defRPr sz="8000">
          <a:latin typeface="Times New Roman"/>
          <a:ea typeface="Times New Roman"/>
          <a:cs typeface="Times New Roman"/>
          <a:sym typeface="Times New Roman"/>
        </a:defRPr>
      </a:lvl3pPr>
      <a:lvl4pPr indent="685800" algn="ctr" defTabSz="584200">
        <a:defRPr sz="8000">
          <a:latin typeface="Times New Roman"/>
          <a:ea typeface="Times New Roman"/>
          <a:cs typeface="Times New Roman"/>
          <a:sym typeface="Times New Roman"/>
        </a:defRPr>
      </a:lvl4pPr>
      <a:lvl5pPr indent="914400" algn="ctr" defTabSz="584200">
        <a:defRPr sz="8000">
          <a:latin typeface="Times New Roman"/>
          <a:ea typeface="Times New Roman"/>
          <a:cs typeface="Times New Roman"/>
          <a:sym typeface="Times New Roman"/>
        </a:defRPr>
      </a:lvl5pPr>
      <a:lvl6pPr indent="1143000" algn="ctr" defTabSz="584200">
        <a:defRPr sz="8000">
          <a:latin typeface="Times New Roman"/>
          <a:ea typeface="Times New Roman"/>
          <a:cs typeface="Times New Roman"/>
          <a:sym typeface="Times New Roman"/>
        </a:defRPr>
      </a:lvl6pPr>
      <a:lvl7pPr indent="1371600" algn="ctr" defTabSz="584200">
        <a:defRPr sz="8000">
          <a:latin typeface="Times New Roman"/>
          <a:ea typeface="Times New Roman"/>
          <a:cs typeface="Times New Roman"/>
          <a:sym typeface="Times New Roman"/>
        </a:defRPr>
      </a:lvl7pPr>
      <a:lvl8pPr indent="1600200" algn="ctr" defTabSz="584200">
        <a:defRPr sz="8000">
          <a:latin typeface="Times New Roman"/>
          <a:ea typeface="Times New Roman"/>
          <a:cs typeface="Times New Roman"/>
          <a:sym typeface="Times New Roman"/>
        </a:defRPr>
      </a:lvl8pPr>
      <a:lvl9pPr indent="1828800" algn="ctr" defTabSz="584200">
        <a:defRPr sz="8000">
          <a:latin typeface="Times New Roman"/>
          <a:ea typeface="Times New Roman"/>
          <a:cs typeface="Times New Roman"/>
          <a:sym typeface="Times New Roman"/>
        </a:defRPr>
      </a:lvl9pPr>
    </p:titleStyle>
    <p:bodyStyle>
      <a:lvl1pPr algn="ctr" defTabSz="584200">
        <a:defRPr sz="3200">
          <a:latin typeface="Times New Roman"/>
          <a:ea typeface="Times New Roman"/>
          <a:cs typeface="Times New Roman"/>
          <a:sym typeface="Times New Roman"/>
        </a:defRPr>
      </a:lvl1pPr>
      <a:lvl2pPr indent="228600" algn="ctr" defTabSz="584200">
        <a:defRPr sz="3200">
          <a:latin typeface="Times New Roman"/>
          <a:ea typeface="Times New Roman"/>
          <a:cs typeface="Times New Roman"/>
          <a:sym typeface="Times New Roman"/>
        </a:defRPr>
      </a:lvl2pPr>
      <a:lvl3pPr indent="457200" algn="ctr" defTabSz="584200">
        <a:defRPr sz="3200">
          <a:latin typeface="Times New Roman"/>
          <a:ea typeface="Times New Roman"/>
          <a:cs typeface="Times New Roman"/>
          <a:sym typeface="Times New Roman"/>
        </a:defRPr>
      </a:lvl3pPr>
      <a:lvl4pPr indent="685800" algn="ctr" defTabSz="584200">
        <a:defRPr sz="3200">
          <a:latin typeface="Times New Roman"/>
          <a:ea typeface="Times New Roman"/>
          <a:cs typeface="Times New Roman"/>
          <a:sym typeface="Times New Roman"/>
        </a:defRPr>
      </a:lvl4pPr>
      <a:lvl5pPr indent="914400" algn="ctr" defTabSz="584200">
        <a:defRPr sz="3200">
          <a:latin typeface="Times New Roman"/>
          <a:ea typeface="Times New Roman"/>
          <a:cs typeface="Times New Roman"/>
          <a:sym typeface="Times New Roman"/>
        </a:defRPr>
      </a:lvl5pPr>
      <a:lvl6pPr indent="1143000" algn="ctr" defTabSz="584200">
        <a:defRPr sz="3200">
          <a:latin typeface="Times New Roman"/>
          <a:ea typeface="Times New Roman"/>
          <a:cs typeface="Times New Roman"/>
          <a:sym typeface="Times New Roman"/>
        </a:defRPr>
      </a:lvl6pPr>
      <a:lvl7pPr indent="1371600" algn="ctr" defTabSz="584200">
        <a:defRPr sz="3200">
          <a:latin typeface="Times New Roman"/>
          <a:ea typeface="Times New Roman"/>
          <a:cs typeface="Times New Roman"/>
          <a:sym typeface="Times New Roman"/>
        </a:defRPr>
      </a:lvl7pPr>
      <a:lvl8pPr indent="1600200" algn="ctr" defTabSz="584200">
        <a:defRPr sz="3200">
          <a:latin typeface="Times New Roman"/>
          <a:ea typeface="Times New Roman"/>
          <a:cs typeface="Times New Roman"/>
          <a:sym typeface="Times New Roman"/>
        </a:defRPr>
      </a:lvl8pPr>
      <a:lvl9pPr indent="1828800" algn="ctr" defTabSz="584200">
        <a:defRPr sz="3200">
          <a:latin typeface="Times New Roman"/>
          <a:ea typeface="Times New Roman"/>
          <a:cs typeface="Times New Roman"/>
          <a:sym typeface="Times New Roman"/>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image" Target="../media/image210.png"/><Relationship Id="rId1" Type="http://schemas.openxmlformats.org/officeDocument/2006/relationships/slideLayout" Target="../slideLayouts/slideLayout4.xml"/><Relationship Id="rId6" Type="http://schemas.openxmlformats.org/officeDocument/2006/relationships/image" Target="../media/image200.png"/><Relationship Id="rId5" Type="http://schemas.openxmlformats.org/officeDocument/2006/relationships/image" Target="../media/image19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xiv.org/pdf/2009.07769.pdf"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81CB-C836-4FB9-83FA-5661D96040B1}"/>
              </a:ext>
            </a:extLst>
          </p:cNvPr>
          <p:cNvSpPr>
            <a:spLocks noGrp="1"/>
          </p:cNvSpPr>
          <p:nvPr>
            <p:ph type="title"/>
          </p:nvPr>
        </p:nvSpPr>
        <p:spPr>
          <a:xfrm>
            <a:off x="944544" y="1091252"/>
            <a:ext cx="11099800" cy="625977"/>
          </a:xfrm>
        </p:spPr>
        <p:txBody>
          <a:bodyPr>
            <a:noAutofit/>
          </a:bodyPr>
          <a:lstStyle/>
          <a:p>
            <a:r>
              <a:rPr lang="en-US" sz="4800" dirty="0"/>
              <a:t>New - First assume same type/acc sensors using only </a:t>
            </a:r>
            <a:r>
              <a:rPr lang="en-US" sz="4800" dirty="0" err="1"/>
              <a:t>unattacked</a:t>
            </a:r>
            <a:r>
              <a:rPr lang="en-US" sz="4800" dirty="0"/>
              <a:t> training data </a:t>
            </a:r>
          </a:p>
        </p:txBody>
      </p:sp>
      <p:sp>
        <p:nvSpPr>
          <p:cNvPr id="4" name="TextBox 3">
            <a:extLst>
              <a:ext uri="{FF2B5EF4-FFF2-40B4-BE49-F238E27FC236}">
                <a16:creationId xmlns:a16="http://schemas.microsoft.com/office/drawing/2014/main" id="{86581904-91D7-4E23-B58D-FC469B44EDB2}"/>
              </a:ext>
            </a:extLst>
          </p:cNvPr>
          <p:cNvSpPr txBox="1"/>
          <p:nvPr/>
        </p:nvSpPr>
        <p:spPr>
          <a:xfrm>
            <a:off x="952500" y="3081814"/>
            <a:ext cx="2016578" cy="471924"/>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2400" dirty="0" err="1"/>
              <a:t>x,y,vx,vy,ax,ay</a:t>
            </a:r>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cxnSp>
        <p:nvCxnSpPr>
          <p:cNvPr id="6" name="Straight Arrow Connector 5">
            <a:extLst>
              <a:ext uri="{FF2B5EF4-FFF2-40B4-BE49-F238E27FC236}">
                <a16:creationId xmlns:a16="http://schemas.microsoft.com/office/drawing/2014/main" id="{3B6AA96A-A462-4773-B2E7-8DE1C3B22B01}"/>
              </a:ext>
            </a:extLst>
          </p:cNvPr>
          <p:cNvCxnSpPr>
            <a:cxnSpLocks/>
          </p:cNvCxnSpPr>
          <p:nvPr/>
        </p:nvCxnSpPr>
        <p:spPr>
          <a:xfrm>
            <a:off x="2969078" y="3364632"/>
            <a:ext cx="653002"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138C3E4D-F6AA-4172-9E63-03C77B795B44}"/>
              </a:ext>
            </a:extLst>
          </p:cNvPr>
          <p:cNvSpPr/>
          <p:nvPr/>
        </p:nvSpPr>
        <p:spPr>
          <a:xfrm>
            <a:off x="3622080" y="2788568"/>
            <a:ext cx="1656184" cy="1008112"/>
          </a:xfrm>
          <a:prstGeom prst="rect">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TextBox 9">
            <a:extLst>
              <a:ext uri="{FF2B5EF4-FFF2-40B4-BE49-F238E27FC236}">
                <a16:creationId xmlns:a16="http://schemas.microsoft.com/office/drawing/2014/main" id="{877B58EB-8C18-4CD8-A514-FE338A972CC6}"/>
              </a:ext>
            </a:extLst>
          </p:cNvPr>
          <p:cNvSpPr txBox="1"/>
          <p:nvPr/>
        </p:nvSpPr>
        <p:spPr>
          <a:xfrm>
            <a:off x="4018601" y="3069238"/>
            <a:ext cx="539583" cy="471924"/>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1"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NN</a:t>
            </a:r>
          </a:p>
        </p:txBody>
      </p:sp>
      <p:cxnSp>
        <p:nvCxnSpPr>
          <p:cNvPr id="12" name="Straight Arrow Connector 11">
            <a:extLst>
              <a:ext uri="{FF2B5EF4-FFF2-40B4-BE49-F238E27FC236}">
                <a16:creationId xmlns:a16="http://schemas.microsoft.com/office/drawing/2014/main" id="{88CE6143-5CF6-472B-A900-32CF4AFC8220}"/>
              </a:ext>
            </a:extLst>
          </p:cNvPr>
          <p:cNvCxnSpPr/>
          <p:nvPr/>
        </p:nvCxnSpPr>
        <p:spPr>
          <a:xfrm>
            <a:off x="5278264" y="3364632"/>
            <a:ext cx="1224136"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5E7003A7-8C76-4392-8E28-797C3561FBDD}"/>
              </a:ext>
            </a:extLst>
          </p:cNvPr>
          <p:cNvSpPr txBox="1"/>
          <p:nvPr/>
        </p:nvSpPr>
        <p:spPr>
          <a:xfrm>
            <a:off x="6494444" y="2744785"/>
            <a:ext cx="4252934" cy="1210588"/>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l-GR" sz="2400" dirty="0"/>
              <a:t>μ</a:t>
            </a:r>
            <a:r>
              <a:rPr lang="en-US" sz="2400" dirty="0"/>
              <a:t> = Next x (or </a:t>
            </a:r>
            <a:r>
              <a:rPr lang="en-US" sz="2400" dirty="0" err="1"/>
              <a:t>y,vx,vy,ax,ay</a:t>
            </a:r>
            <a:r>
              <a:rPr lang="en-US" sz="2400" dirty="0"/>
              <a:t> ) </a:t>
            </a:r>
          </a:p>
          <a:p>
            <a:pPr algn="l" rtl="0" latinLnBrk="1" hangingPunct="0"/>
            <a:r>
              <a:rPr lang="en-US" sz="2400" dirty="0"/>
              <a:t>(prior, no sensor data)</a:t>
            </a:r>
            <a:endParaRPr lang="en-US" sz="2400" dirty="0">
              <a:solidFill>
                <a:srgbClr val="FF0000"/>
              </a:solidFill>
              <a:latin typeface="Times New Roman" panose="02020603050405020304" pitchFamily="18" charset="0"/>
              <a:cs typeface="Times New Roman" panose="02020603050405020304" pitchFamily="18" charset="0"/>
            </a:endParaRPr>
          </a:p>
          <a:p>
            <a:pPr algn="l" rtl="0" latinLnBrk="1" hangingPunct="0"/>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16" name="Rectangle 15">
            <a:extLst>
              <a:ext uri="{FF2B5EF4-FFF2-40B4-BE49-F238E27FC236}">
                <a16:creationId xmlns:a16="http://schemas.microsoft.com/office/drawing/2014/main" id="{641E19A5-7AA9-4791-90C6-8A7C7DAB83F0}"/>
              </a:ext>
            </a:extLst>
          </p:cNvPr>
          <p:cNvSpPr/>
          <p:nvPr/>
        </p:nvSpPr>
        <p:spPr>
          <a:xfrm>
            <a:off x="3375579" y="4589620"/>
            <a:ext cx="3600390" cy="1512165"/>
          </a:xfrm>
          <a:prstGeom prst="rect">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TextBox 25">
            <a:extLst>
              <a:ext uri="{FF2B5EF4-FFF2-40B4-BE49-F238E27FC236}">
                <a16:creationId xmlns:a16="http://schemas.microsoft.com/office/drawing/2014/main" id="{774E8F10-D505-4D68-B2E6-13E42FB2294F}"/>
              </a:ext>
            </a:extLst>
          </p:cNvPr>
          <p:cNvSpPr txBox="1"/>
          <p:nvPr/>
        </p:nvSpPr>
        <p:spPr>
          <a:xfrm>
            <a:off x="3588970" y="4598339"/>
            <a:ext cx="3216625" cy="1579920"/>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NN for smallest interval </a:t>
            </a:r>
          </a:p>
          <a:p>
            <a:pPr algn="l" rtl="0" latinLnBrk="1" hangingPunct="0"/>
            <a:r>
              <a:rPr lang="en-US" sz="2400" dirty="0">
                <a:solidFill>
                  <a:schemeClr val="tx1"/>
                </a:solidFill>
                <a:latin typeface="Times New Roman" panose="02020603050405020304" pitchFamily="18" charset="0"/>
                <a:cs typeface="Times New Roman" panose="02020603050405020304" pitchFamily="18" charset="0"/>
              </a:rPr>
              <a:t>a</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round </a:t>
            </a:r>
            <a:r>
              <a:rPr kumimoji="0" lang="el-GR"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μ</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enclosing 95% of </a:t>
            </a:r>
            <a:r>
              <a:rPr lang="en-US" sz="2400" dirty="0" err="1">
                <a:solidFill>
                  <a:schemeClr val="tx1"/>
                </a:solidFill>
                <a:latin typeface="Times New Roman" panose="02020603050405020304" pitchFamily="18" charset="0"/>
                <a:cs typeface="Times New Roman" panose="02020603050405020304" pitchFamily="18" charset="0"/>
              </a:rPr>
              <a:t>unattacked</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sensor data for x (or ...)</a:t>
            </a:r>
            <a:r>
              <a:rPr lang="en-US" sz="2400" dirty="0">
                <a:latin typeface="Times New Roman" panose="02020603050405020304" pitchFamily="18" charset="0"/>
                <a:cs typeface="Times New Roman" panose="02020603050405020304" pitchFamily="18" charset="0"/>
              </a:rPr>
              <a:t> at input </a:t>
            </a:r>
            <a:r>
              <a:rPr lang="en-US" sz="2400" dirty="0">
                <a:solidFill>
                  <a:schemeClr val="tx1"/>
                </a:solidFill>
                <a:latin typeface="Times New Roman" panose="02020603050405020304" pitchFamily="18" charset="0"/>
                <a:cs typeface="Times New Roman" panose="02020603050405020304" pitchFamily="18" charset="0"/>
              </a:rPr>
              <a:t>state</a:t>
            </a:r>
            <a:endPar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cxnSp>
        <p:nvCxnSpPr>
          <p:cNvPr id="28" name="Straight Arrow Connector 27">
            <a:extLst>
              <a:ext uri="{FF2B5EF4-FFF2-40B4-BE49-F238E27FC236}">
                <a16:creationId xmlns:a16="http://schemas.microsoft.com/office/drawing/2014/main" id="{94074DCC-8224-471F-B6EA-AEC8424176D2}"/>
              </a:ext>
            </a:extLst>
          </p:cNvPr>
          <p:cNvCxnSpPr>
            <a:cxnSpLocks/>
          </p:cNvCxnSpPr>
          <p:nvPr/>
        </p:nvCxnSpPr>
        <p:spPr>
          <a:xfrm>
            <a:off x="6975969" y="5118914"/>
            <a:ext cx="689754"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30" name="TextBox 29">
            <a:extLst>
              <a:ext uri="{FF2B5EF4-FFF2-40B4-BE49-F238E27FC236}">
                <a16:creationId xmlns:a16="http://schemas.microsoft.com/office/drawing/2014/main" id="{6D0D3579-1540-447F-BBB2-0AA462BB379F}"/>
              </a:ext>
            </a:extLst>
          </p:cNvPr>
          <p:cNvSpPr txBox="1"/>
          <p:nvPr/>
        </p:nvSpPr>
        <p:spPr>
          <a:xfrm>
            <a:off x="7840226" y="4888221"/>
            <a:ext cx="2516715" cy="471924"/>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Unattacked</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interval</a:t>
            </a:r>
          </a:p>
        </p:txBody>
      </p:sp>
      <p:sp>
        <p:nvSpPr>
          <p:cNvPr id="33" name="TextBox 32">
            <a:extLst>
              <a:ext uri="{FF2B5EF4-FFF2-40B4-BE49-F238E27FC236}">
                <a16:creationId xmlns:a16="http://schemas.microsoft.com/office/drawing/2014/main" id="{A93E93A9-EC65-45CE-A330-5A7338EB7500}"/>
              </a:ext>
            </a:extLst>
          </p:cNvPr>
          <p:cNvSpPr txBox="1"/>
          <p:nvPr/>
        </p:nvSpPr>
        <p:spPr>
          <a:xfrm>
            <a:off x="18148" y="3903485"/>
            <a:ext cx="6897722" cy="471924"/>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Unattacked</a:t>
            </a:r>
            <a:r>
              <a:rPr kumimoji="0" lang="en-US" sz="2400" i="0" u="none" strike="noStrike" cap="none" spc="0" normalizeH="0" baseline="0">
                <a:ln>
                  <a:noFill/>
                </a:ln>
                <a:solidFill>
                  <a:schemeClr val="tx1"/>
                </a:solidFill>
                <a:effectLst/>
                <a:uFillTx/>
                <a:latin typeface="Times New Roman" panose="02020603050405020304" pitchFamily="18" charset="0"/>
                <a:cs typeface="Times New Roman" panose="02020603050405020304" pitchFamily="18" charset="0"/>
                <a:sym typeface="Helvetica Light"/>
              </a:rPr>
              <a:t> x </a:t>
            </a:r>
            <a:r>
              <a:rPr kumimoji="0" lang="en-US" sz="2400" i="0" u="none" strike="noStrike" cap="none" spc="0" normalizeH="0" baseline="0">
                <a:ln>
                  <a:noFill/>
                </a:ln>
                <a:solidFill>
                  <a:srgbClr val="0070C0"/>
                </a:solidFill>
                <a:effectLst/>
                <a:uFillTx/>
                <a:latin typeface="Times New Roman" panose="02020603050405020304" pitchFamily="18" charset="0"/>
                <a:cs typeface="Times New Roman" panose="02020603050405020304" pitchFamily="18" charset="0"/>
                <a:sym typeface="Helvetica Light"/>
              </a:rPr>
              <a:t>sensor</a:t>
            </a:r>
            <a:r>
              <a:rPr kumimoji="0" lang="en-US" sz="2400" i="0" u="none" strike="noStrike" cap="none" spc="0" normalizeH="0" baseline="0">
                <a:ln>
                  <a:noFill/>
                </a:ln>
                <a:solidFill>
                  <a:schemeClr val="tx1"/>
                </a:solidFill>
                <a:effectLst/>
                <a:uFillTx/>
                <a:latin typeface="Times New Roman" panose="02020603050405020304" pitchFamily="18" charset="0"/>
                <a:cs typeface="Times New Roman" panose="02020603050405020304" pitchFamily="18" charset="0"/>
                <a:sym typeface="Helvetica Light"/>
              </a:rPr>
              <a:t> </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for train (same </a:t>
            </a:r>
            <a:r>
              <a:rPr lang="en-US" sz="2400" dirty="0" err="1"/>
              <a:t>x,y,vx,vy,ax,ay</a:t>
            </a:r>
            <a:r>
              <a:rPr lang="en-US" sz="2400" dirty="0">
                <a:solidFill>
                  <a:schemeClr val="tx1"/>
                </a:solidFill>
                <a:latin typeface="Times New Roman" panose="02020603050405020304" pitchFamily="18" charset="0"/>
                <a:cs typeface="Times New Roman" panose="02020603050405020304" pitchFamily="18" charset="0"/>
              </a:rPr>
              <a:t>,</a:t>
            </a:r>
            <a:r>
              <a:rPr lang="el-GR" sz="2400" dirty="0"/>
              <a:t>μ</a:t>
            </a:r>
            <a:r>
              <a:rPr lang="en-US" sz="2400" dirty="0"/>
              <a:t>)</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a:t>
            </a:r>
          </a:p>
        </p:txBody>
      </p:sp>
      <p:cxnSp>
        <p:nvCxnSpPr>
          <p:cNvPr id="49" name="Straight Arrow Connector 48">
            <a:extLst>
              <a:ext uri="{FF2B5EF4-FFF2-40B4-BE49-F238E27FC236}">
                <a16:creationId xmlns:a16="http://schemas.microsoft.com/office/drawing/2014/main" id="{72ABE888-73BA-46D3-9A1A-5B9C5CEF783C}"/>
              </a:ext>
            </a:extLst>
          </p:cNvPr>
          <p:cNvCxnSpPr>
            <a:cxnSpLocks/>
          </p:cNvCxnSpPr>
          <p:nvPr/>
        </p:nvCxnSpPr>
        <p:spPr>
          <a:xfrm>
            <a:off x="2028823" y="7541096"/>
            <a:ext cx="1193659"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441BD36E-A9BE-4CF2-9C91-92C9E56AB866}"/>
              </a:ext>
            </a:extLst>
          </p:cNvPr>
          <p:cNvCxnSpPr>
            <a:cxnSpLocks/>
          </p:cNvCxnSpPr>
          <p:nvPr/>
        </p:nvCxnSpPr>
        <p:spPr>
          <a:xfrm flipV="1">
            <a:off x="2015231" y="8020050"/>
            <a:ext cx="1147069" cy="25102"/>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D0E9FF2C-FB34-4E4C-B847-05349F0AAAA7}"/>
              </a:ext>
            </a:extLst>
          </p:cNvPr>
          <p:cNvCxnSpPr>
            <a:cxnSpLocks/>
          </p:cNvCxnSpPr>
          <p:nvPr/>
        </p:nvCxnSpPr>
        <p:spPr>
          <a:xfrm>
            <a:off x="2027383" y="7109048"/>
            <a:ext cx="1193659"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D3F0B4A-A98F-4D22-9CAE-D58B52B96B5D}"/>
                  </a:ext>
                </a:extLst>
              </p:cNvPr>
              <p:cNvSpPr txBox="1"/>
              <p:nvPr/>
            </p:nvSpPr>
            <p:spPr>
              <a:xfrm>
                <a:off x="1660366" y="7356430"/>
                <a:ext cx="306275" cy="369332"/>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l" rtl="0" latinLnBrk="1" hangingPunct="0"/>
                <a14:m>
                  <m:oMathPara xmlns:m="http://schemas.openxmlformats.org/officeDocument/2006/math">
                    <m:oMathParaPr>
                      <m:jc m:val="centerGroup"/>
                    </m:oMathParaPr>
                    <m:oMath xmlns:m="http://schemas.openxmlformats.org/officeDocument/2006/math">
                      <m:sSub>
                        <m:sSubPr>
                          <m:ctrlPr>
                            <a:rPr kumimoji="0" lang="en-US" sz="240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ctrlPr>
                        </m:sSubPr>
                        <m:e>
                          <m:r>
                            <a:rPr kumimoji="0" lang="en-US" sz="2400" b="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t>𝑆</m:t>
                          </m:r>
                        </m:e>
                        <m:sub>
                          <m:r>
                            <a:rPr kumimoji="0" lang="en-US" sz="2400" b="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t>2</m:t>
                          </m:r>
                        </m:sub>
                      </m:sSub>
                    </m:oMath>
                  </m:oMathPara>
                </a14:m>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mc:Choice>
        <mc:Fallback xmlns="">
          <p:sp>
            <p:nvSpPr>
              <p:cNvPr id="52" name="TextBox 51">
                <a:extLst>
                  <a:ext uri="{FF2B5EF4-FFF2-40B4-BE49-F238E27FC236}">
                    <a16:creationId xmlns:a16="http://schemas.microsoft.com/office/drawing/2014/main" id="{4D3F0B4A-A98F-4D22-9CAE-D58B52B96B5D}"/>
                  </a:ext>
                </a:extLst>
              </p:cNvPr>
              <p:cNvSpPr txBox="1">
                <a:spLocks noRot="1" noChangeAspect="1" noMove="1" noResize="1" noEditPoints="1" noAdjustHandles="1" noChangeArrowheads="1" noChangeShapeType="1" noTextEdit="1"/>
              </p:cNvSpPr>
              <p:nvPr/>
            </p:nvSpPr>
            <p:spPr>
              <a:xfrm>
                <a:off x="1660366" y="7356430"/>
                <a:ext cx="306275" cy="369332"/>
              </a:xfrm>
              <a:prstGeom prst="rect">
                <a:avLst/>
              </a:prstGeom>
              <a:blipFill>
                <a:blip r:embed="rId5"/>
                <a:stretch>
                  <a:fillRect l="-31373" r="-13725" b="-16667"/>
                </a:stretch>
              </a:blipFill>
              <a:ln w="254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764A8ED9-A998-461D-BE98-A4DA305370AD}"/>
                  </a:ext>
                </a:extLst>
              </p:cNvPr>
              <p:cNvSpPr txBox="1"/>
              <p:nvPr/>
            </p:nvSpPr>
            <p:spPr>
              <a:xfrm>
                <a:off x="1638990" y="6887826"/>
                <a:ext cx="300376" cy="369332"/>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l" rtl="0" latinLnBrk="1" hangingPunct="0"/>
                <a14:m>
                  <m:oMathPara xmlns:m="http://schemas.openxmlformats.org/officeDocument/2006/math">
                    <m:oMathParaPr>
                      <m:jc m:val="centerGroup"/>
                    </m:oMathParaPr>
                    <m:oMath xmlns:m="http://schemas.openxmlformats.org/officeDocument/2006/math">
                      <m:sSub>
                        <m:sSubPr>
                          <m:ctrlPr>
                            <a:rPr kumimoji="0" lang="en-US" sz="240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ctrlPr>
                        </m:sSubPr>
                        <m:e>
                          <m:r>
                            <a:rPr kumimoji="0" lang="en-US" sz="2400" b="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t>𝑆</m:t>
                          </m:r>
                        </m:e>
                        <m:sub>
                          <m:r>
                            <a:rPr kumimoji="0" lang="en-US" sz="2400" b="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t>1</m:t>
                          </m:r>
                        </m:sub>
                      </m:sSub>
                    </m:oMath>
                  </m:oMathPara>
                </a14:m>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mc:Choice>
        <mc:Fallback xmlns="">
          <p:sp>
            <p:nvSpPr>
              <p:cNvPr id="53" name="TextBox 52">
                <a:extLst>
                  <a:ext uri="{FF2B5EF4-FFF2-40B4-BE49-F238E27FC236}">
                    <a16:creationId xmlns:a16="http://schemas.microsoft.com/office/drawing/2014/main" id="{764A8ED9-A998-461D-BE98-A4DA305370AD}"/>
                  </a:ext>
                </a:extLst>
              </p:cNvPr>
              <p:cNvSpPr txBox="1">
                <a:spLocks noRot="1" noChangeAspect="1" noMove="1" noResize="1" noEditPoints="1" noAdjustHandles="1" noChangeArrowheads="1" noChangeShapeType="1" noTextEdit="1"/>
              </p:cNvSpPr>
              <p:nvPr/>
            </p:nvSpPr>
            <p:spPr>
              <a:xfrm>
                <a:off x="1638990" y="6887826"/>
                <a:ext cx="300376" cy="369332"/>
              </a:xfrm>
              <a:prstGeom prst="rect">
                <a:avLst/>
              </a:prstGeom>
              <a:blipFill>
                <a:blip r:embed="rId6"/>
                <a:stretch>
                  <a:fillRect l="-34694" r="-16327" b="-16667"/>
                </a:stretch>
              </a:blipFill>
              <a:ln w="254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8FCFBD1-4075-4CB2-A3EE-27A3EF23E841}"/>
                  </a:ext>
                </a:extLst>
              </p:cNvPr>
              <p:cNvSpPr txBox="1"/>
              <p:nvPr/>
            </p:nvSpPr>
            <p:spPr>
              <a:xfrm>
                <a:off x="1434558" y="7809190"/>
                <a:ext cx="757889" cy="471924"/>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14:m>
                  <m:oMathPara xmlns:m="http://schemas.openxmlformats.org/officeDocument/2006/math">
                    <m:oMathParaPr>
                      <m:jc m:val="centerGroup"/>
                    </m:oMathParaPr>
                    <m:oMath xmlns:m="http://schemas.openxmlformats.org/officeDocument/2006/math">
                      <m:sSub>
                        <m:sSubPr>
                          <m:ctrlPr>
                            <a:rPr kumimoji="0" lang="en-US" sz="240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ctrlPr>
                        </m:sSubPr>
                        <m:e>
                          <m:r>
                            <a:rPr kumimoji="0" lang="en-US" sz="2400" b="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t>𝑆</m:t>
                          </m:r>
                        </m:e>
                        <m:sub>
                          <m:r>
                            <a:rPr kumimoji="0" lang="en-US" sz="2400" b="0" i="1" u="none" strike="noStrike" cap="none" spc="0" normalizeH="0" baseline="0" smtClean="0">
                              <a:ln>
                                <a:noFill/>
                              </a:ln>
                              <a:solidFill>
                                <a:schemeClr val="tx1"/>
                              </a:solidFill>
                              <a:effectLst/>
                              <a:uFillTx/>
                              <a:latin typeface="Cambria Math" panose="02040503050406030204" pitchFamily="18" charset="0"/>
                              <a:cs typeface="Times New Roman" panose="02020603050405020304" pitchFamily="18" charset="0"/>
                              <a:sym typeface="Helvetica Light"/>
                            </a:rPr>
                            <m:t>3</m:t>
                          </m:r>
                        </m:sub>
                      </m:sSub>
                    </m:oMath>
                  </m:oMathPara>
                </a14:m>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mc:Choice>
        <mc:Fallback xmlns="">
          <p:sp>
            <p:nvSpPr>
              <p:cNvPr id="54" name="TextBox 53">
                <a:extLst>
                  <a:ext uri="{FF2B5EF4-FFF2-40B4-BE49-F238E27FC236}">
                    <a16:creationId xmlns:a16="http://schemas.microsoft.com/office/drawing/2014/main" id="{C8FCFBD1-4075-4CB2-A3EE-27A3EF23E841}"/>
                  </a:ext>
                </a:extLst>
              </p:cNvPr>
              <p:cNvSpPr txBox="1">
                <a:spLocks noRot="1" noChangeAspect="1" noMove="1" noResize="1" noEditPoints="1" noAdjustHandles="1" noChangeArrowheads="1" noChangeShapeType="1" noTextEdit="1"/>
              </p:cNvSpPr>
              <p:nvPr/>
            </p:nvSpPr>
            <p:spPr>
              <a:xfrm>
                <a:off x="1434558" y="7809190"/>
                <a:ext cx="757889" cy="471924"/>
              </a:xfrm>
              <a:prstGeom prst="rect">
                <a:avLst/>
              </a:prstGeom>
              <a:blipFill>
                <a:blip r:embed="rId7"/>
                <a:stretch>
                  <a:fillRect b="-2597"/>
                </a:stretch>
              </a:blipFill>
              <a:ln w="25400" cap="flat">
                <a:noFill/>
                <a:miter lim="400000"/>
              </a:ln>
              <a:effectLst/>
            </p:spPr>
            <p:txBody>
              <a:bodyPr/>
              <a:lstStyle/>
              <a:p>
                <a:r>
                  <a:rPr lang="en-US">
                    <a:noFill/>
                  </a:rPr>
                  <a:t> </a:t>
                </a:r>
              </a:p>
            </p:txBody>
          </p:sp>
        </mc:Fallback>
      </mc:AlternateContent>
      <p:sp>
        <p:nvSpPr>
          <p:cNvPr id="56" name="Rectangle 55">
            <a:extLst>
              <a:ext uri="{FF2B5EF4-FFF2-40B4-BE49-F238E27FC236}">
                <a16:creationId xmlns:a16="http://schemas.microsoft.com/office/drawing/2014/main" id="{51370697-5321-429F-9E8B-45B68B4EADBD}"/>
              </a:ext>
            </a:extLst>
          </p:cNvPr>
          <p:cNvSpPr/>
          <p:nvPr/>
        </p:nvSpPr>
        <p:spPr>
          <a:xfrm>
            <a:off x="-12912" y="6178519"/>
            <a:ext cx="7163384" cy="523220"/>
          </a:xfrm>
          <a:prstGeom prst="rect">
            <a:avLst/>
          </a:prstGeom>
        </p:spPr>
        <p:txBody>
          <a:bodyPr wrap="square">
            <a:spAutoFit/>
          </a:bodyPr>
          <a:lstStyle/>
          <a:p>
            <a:pPr algn="l" rtl="0" latinLnBrk="1" hangingPunct="0"/>
            <a:r>
              <a:rPr lang="en-US" sz="2800" dirty="0">
                <a:solidFill>
                  <a:schemeClr val="tx1"/>
                </a:solidFill>
                <a:latin typeface="Times New Roman" panose="02020603050405020304" pitchFamily="18" charset="0"/>
                <a:cs typeface="Times New Roman" panose="02020603050405020304" pitchFamily="18" charset="0"/>
              </a:rPr>
              <a:t>Attacked for testing, train with </a:t>
            </a:r>
            <a:r>
              <a:rPr lang="en-US" sz="2800" dirty="0" err="1">
                <a:solidFill>
                  <a:schemeClr val="tx1"/>
                </a:solidFill>
                <a:latin typeface="Times New Roman" panose="02020603050405020304" pitchFamily="18" charset="0"/>
                <a:cs typeface="Times New Roman" panose="02020603050405020304" pitchFamily="18" charset="0"/>
              </a:rPr>
              <a:t>unattacked+zeros</a:t>
            </a:r>
            <a:r>
              <a:rPr lang="en-US" sz="2800" dirty="0">
                <a:solidFill>
                  <a:schemeClr val="tx1"/>
                </a:solidFill>
                <a:latin typeface="Times New Roman" panose="02020603050405020304" pitchFamily="18" charset="0"/>
                <a:cs typeface="Times New Roman" panose="02020603050405020304" pitchFamily="18" charset="0"/>
              </a:rPr>
              <a:t>  </a:t>
            </a:r>
          </a:p>
        </p:txBody>
      </p:sp>
      <p:sp>
        <p:nvSpPr>
          <p:cNvPr id="58" name="TextBox 57">
            <a:extLst>
              <a:ext uri="{FF2B5EF4-FFF2-40B4-BE49-F238E27FC236}">
                <a16:creationId xmlns:a16="http://schemas.microsoft.com/office/drawing/2014/main" id="{7AFB469B-5496-410B-907D-964946808FC8}"/>
              </a:ext>
            </a:extLst>
          </p:cNvPr>
          <p:cNvSpPr txBox="1"/>
          <p:nvPr/>
        </p:nvSpPr>
        <p:spPr>
          <a:xfrm>
            <a:off x="3196391" y="6796806"/>
            <a:ext cx="433452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Zero if outside </a:t>
            </a:r>
            <a:r>
              <a:rPr kumimoji="0" lang="en-US" sz="24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unattacked</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interval</a:t>
            </a:r>
          </a:p>
        </p:txBody>
      </p:sp>
      <p:cxnSp>
        <p:nvCxnSpPr>
          <p:cNvPr id="60" name="Straight Arrow Connector 59">
            <a:extLst>
              <a:ext uri="{FF2B5EF4-FFF2-40B4-BE49-F238E27FC236}">
                <a16:creationId xmlns:a16="http://schemas.microsoft.com/office/drawing/2014/main" id="{FD39BAA1-784E-4D88-9627-A1A2FAB82664}"/>
              </a:ext>
            </a:extLst>
          </p:cNvPr>
          <p:cNvCxnSpPr/>
          <p:nvPr/>
        </p:nvCxnSpPr>
        <p:spPr>
          <a:xfrm flipV="1">
            <a:off x="7552848" y="6973219"/>
            <a:ext cx="475667" cy="11255"/>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61" name="TextBox 60">
            <a:extLst>
              <a:ext uri="{FF2B5EF4-FFF2-40B4-BE49-F238E27FC236}">
                <a16:creationId xmlns:a16="http://schemas.microsoft.com/office/drawing/2014/main" id="{C3A4B0D8-3208-4EDE-8AF7-13B4BD084ECB}"/>
              </a:ext>
            </a:extLst>
          </p:cNvPr>
          <p:cNvSpPr txBox="1"/>
          <p:nvPr/>
        </p:nvSpPr>
        <p:spPr>
          <a:xfrm>
            <a:off x="3196391" y="7800596"/>
            <a:ext cx="433452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Zero if outside </a:t>
            </a:r>
            <a:r>
              <a:rPr kumimoji="0" lang="en-US" sz="24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unattacked</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interval</a:t>
            </a:r>
          </a:p>
        </p:txBody>
      </p:sp>
      <p:sp>
        <p:nvSpPr>
          <p:cNvPr id="62" name="TextBox 61">
            <a:extLst>
              <a:ext uri="{FF2B5EF4-FFF2-40B4-BE49-F238E27FC236}">
                <a16:creationId xmlns:a16="http://schemas.microsoft.com/office/drawing/2014/main" id="{C6935C6F-CBA6-474F-A8D6-280288A5B486}"/>
              </a:ext>
            </a:extLst>
          </p:cNvPr>
          <p:cNvSpPr txBox="1"/>
          <p:nvPr/>
        </p:nvSpPr>
        <p:spPr>
          <a:xfrm>
            <a:off x="3218328" y="7325459"/>
            <a:ext cx="433452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Zero if outside </a:t>
            </a:r>
            <a:r>
              <a:rPr kumimoji="0" lang="en-US" sz="2400" i="0" u="none" strike="noStrike" cap="none" spc="0" normalizeH="0" baseline="0" dirty="0" err="1">
                <a:ln>
                  <a:noFill/>
                </a:ln>
                <a:solidFill>
                  <a:schemeClr val="tx1"/>
                </a:solidFill>
                <a:effectLst/>
                <a:uFillTx/>
                <a:latin typeface="Times New Roman" panose="02020603050405020304" pitchFamily="18" charset="0"/>
                <a:cs typeface="Times New Roman" panose="02020603050405020304" pitchFamily="18" charset="0"/>
                <a:sym typeface="Helvetica Light"/>
              </a:rPr>
              <a:t>unattacked</a:t>
            </a:r>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 interval</a:t>
            </a:r>
          </a:p>
        </p:txBody>
      </p:sp>
      <p:cxnSp>
        <p:nvCxnSpPr>
          <p:cNvPr id="64" name="Straight Arrow Connector 63">
            <a:extLst>
              <a:ext uri="{FF2B5EF4-FFF2-40B4-BE49-F238E27FC236}">
                <a16:creationId xmlns:a16="http://schemas.microsoft.com/office/drawing/2014/main" id="{658D163C-AAFD-4947-B19D-AFD341A010F2}"/>
              </a:ext>
            </a:extLst>
          </p:cNvPr>
          <p:cNvCxnSpPr>
            <a:stCxn id="62" idx="3"/>
          </p:cNvCxnSpPr>
          <p:nvPr/>
        </p:nvCxnSpPr>
        <p:spPr>
          <a:xfrm flipV="1">
            <a:off x="7552848" y="7541096"/>
            <a:ext cx="463951" cy="20325"/>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66" name="Straight Arrow Connector 65">
            <a:extLst>
              <a:ext uri="{FF2B5EF4-FFF2-40B4-BE49-F238E27FC236}">
                <a16:creationId xmlns:a16="http://schemas.microsoft.com/office/drawing/2014/main" id="{784EAA5A-E9D8-486F-AEA0-B61D7075CA60}"/>
              </a:ext>
            </a:extLst>
          </p:cNvPr>
          <p:cNvCxnSpPr>
            <a:stCxn id="61" idx="3"/>
          </p:cNvCxnSpPr>
          <p:nvPr/>
        </p:nvCxnSpPr>
        <p:spPr>
          <a:xfrm>
            <a:off x="7530911" y="8036558"/>
            <a:ext cx="485888" cy="8594"/>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67" name="TextBox 66">
            <a:extLst>
              <a:ext uri="{FF2B5EF4-FFF2-40B4-BE49-F238E27FC236}">
                <a16:creationId xmlns:a16="http://schemas.microsoft.com/office/drawing/2014/main" id="{E5F11EBB-D41B-49DF-AA67-E1B635BE9604}"/>
              </a:ext>
            </a:extLst>
          </p:cNvPr>
          <p:cNvSpPr txBox="1"/>
          <p:nvPr/>
        </p:nvSpPr>
        <p:spPr>
          <a:xfrm>
            <a:off x="8435793" y="7236514"/>
            <a:ext cx="737484" cy="471924"/>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NN</a:t>
            </a:r>
          </a:p>
        </p:txBody>
      </p:sp>
      <p:sp>
        <p:nvSpPr>
          <p:cNvPr id="68" name="Rectangle 67">
            <a:extLst>
              <a:ext uri="{FF2B5EF4-FFF2-40B4-BE49-F238E27FC236}">
                <a16:creationId xmlns:a16="http://schemas.microsoft.com/office/drawing/2014/main" id="{449D622A-863E-43EE-BF21-F99A31479B8B}"/>
              </a:ext>
            </a:extLst>
          </p:cNvPr>
          <p:cNvSpPr/>
          <p:nvPr/>
        </p:nvSpPr>
        <p:spPr>
          <a:xfrm>
            <a:off x="8028515" y="6688983"/>
            <a:ext cx="1491817" cy="1704396"/>
          </a:xfrm>
          <a:prstGeom prst="rect">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cxnSp>
        <p:nvCxnSpPr>
          <p:cNvPr id="70" name="Straight Arrow Connector 69">
            <a:extLst>
              <a:ext uri="{FF2B5EF4-FFF2-40B4-BE49-F238E27FC236}">
                <a16:creationId xmlns:a16="http://schemas.microsoft.com/office/drawing/2014/main" id="{C17F8C38-1642-43EF-9B60-E3EC63A0731C}"/>
              </a:ext>
            </a:extLst>
          </p:cNvPr>
          <p:cNvCxnSpPr>
            <a:cxnSpLocks/>
          </p:cNvCxnSpPr>
          <p:nvPr/>
        </p:nvCxnSpPr>
        <p:spPr>
          <a:xfrm>
            <a:off x="9520332" y="7561421"/>
            <a:ext cx="870500"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73" name="TextBox 72">
            <a:extLst>
              <a:ext uri="{FF2B5EF4-FFF2-40B4-BE49-F238E27FC236}">
                <a16:creationId xmlns:a16="http://schemas.microsoft.com/office/drawing/2014/main" id="{77074D1E-2CEE-42C3-A449-804616F527FB}"/>
              </a:ext>
            </a:extLst>
          </p:cNvPr>
          <p:cNvSpPr txBox="1"/>
          <p:nvPr/>
        </p:nvSpPr>
        <p:spPr>
          <a:xfrm>
            <a:off x="9693126" y="6663436"/>
            <a:ext cx="3345367" cy="1210588"/>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l-GR" sz="2400" dirty="0"/>
              <a:t>θ</a:t>
            </a:r>
            <a:r>
              <a:rPr lang="en-US" sz="2400" dirty="0"/>
              <a:t> = Next </a:t>
            </a:r>
            <a:r>
              <a:rPr lang="en-US" sz="2400" dirty="0" err="1"/>
              <a:t>x,y,vx,vy,ax,ay</a:t>
            </a:r>
            <a:endParaRPr lang="en-US" sz="2400" dirty="0"/>
          </a:p>
          <a:p>
            <a:pPr algn="l" rtl="0" latinLnBrk="1" hangingPunct="0"/>
            <a:r>
              <a:rPr lang="en-US" sz="2400" dirty="0">
                <a:solidFill>
                  <a:schemeClr val="tx1"/>
                </a:solidFill>
                <a:latin typeface="Times New Roman" panose="02020603050405020304" pitchFamily="18" charset="0"/>
                <a:cs typeface="Times New Roman" panose="02020603050405020304" pitchFamily="18" charset="0"/>
              </a:rPr>
              <a:t>(uses sensor data)</a:t>
            </a:r>
          </a:p>
          <a:p>
            <a:pPr algn="l" rtl="0" latinLnBrk="1" hangingPunct="0"/>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cxnSp>
        <p:nvCxnSpPr>
          <p:cNvPr id="75" name="Straight Arrow Connector 74">
            <a:extLst>
              <a:ext uri="{FF2B5EF4-FFF2-40B4-BE49-F238E27FC236}">
                <a16:creationId xmlns:a16="http://schemas.microsoft.com/office/drawing/2014/main" id="{EF4677EB-F6C0-4ADA-B25F-88F440156DA1}"/>
              </a:ext>
            </a:extLst>
          </p:cNvPr>
          <p:cNvCxnSpPr/>
          <p:nvPr/>
        </p:nvCxnSpPr>
        <p:spPr>
          <a:xfrm>
            <a:off x="7150472" y="5118914"/>
            <a:ext cx="0" cy="1677892"/>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76" name="TextBox 75">
            <a:extLst>
              <a:ext uri="{FF2B5EF4-FFF2-40B4-BE49-F238E27FC236}">
                <a16:creationId xmlns:a16="http://schemas.microsoft.com/office/drawing/2014/main" id="{4502C899-7C84-4ED4-8A65-96848ED69F1F}"/>
              </a:ext>
            </a:extLst>
          </p:cNvPr>
          <p:cNvSpPr txBox="1"/>
          <p:nvPr/>
        </p:nvSpPr>
        <p:spPr>
          <a:xfrm>
            <a:off x="9625326" y="8030856"/>
            <a:ext cx="2962349" cy="471924"/>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lang="en-US" sz="2400" dirty="0">
                <a:solidFill>
                  <a:schemeClr val="tx1"/>
                </a:solidFill>
                <a:latin typeface="Times New Roman" panose="02020603050405020304" pitchFamily="18" charset="0"/>
                <a:cs typeface="Times New Roman" panose="02020603050405020304" pitchFamily="18" charset="0"/>
              </a:rPr>
              <a:t>Trained to ignore zeros</a:t>
            </a:r>
            <a:endPar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BD089575-D95B-451D-9666-F1265ECDDA4C}"/>
              </a:ext>
            </a:extLst>
          </p:cNvPr>
          <p:cNvSpPr txBox="1"/>
          <p:nvPr/>
        </p:nvSpPr>
        <p:spPr>
          <a:xfrm>
            <a:off x="7866831" y="5809137"/>
            <a:ext cx="1758495" cy="841256"/>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Trained with </a:t>
            </a:r>
          </a:p>
          <a:p>
            <a:pPr algn="l" rtl="0" latinLnBrk="1" hangingPunct="0"/>
            <a:r>
              <a:rPr lang="en-US" sz="2400" dirty="0">
                <a:solidFill>
                  <a:schemeClr val="tx1"/>
                </a:solidFill>
                <a:latin typeface="Times New Roman" panose="02020603050405020304" pitchFamily="18" charset="0"/>
                <a:cs typeface="Times New Roman" panose="02020603050405020304" pitchFamily="18" charset="0"/>
              </a:rPr>
              <a:t>some zero</a:t>
            </a:r>
            <a:endPar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endParaRPr>
          </a:p>
        </p:txBody>
      </p:sp>
      <p:sp>
        <p:nvSpPr>
          <p:cNvPr id="5" name="TextBox 4">
            <a:extLst>
              <a:ext uri="{FF2B5EF4-FFF2-40B4-BE49-F238E27FC236}">
                <a16:creationId xmlns:a16="http://schemas.microsoft.com/office/drawing/2014/main" id="{A038E2A5-99FF-4106-BFE7-4EFC88E6F11B}"/>
              </a:ext>
            </a:extLst>
          </p:cNvPr>
          <p:cNvSpPr txBox="1"/>
          <p:nvPr/>
        </p:nvSpPr>
        <p:spPr>
          <a:xfrm>
            <a:off x="96233" y="9222472"/>
            <a:ext cx="1294226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2400" dirty="0">
                <a:solidFill>
                  <a:srgbClr val="FF0000"/>
                </a:solidFill>
                <a:latin typeface="Times New Roman" panose="02020603050405020304" pitchFamily="18" charset="0"/>
                <a:cs typeface="Times New Roman" panose="02020603050405020304" pitchFamily="18" charset="0"/>
              </a:rPr>
              <a:t>T</a:t>
            </a:r>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rain to ignore zeros? Insert lots of them. Take inputs and add lots of zeros. Maybe better method?</a:t>
            </a:r>
          </a:p>
        </p:txBody>
      </p:sp>
      <p:sp>
        <p:nvSpPr>
          <p:cNvPr id="7" name="TextBox 6">
            <a:extLst>
              <a:ext uri="{FF2B5EF4-FFF2-40B4-BE49-F238E27FC236}">
                <a16:creationId xmlns:a16="http://schemas.microsoft.com/office/drawing/2014/main" id="{74A7D16D-DE1F-4CF6-951C-5E1C688FC895}"/>
              </a:ext>
            </a:extLst>
          </p:cNvPr>
          <p:cNvSpPr txBox="1"/>
          <p:nvPr/>
        </p:nvSpPr>
        <p:spPr>
          <a:xfrm>
            <a:off x="-56957" y="2266716"/>
            <a:ext cx="3972241"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Best prediction </a:t>
            </a:r>
            <a:r>
              <a:rPr kumimoji="0" lang="en-US" sz="2400" i="0" u="none" strike="noStrike" cap="none" spc="0" normalizeH="0" baseline="0" dirty="0">
                <a:ln>
                  <a:noFill/>
                </a:ln>
                <a:solidFill>
                  <a:srgbClr val="0070C0"/>
                </a:solidFill>
                <a:effectLst/>
                <a:uFillTx/>
                <a:latin typeface="Times New Roman" panose="02020603050405020304" pitchFamily="18" charset="0"/>
                <a:cs typeface="Times New Roman" panose="02020603050405020304" pitchFamily="18" charset="0"/>
                <a:sym typeface="Helvetica Light"/>
              </a:rPr>
              <a:t>without sensors</a:t>
            </a:r>
          </a:p>
        </p:txBody>
      </p:sp>
      <p:sp>
        <p:nvSpPr>
          <p:cNvPr id="8" name="TextBox 7">
            <a:extLst>
              <a:ext uri="{FF2B5EF4-FFF2-40B4-BE49-F238E27FC236}">
                <a16:creationId xmlns:a16="http://schemas.microsoft.com/office/drawing/2014/main" id="{32A82140-CC10-468E-978A-F8FE710DAD56}"/>
              </a:ext>
            </a:extLst>
          </p:cNvPr>
          <p:cNvSpPr txBox="1"/>
          <p:nvPr/>
        </p:nvSpPr>
        <p:spPr>
          <a:xfrm>
            <a:off x="10322872" y="2871583"/>
            <a:ext cx="2579637" cy="841256"/>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2400" dirty="0">
                <a:solidFill>
                  <a:srgbClr val="FF0000"/>
                </a:solidFill>
                <a:latin typeface="Times New Roman" panose="02020603050405020304" pitchFamily="18" charset="0"/>
                <a:cs typeface="Times New Roman" panose="02020603050405020304" pitchFamily="18" charset="0"/>
              </a:rPr>
              <a:t>Takes place of prior</a:t>
            </a:r>
          </a:p>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Learn the model.  </a:t>
            </a:r>
          </a:p>
        </p:txBody>
      </p:sp>
      <p:sp>
        <p:nvSpPr>
          <p:cNvPr id="17" name="TextBox 16">
            <a:extLst>
              <a:ext uri="{FF2B5EF4-FFF2-40B4-BE49-F238E27FC236}">
                <a16:creationId xmlns:a16="http://schemas.microsoft.com/office/drawing/2014/main" id="{C50180CB-56A4-4032-8B98-4EEF62DA8DBD}"/>
              </a:ext>
            </a:extLst>
          </p:cNvPr>
          <p:cNvSpPr txBox="1"/>
          <p:nvPr/>
        </p:nvSpPr>
        <p:spPr>
          <a:xfrm>
            <a:off x="10356942" y="4311561"/>
            <a:ext cx="2696776" cy="1210588"/>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Same sensor acc.</a:t>
            </a:r>
          </a:p>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Data approximated</a:t>
            </a:r>
          </a:p>
          <a:p>
            <a:pPr algn="l" rtl="0" latinLnBrk="1" hangingPunct="0"/>
            <a:r>
              <a:rPr lang="en-US" sz="2400" dirty="0" err="1">
                <a:solidFill>
                  <a:srgbClr val="FF0000"/>
                </a:solidFill>
                <a:latin typeface="Times New Roman" panose="02020603050405020304" pitchFamily="18" charset="0"/>
                <a:cs typeface="Times New Roman" panose="02020603050405020304" pitchFamily="18" charset="0"/>
              </a:rPr>
              <a:t>Unattacked</a:t>
            </a:r>
            <a:r>
              <a:rPr lang="en-US" sz="2400" dirty="0">
                <a:solidFill>
                  <a:srgbClr val="FF0000"/>
                </a:solidFill>
                <a:latin typeface="Times New Roman" panose="02020603050405020304" pitchFamily="18" charset="0"/>
                <a:cs typeface="Times New Roman" panose="02020603050405020304" pitchFamily="18" charset="0"/>
              </a:rPr>
              <a:t> interval</a:t>
            </a:r>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19" name="TextBox 18">
            <a:extLst>
              <a:ext uri="{FF2B5EF4-FFF2-40B4-BE49-F238E27FC236}">
                <a16:creationId xmlns:a16="http://schemas.microsoft.com/office/drawing/2014/main" id="{14532016-EC17-479E-AA90-75BEACF81A88}"/>
              </a:ext>
            </a:extLst>
          </p:cNvPr>
          <p:cNvSpPr txBox="1"/>
          <p:nvPr/>
        </p:nvSpPr>
        <p:spPr>
          <a:xfrm>
            <a:off x="9955582" y="5757891"/>
            <a:ext cx="2604880" cy="841256"/>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Prediction based on </a:t>
            </a:r>
          </a:p>
          <a:p>
            <a:pPr algn="l" rtl="0" latinLnBrk="1" hangingPunct="0"/>
            <a:r>
              <a:rPr lang="en-US" sz="2400" dirty="0" err="1">
                <a:solidFill>
                  <a:srgbClr val="FF0000"/>
                </a:solidFill>
                <a:latin typeface="Times New Roman" panose="02020603050405020304" pitchFamily="18" charset="0"/>
                <a:cs typeface="Times New Roman" panose="02020603050405020304" pitchFamily="18" charset="0"/>
              </a:rPr>
              <a:t>Unattacked</a:t>
            </a:r>
            <a:r>
              <a:rPr lang="en-US" sz="2400" dirty="0">
                <a:solidFill>
                  <a:srgbClr val="FF0000"/>
                </a:solidFill>
                <a:latin typeface="Times New Roman" panose="02020603050405020304" pitchFamily="18" charset="0"/>
                <a:cs typeface="Times New Roman" panose="02020603050405020304" pitchFamily="18" charset="0"/>
              </a:rPr>
              <a:t> sensors</a:t>
            </a:r>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27" name="Arrow: Right 26">
            <a:extLst>
              <a:ext uri="{FF2B5EF4-FFF2-40B4-BE49-F238E27FC236}">
                <a16:creationId xmlns:a16="http://schemas.microsoft.com/office/drawing/2014/main" id="{4E656ACF-F536-4E30-BD64-611D4E32C984}"/>
              </a:ext>
            </a:extLst>
          </p:cNvPr>
          <p:cNvSpPr/>
          <p:nvPr/>
        </p:nvSpPr>
        <p:spPr>
          <a:xfrm>
            <a:off x="9773266" y="3259623"/>
            <a:ext cx="262456" cy="325307"/>
          </a:xfrm>
          <a:prstGeom prst="rightArrow">
            <a:avLst/>
          </a:prstGeom>
          <a:no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31" name="Rectangle 30">
            <a:extLst>
              <a:ext uri="{FF2B5EF4-FFF2-40B4-BE49-F238E27FC236}">
                <a16:creationId xmlns:a16="http://schemas.microsoft.com/office/drawing/2014/main" id="{A444945B-D453-4713-804E-8858BE2C63AF}"/>
              </a:ext>
            </a:extLst>
          </p:cNvPr>
          <p:cNvSpPr/>
          <p:nvPr/>
        </p:nvSpPr>
        <p:spPr>
          <a:xfrm>
            <a:off x="362763" y="8420033"/>
            <a:ext cx="2701381" cy="523220"/>
          </a:xfrm>
          <a:prstGeom prst="rect">
            <a:avLst/>
          </a:prstGeom>
        </p:spPr>
        <p:txBody>
          <a:bodyPr wrap="none">
            <a:spAutoFit/>
          </a:bodyPr>
          <a:lstStyle/>
          <a:p>
            <a:r>
              <a:rPr lang="en-US" sz="2800" dirty="0" err="1"/>
              <a:t>x,y,vx,vy,ax,ay</a:t>
            </a:r>
            <a:r>
              <a:rPr lang="en-US" sz="2800" dirty="0">
                <a:solidFill>
                  <a:schemeClr val="tx1"/>
                </a:solidFill>
                <a:latin typeface="Times New Roman" panose="02020603050405020304" pitchFamily="18" charset="0"/>
                <a:cs typeface="Times New Roman" panose="02020603050405020304" pitchFamily="18" charset="0"/>
              </a:rPr>
              <a:t>,</a:t>
            </a:r>
            <a:r>
              <a:rPr lang="el-GR" sz="2800" dirty="0"/>
              <a:t>μ</a:t>
            </a:r>
            <a:endParaRPr lang="en-US" sz="2800" dirty="0"/>
          </a:p>
        </p:txBody>
      </p:sp>
      <p:cxnSp>
        <p:nvCxnSpPr>
          <p:cNvPr id="35" name="Straight Arrow Connector 34">
            <a:extLst>
              <a:ext uri="{FF2B5EF4-FFF2-40B4-BE49-F238E27FC236}">
                <a16:creationId xmlns:a16="http://schemas.microsoft.com/office/drawing/2014/main" id="{B66E5860-0B79-4127-AFB8-1FCA9525EEDA}"/>
              </a:ext>
            </a:extLst>
          </p:cNvPr>
          <p:cNvCxnSpPr>
            <a:cxnSpLocks/>
          </p:cNvCxnSpPr>
          <p:nvPr/>
        </p:nvCxnSpPr>
        <p:spPr>
          <a:xfrm>
            <a:off x="2986064" y="8681643"/>
            <a:ext cx="5823799"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7" name="Straight Arrow Connector 36">
            <a:extLst>
              <a:ext uri="{FF2B5EF4-FFF2-40B4-BE49-F238E27FC236}">
                <a16:creationId xmlns:a16="http://schemas.microsoft.com/office/drawing/2014/main" id="{8E03DBD1-9E78-411A-BCC8-1F471910B57A}"/>
              </a:ext>
            </a:extLst>
          </p:cNvPr>
          <p:cNvCxnSpPr>
            <a:endCxn id="68" idx="2"/>
          </p:cNvCxnSpPr>
          <p:nvPr/>
        </p:nvCxnSpPr>
        <p:spPr>
          <a:xfrm flipV="1">
            <a:off x="8746078" y="8393379"/>
            <a:ext cx="28346" cy="288264"/>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7656BE90-3BE5-4F16-A4BE-4CE82EAA6BB6}"/>
              </a:ext>
            </a:extLst>
          </p:cNvPr>
          <p:cNvCxnSpPr/>
          <p:nvPr/>
        </p:nvCxnSpPr>
        <p:spPr>
          <a:xfrm flipV="1">
            <a:off x="5096308" y="8281114"/>
            <a:ext cx="0" cy="400529"/>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42" name="TextBox 41">
            <a:extLst>
              <a:ext uri="{FF2B5EF4-FFF2-40B4-BE49-F238E27FC236}">
                <a16:creationId xmlns:a16="http://schemas.microsoft.com/office/drawing/2014/main" id="{72F101CC-1FF6-4F6C-BA04-AFA1FAC04BAD}"/>
              </a:ext>
            </a:extLst>
          </p:cNvPr>
          <p:cNvSpPr txBox="1"/>
          <p:nvPr/>
        </p:nvSpPr>
        <p:spPr>
          <a:xfrm>
            <a:off x="3839713" y="8747657"/>
            <a:ext cx="4000513"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Helvetica Light"/>
              </a:rPr>
              <a:t>Pick closest </a:t>
            </a:r>
            <a:r>
              <a:rPr lang="en-US" sz="2400" dirty="0" err="1"/>
              <a:t>x,y,vx,vy,ax,ay</a:t>
            </a:r>
            <a:r>
              <a:rPr lang="en-US" sz="2400" dirty="0">
                <a:solidFill>
                  <a:schemeClr val="tx1"/>
                </a:solidFill>
                <a:latin typeface="Times New Roman" panose="02020603050405020304" pitchFamily="18" charset="0"/>
                <a:cs typeface="Times New Roman" panose="02020603050405020304" pitchFamily="18" charset="0"/>
              </a:rPr>
              <a:t>,</a:t>
            </a:r>
            <a:r>
              <a:rPr lang="el-GR" sz="2400" dirty="0"/>
              <a:t>μ</a:t>
            </a:r>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 </a:t>
            </a:r>
          </a:p>
        </p:txBody>
      </p:sp>
      <p:sp>
        <p:nvSpPr>
          <p:cNvPr id="55" name="TextBox 54">
            <a:extLst>
              <a:ext uri="{FF2B5EF4-FFF2-40B4-BE49-F238E27FC236}">
                <a16:creationId xmlns:a16="http://schemas.microsoft.com/office/drawing/2014/main" id="{EE40D04F-7408-4FAB-8C15-4F79AB030EC8}"/>
              </a:ext>
            </a:extLst>
          </p:cNvPr>
          <p:cNvSpPr txBox="1"/>
          <p:nvPr/>
        </p:nvSpPr>
        <p:spPr>
          <a:xfrm>
            <a:off x="362763" y="5065408"/>
            <a:ext cx="2416827" cy="471924"/>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2400" dirty="0" err="1"/>
              <a:t>x,y,vx,vy,ax,ay</a:t>
            </a:r>
            <a:r>
              <a:rPr lang="en-US" sz="2400" dirty="0"/>
              <a:t>,</a:t>
            </a:r>
            <a:r>
              <a:rPr lang="el-GR" sz="2400" dirty="0"/>
              <a:t>μ</a:t>
            </a:r>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cxnSp>
        <p:nvCxnSpPr>
          <p:cNvPr id="57" name="Straight Arrow Connector 56">
            <a:extLst>
              <a:ext uri="{FF2B5EF4-FFF2-40B4-BE49-F238E27FC236}">
                <a16:creationId xmlns:a16="http://schemas.microsoft.com/office/drawing/2014/main" id="{A0D8FF56-61F4-4093-89CA-2746B5EDC087}"/>
              </a:ext>
            </a:extLst>
          </p:cNvPr>
          <p:cNvCxnSpPr>
            <a:cxnSpLocks/>
          </p:cNvCxnSpPr>
          <p:nvPr/>
        </p:nvCxnSpPr>
        <p:spPr>
          <a:xfrm>
            <a:off x="2779590" y="5348226"/>
            <a:ext cx="653002" cy="0"/>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3" name="TextBox 2">
            <a:extLst>
              <a:ext uri="{FF2B5EF4-FFF2-40B4-BE49-F238E27FC236}">
                <a16:creationId xmlns:a16="http://schemas.microsoft.com/office/drawing/2014/main" id="{85AE8F86-2996-4801-9754-050C89E1C5DB}"/>
              </a:ext>
            </a:extLst>
          </p:cNvPr>
          <p:cNvSpPr txBox="1"/>
          <p:nvPr/>
        </p:nvSpPr>
        <p:spPr>
          <a:xfrm>
            <a:off x="6805595" y="3750263"/>
            <a:ext cx="380072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Think more about how to find</a:t>
            </a:r>
          </a:p>
        </p:txBody>
      </p:sp>
      <p:cxnSp>
        <p:nvCxnSpPr>
          <p:cNvPr id="14" name="Straight Arrow Connector 13">
            <a:extLst>
              <a:ext uri="{FF2B5EF4-FFF2-40B4-BE49-F238E27FC236}">
                <a16:creationId xmlns:a16="http://schemas.microsoft.com/office/drawing/2014/main" id="{40445875-C86C-4660-A6D5-56F5A154A6DC}"/>
              </a:ext>
            </a:extLst>
          </p:cNvPr>
          <p:cNvCxnSpPr/>
          <p:nvPr/>
        </p:nvCxnSpPr>
        <p:spPr>
          <a:xfrm flipH="1">
            <a:off x="7106839" y="4347393"/>
            <a:ext cx="214007" cy="180781"/>
          </a:xfrm>
          <a:prstGeom prst="straightConnector1">
            <a:avLst/>
          </a:prstGeom>
          <a:noFill/>
          <a:ln w="38100" cap="flat">
            <a:solidFill>
              <a:srgbClr val="00B0F0"/>
            </a:solidFill>
            <a:prstDash val="solid"/>
            <a:miter lim="400000"/>
            <a:tailEnd type="triangle"/>
          </a:ln>
          <a:effectLst/>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E1678B9D-A7D8-4846-B0D0-AC4C5BCFDFD4}"/>
              </a:ext>
            </a:extLst>
          </p:cNvPr>
          <p:cNvSpPr txBox="1"/>
          <p:nvPr/>
        </p:nvSpPr>
        <p:spPr>
          <a:xfrm>
            <a:off x="3432592" y="180843"/>
            <a:ext cx="7923644"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rtl="0" latinLnBrk="1" hangingPunct="0"/>
            <a:r>
              <a:rPr lang="en-US" sz="2400" dirty="0">
                <a:solidFill>
                  <a:srgbClr val="FF0000"/>
                </a:solidFill>
                <a:latin typeface="Times New Roman" panose="02020603050405020304" pitchFamily="18" charset="0"/>
                <a:cs typeface="Times New Roman" panose="02020603050405020304" pitchFamily="18" charset="0"/>
              </a:rPr>
              <a:t>NN for </a:t>
            </a:r>
            <a:r>
              <a:rPr lang="en-US" sz="2400" dirty="0" err="1">
                <a:solidFill>
                  <a:srgbClr val="FF0000"/>
                </a:solidFill>
                <a:latin typeface="Times New Roman" panose="02020603050405020304" pitchFamily="18" charset="0"/>
                <a:cs typeface="Times New Roman" panose="02020603050405020304" pitchFamily="18" charset="0"/>
              </a:rPr>
              <a:t>dyn</a:t>
            </a:r>
            <a:r>
              <a:rPr lang="en-US" sz="2400" dirty="0">
                <a:solidFill>
                  <a:srgbClr val="FF0000"/>
                </a:solidFill>
                <a:latin typeface="Times New Roman" panose="02020603050405020304" pitchFamily="18" charset="0"/>
                <a:cs typeface="Times New Roman" panose="02020603050405020304" pitchFamily="18" charset="0"/>
              </a:rPr>
              <a:t>: https://www.youtube.com/watch?v=JfeB_n4zsRM</a:t>
            </a:r>
            <a:endPar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Tree>
    <p:extLst>
      <p:ext uri="{BB962C8B-B14F-4D97-AF65-F5344CB8AC3E}">
        <p14:creationId xmlns:p14="http://schemas.microsoft.com/office/powerpoint/2010/main" val="56672976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E656-36D1-462A-AB1E-52976FDF8A0D}"/>
              </a:ext>
            </a:extLst>
          </p:cNvPr>
          <p:cNvSpPr>
            <a:spLocks noGrp="1"/>
          </p:cNvSpPr>
          <p:nvPr>
            <p:ph type="title"/>
          </p:nvPr>
        </p:nvSpPr>
        <p:spPr/>
        <p:txBody>
          <a:bodyPr>
            <a:normAutofit fontScale="90000"/>
          </a:bodyPr>
          <a:lstStyle/>
          <a:p>
            <a:r>
              <a:rPr lang="en-US" dirty="0"/>
              <a:t>How to find interval</a:t>
            </a:r>
          </a:p>
        </p:txBody>
      </p:sp>
      <p:sp>
        <p:nvSpPr>
          <p:cNvPr id="3" name="Text Placeholder 2">
            <a:extLst>
              <a:ext uri="{FF2B5EF4-FFF2-40B4-BE49-F238E27FC236}">
                <a16:creationId xmlns:a16="http://schemas.microsoft.com/office/drawing/2014/main" id="{B7CAC6D5-8506-4111-A581-CBADE50CAEAE}"/>
              </a:ext>
            </a:extLst>
          </p:cNvPr>
          <p:cNvSpPr>
            <a:spLocks noGrp="1"/>
          </p:cNvSpPr>
          <p:nvPr>
            <p:ph type="body" idx="1"/>
          </p:nvPr>
        </p:nvSpPr>
        <p:spPr/>
        <p:txBody>
          <a:bodyPr>
            <a:normAutofit lnSpcReduction="10000"/>
          </a:bodyPr>
          <a:lstStyle/>
          <a:p>
            <a:r>
              <a:rPr lang="en-US" dirty="0"/>
              <a:t>First NN: Use many sequences of vehicle motion and keep track of current and next state. Use to train NN to predict next state from current to minimize loss in prediction (MSE?). </a:t>
            </a:r>
          </a:p>
          <a:p>
            <a:r>
              <a:rPr lang="en-US" dirty="0"/>
              <a:t>Second NN: Use many sequences of vehicle motion and keep track of histograms from each of a set of discrete states. Use this to train a NN to find the smallest interval holding 95% of </a:t>
            </a:r>
            <a:r>
              <a:rPr lang="en-US" dirty="0" err="1"/>
              <a:t>unattacked</a:t>
            </a:r>
            <a:r>
              <a:rPr lang="en-US" dirty="0"/>
              <a:t> data. There are also methods that produce the variance of a prediction.  It may be possible to use this. </a:t>
            </a:r>
          </a:p>
          <a:p>
            <a:r>
              <a:rPr lang="en-US" dirty="0"/>
              <a:t>Last NN: train similarly with </a:t>
            </a:r>
            <a:r>
              <a:rPr lang="en-US" dirty="0" err="1"/>
              <a:t>unattacked</a:t>
            </a:r>
            <a:r>
              <a:rPr lang="en-US" dirty="0"/>
              <a:t> data and teach it to ignore zeros. </a:t>
            </a:r>
          </a:p>
          <a:p>
            <a:r>
              <a:rPr lang="en-US" dirty="0"/>
              <a:t>It may be possible to use the ideas in anomaly detection here also, but we also have to include something to check agreement between sensors and prior (no sensors) information. </a:t>
            </a:r>
          </a:p>
          <a:p>
            <a:r>
              <a:rPr lang="en-US" dirty="0"/>
              <a:t>Check literature on NN for dynamic systems and learning intervals. </a:t>
            </a:r>
          </a:p>
          <a:p>
            <a:pPr marL="0" indent="0">
              <a:buNone/>
            </a:pPr>
            <a:endParaRPr lang="en-US" dirty="0"/>
          </a:p>
        </p:txBody>
      </p:sp>
    </p:spTree>
    <p:extLst>
      <p:ext uri="{BB962C8B-B14F-4D97-AF65-F5344CB8AC3E}">
        <p14:creationId xmlns:p14="http://schemas.microsoft.com/office/powerpoint/2010/main" val="224820420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BB04-C687-D369-3B79-51EA2FFA73FB}"/>
              </a:ext>
            </a:extLst>
          </p:cNvPr>
          <p:cNvSpPr>
            <a:spLocks noGrp="1"/>
          </p:cNvSpPr>
          <p:nvPr>
            <p:ph type="title"/>
          </p:nvPr>
        </p:nvSpPr>
        <p:spPr/>
        <p:txBody>
          <a:bodyPr>
            <a:noAutofit/>
          </a:bodyPr>
          <a:lstStyle/>
          <a:p>
            <a:r>
              <a:rPr lang="en-US" sz="4000" dirty="0"/>
              <a:t>GAN and LSTM based autoencoders</a:t>
            </a:r>
            <a:endParaRPr lang="en-IN" sz="4000" dirty="0"/>
          </a:p>
        </p:txBody>
      </p:sp>
      <p:sp>
        <p:nvSpPr>
          <p:cNvPr id="3" name="Text Placeholder 2">
            <a:extLst>
              <a:ext uri="{FF2B5EF4-FFF2-40B4-BE49-F238E27FC236}">
                <a16:creationId xmlns:a16="http://schemas.microsoft.com/office/drawing/2014/main" id="{79EAE5CA-CE88-4E19-268D-9FFF0D816270}"/>
              </a:ext>
            </a:extLst>
          </p:cNvPr>
          <p:cNvSpPr>
            <a:spLocks noGrp="1"/>
          </p:cNvSpPr>
          <p:nvPr>
            <p:ph type="body" idx="1"/>
          </p:nvPr>
        </p:nvSpPr>
        <p:spPr>
          <a:xfrm>
            <a:off x="317570" y="2140496"/>
            <a:ext cx="12369660" cy="7475305"/>
          </a:xfrm>
        </p:spPr>
        <p:txBody>
          <a:bodyPr>
            <a:normAutofit/>
          </a:bodyPr>
          <a:lstStyle/>
          <a:p>
            <a:r>
              <a:rPr lang="en-US" sz="2400" dirty="0"/>
              <a:t>Using only GAN (</a:t>
            </a:r>
            <a:r>
              <a:rPr lang="en-US" sz="2400" dirty="0" err="1">
                <a:hlinkClick r:id="rId2"/>
              </a:rPr>
              <a:t>TadGAN</a:t>
            </a:r>
            <a:r>
              <a:rPr lang="en-US" sz="2400" dirty="0"/>
              <a:t>) or auto-encoders reconstruction-based unsupervised approaches which are typically used to identify anomalous data points, fails to locate the bad sensors without external inputs (protected sensor).</a:t>
            </a:r>
          </a:p>
          <a:p>
            <a:pPr marL="0" indent="0">
              <a:buNone/>
            </a:pPr>
            <a:endParaRPr lang="en-US" sz="2400" dirty="0"/>
          </a:p>
          <a:p>
            <a:pPr marL="0" indent="0">
              <a:buNone/>
            </a:pPr>
            <a:endParaRPr lang="en-US" sz="2400" dirty="0"/>
          </a:p>
          <a:p>
            <a:endParaRPr lang="en-US" sz="2400" dirty="0"/>
          </a:p>
          <a:p>
            <a:r>
              <a:rPr lang="en-US" sz="2400" dirty="0"/>
              <a:t>These above approaches when trained with large number of paths can successfully reconstructs sensor values coming even from attacked sensors and thus fails identify anomalous data points in attacked sensors. </a:t>
            </a:r>
          </a:p>
          <a:p>
            <a:r>
              <a:rPr lang="en-US" sz="2400" dirty="0"/>
              <a:t>When such models successfully reconstruct each sensor data, the reconstruction error can be indistinguishable between attacked or un-attacked sensors and thus failing to classify the anomalous sensor data</a:t>
            </a:r>
            <a:endParaRPr lang="en-IN" sz="2400" dirty="0"/>
          </a:p>
        </p:txBody>
      </p:sp>
      <p:pic>
        <p:nvPicPr>
          <p:cNvPr id="1026" name="Picture 2" descr="figure 4">
            <a:extLst>
              <a:ext uri="{FF2B5EF4-FFF2-40B4-BE49-F238E27FC236}">
                <a16:creationId xmlns:a16="http://schemas.microsoft.com/office/drawing/2014/main" id="{0A53CB03-FACB-1D17-689F-6F5547C22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984" y="3724672"/>
            <a:ext cx="7200800" cy="195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7782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0DB4-7905-7126-9799-4C9C89CE69C2}"/>
              </a:ext>
            </a:extLst>
          </p:cNvPr>
          <p:cNvSpPr>
            <a:spLocks noGrp="1"/>
          </p:cNvSpPr>
          <p:nvPr>
            <p:ph type="title"/>
          </p:nvPr>
        </p:nvSpPr>
        <p:spPr/>
        <p:txBody>
          <a:bodyPr>
            <a:normAutofit/>
          </a:bodyPr>
          <a:lstStyle/>
          <a:p>
            <a:r>
              <a:rPr lang="en-US" sz="4000" dirty="0"/>
              <a:t>GAN and LSTM based autoencoders</a:t>
            </a:r>
            <a:endParaRPr lang="en-IN" sz="4000" dirty="0"/>
          </a:p>
        </p:txBody>
      </p:sp>
      <p:sp>
        <p:nvSpPr>
          <p:cNvPr id="3" name="Text Placeholder 2">
            <a:extLst>
              <a:ext uri="{FF2B5EF4-FFF2-40B4-BE49-F238E27FC236}">
                <a16:creationId xmlns:a16="http://schemas.microsoft.com/office/drawing/2014/main" id="{FB86E0F6-8586-4C69-2B6D-0A0AF578571A}"/>
              </a:ext>
            </a:extLst>
          </p:cNvPr>
          <p:cNvSpPr>
            <a:spLocks noGrp="1"/>
          </p:cNvSpPr>
          <p:nvPr>
            <p:ph type="body" idx="1"/>
          </p:nvPr>
        </p:nvSpPr>
        <p:spPr>
          <a:xfrm>
            <a:off x="453728" y="2068488"/>
            <a:ext cx="12369660" cy="7475305"/>
          </a:xfrm>
        </p:spPr>
        <p:txBody>
          <a:bodyPr>
            <a:normAutofit/>
          </a:bodyPr>
          <a:lstStyle/>
          <a:p>
            <a:r>
              <a:rPr lang="en-US" sz="2600" dirty="0"/>
              <a:t>Let us consider two paths and assume one of these is attacked resulting in different x-position values over time while traversing through each of these paths. </a:t>
            </a:r>
          </a:p>
          <a:p>
            <a:pPr marL="0" indent="0">
              <a:buNone/>
            </a:pPr>
            <a:endParaRPr lang="en-IN" sz="2600" dirty="0"/>
          </a:p>
          <a:p>
            <a:pPr marL="0" indent="0">
              <a:buNone/>
            </a:pPr>
            <a:endParaRPr lang="en-IN" sz="2600" dirty="0"/>
          </a:p>
          <a:p>
            <a:pPr marL="0" indent="0">
              <a:buNone/>
            </a:pPr>
            <a:r>
              <a:rPr lang="en-US" sz="2600" dirty="0"/>
              <a:t>         </a:t>
            </a:r>
          </a:p>
          <a:p>
            <a:pPr marL="0" indent="0">
              <a:buNone/>
            </a:pPr>
            <a:endParaRPr lang="en-US" sz="2600" dirty="0"/>
          </a:p>
          <a:p>
            <a:r>
              <a:rPr lang="en-US" sz="2600" dirty="0"/>
              <a:t>The highlighted area on both curves are slightly different which may reflect an attack. Either of the above path sensor data may be attacked and we have found that GAN based approach (TADGAN) or LSTM auto-encoder could not produce a high reconstruction error when trained on path 1 and tested on path 2                                                              </a:t>
            </a:r>
          </a:p>
        </p:txBody>
      </p:sp>
      <p:pic>
        <p:nvPicPr>
          <p:cNvPr id="6" name="Picture 5" descr="A blue line on a white background&#10;&#10;Description automatically generated with medium confidence">
            <a:extLst>
              <a:ext uri="{FF2B5EF4-FFF2-40B4-BE49-F238E27FC236}">
                <a16:creationId xmlns:a16="http://schemas.microsoft.com/office/drawing/2014/main" id="{E31E8BDE-DF2E-B17C-AC45-E196D0020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769" y="3652664"/>
            <a:ext cx="5760640" cy="2442195"/>
          </a:xfrm>
          <a:prstGeom prst="rect">
            <a:avLst/>
          </a:prstGeom>
        </p:spPr>
      </p:pic>
      <p:pic>
        <p:nvPicPr>
          <p:cNvPr id="8" name="Picture 7" descr="A blue line on a white background&#10;&#10;Description automatically generated with low confidence">
            <a:extLst>
              <a:ext uri="{FF2B5EF4-FFF2-40B4-BE49-F238E27FC236}">
                <a16:creationId xmlns:a16="http://schemas.microsoft.com/office/drawing/2014/main" id="{7CE5EE9D-7754-B087-B20F-FE45F3D0A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511" y="3652664"/>
            <a:ext cx="5688631" cy="2435637"/>
          </a:xfrm>
          <a:prstGeom prst="rect">
            <a:avLst/>
          </a:prstGeom>
        </p:spPr>
      </p:pic>
      <p:sp>
        <p:nvSpPr>
          <p:cNvPr id="10" name="TextBox 9">
            <a:extLst>
              <a:ext uri="{FF2B5EF4-FFF2-40B4-BE49-F238E27FC236}">
                <a16:creationId xmlns:a16="http://schemas.microsoft.com/office/drawing/2014/main" id="{C4FD5FBB-A7B7-FD6C-77AD-1175F9A1D796}"/>
              </a:ext>
            </a:extLst>
          </p:cNvPr>
          <p:cNvSpPr txBox="1"/>
          <p:nvPr/>
        </p:nvSpPr>
        <p:spPr>
          <a:xfrm>
            <a:off x="6790432" y="6117856"/>
            <a:ext cx="5688630"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Path 2 – Testing path for ML-alone approach</a:t>
            </a:r>
            <a:endParaRPr kumimoji="0" lang="en-IN"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11" name="TextBox 10">
            <a:extLst>
              <a:ext uri="{FF2B5EF4-FFF2-40B4-BE49-F238E27FC236}">
                <a16:creationId xmlns:a16="http://schemas.microsoft.com/office/drawing/2014/main" id="{50F8C1E4-222D-07F7-F2F9-36FAA8CF3448}"/>
              </a:ext>
            </a:extLst>
          </p:cNvPr>
          <p:cNvSpPr txBox="1"/>
          <p:nvPr/>
        </p:nvSpPr>
        <p:spPr>
          <a:xfrm>
            <a:off x="877919" y="6117856"/>
            <a:ext cx="5760639"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Path 1 - Training path for ML-alone approach</a:t>
            </a:r>
            <a:endParaRPr kumimoji="0" lang="en-IN"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12" name="Rectangle 11">
            <a:extLst>
              <a:ext uri="{FF2B5EF4-FFF2-40B4-BE49-F238E27FC236}">
                <a16:creationId xmlns:a16="http://schemas.microsoft.com/office/drawing/2014/main" id="{BC185C80-0281-BF64-4E34-928A7A601D81}"/>
              </a:ext>
            </a:extLst>
          </p:cNvPr>
          <p:cNvSpPr/>
          <p:nvPr/>
        </p:nvSpPr>
        <p:spPr>
          <a:xfrm>
            <a:off x="1677864" y="3724672"/>
            <a:ext cx="2304256" cy="2304256"/>
          </a:xfrm>
          <a:prstGeom prst="rect">
            <a:avLst/>
          </a:prstGeom>
          <a:solidFill>
            <a:srgbClr val="FB9B89">
              <a:alpha val="30196"/>
            </a:srgbClr>
          </a:solid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Rectangle 12">
            <a:extLst>
              <a:ext uri="{FF2B5EF4-FFF2-40B4-BE49-F238E27FC236}">
                <a16:creationId xmlns:a16="http://schemas.microsoft.com/office/drawing/2014/main" id="{17B27345-E944-E97A-5298-4D21E6F24F82}"/>
              </a:ext>
            </a:extLst>
          </p:cNvPr>
          <p:cNvSpPr/>
          <p:nvPr/>
        </p:nvSpPr>
        <p:spPr>
          <a:xfrm>
            <a:off x="7394642" y="3718354"/>
            <a:ext cx="2304256" cy="2304256"/>
          </a:xfrm>
          <a:prstGeom prst="rect">
            <a:avLst/>
          </a:prstGeom>
          <a:solidFill>
            <a:srgbClr val="FB9B89">
              <a:alpha val="30196"/>
            </a:srgbClr>
          </a:solid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8128680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0DB4-7905-7126-9799-4C9C89CE69C2}"/>
              </a:ext>
            </a:extLst>
          </p:cNvPr>
          <p:cNvSpPr>
            <a:spLocks noGrp="1"/>
          </p:cNvSpPr>
          <p:nvPr>
            <p:ph type="title"/>
          </p:nvPr>
        </p:nvSpPr>
        <p:spPr/>
        <p:txBody>
          <a:bodyPr>
            <a:normAutofit/>
          </a:bodyPr>
          <a:lstStyle/>
          <a:p>
            <a:r>
              <a:rPr lang="en-US" sz="4000" dirty="0"/>
              <a:t>GAN and LSTM based autoencoders</a:t>
            </a:r>
            <a:endParaRPr lang="en-IN" sz="4000" dirty="0"/>
          </a:p>
        </p:txBody>
      </p:sp>
      <p:sp>
        <p:nvSpPr>
          <p:cNvPr id="3" name="Text Placeholder 2">
            <a:extLst>
              <a:ext uri="{FF2B5EF4-FFF2-40B4-BE49-F238E27FC236}">
                <a16:creationId xmlns:a16="http://schemas.microsoft.com/office/drawing/2014/main" id="{FB86E0F6-8586-4C69-2B6D-0A0AF578571A}"/>
              </a:ext>
            </a:extLst>
          </p:cNvPr>
          <p:cNvSpPr>
            <a:spLocks noGrp="1"/>
          </p:cNvSpPr>
          <p:nvPr>
            <p:ph type="body" idx="1"/>
          </p:nvPr>
        </p:nvSpPr>
        <p:spPr>
          <a:xfrm>
            <a:off x="453728" y="2068488"/>
            <a:ext cx="12369660" cy="7475305"/>
          </a:xfrm>
        </p:spPr>
        <p:txBody>
          <a:bodyPr>
            <a:normAutofit/>
          </a:bodyPr>
          <a:lstStyle/>
          <a:p>
            <a:r>
              <a:rPr lang="en-US" sz="2600" dirty="0"/>
              <a:t>We tried the two approaches to reconstruct time sequence of x position. Both approaches encodes the sequences to a lower dimension and then decodes or reconstruct the sequence without incorporating the underlying anomalies leading to large reconstruction error and thus identification of anomalous data.</a:t>
            </a:r>
          </a:p>
          <a:p>
            <a:pPr marL="0" indent="0">
              <a:buNone/>
            </a:pPr>
            <a:endParaRPr lang="en-IN" sz="2600" dirty="0"/>
          </a:p>
          <a:p>
            <a:pPr marL="0" indent="0">
              <a:buNone/>
            </a:pPr>
            <a:r>
              <a:rPr lang="en-US" sz="2600" dirty="0"/>
              <a:t>         </a:t>
            </a:r>
          </a:p>
          <a:p>
            <a:pPr marL="0" indent="0">
              <a:buNone/>
            </a:pPr>
            <a:endParaRPr lang="en-US" sz="2600" dirty="0"/>
          </a:p>
          <a:p>
            <a:r>
              <a:rPr lang="en-US" sz="2600" dirty="0"/>
              <a:t>The highlighted area on both curves shows successful reconstruction of the paths which can potentially be anomalous and is generated from an attacked sensor. </a:t>
            </a:r>
          </a:p>
          <a:p>
            <a:r>
              <a:rPr lang="en-US" sz="2600" dirty="0"/>
              <a:t>The red band in </a:t>
            </a:r>
            <a:r>
              <a:rPr lang="en-US" sz="2600" dirty="0" err="1"/>
              <a:t>TadGAN</a:t>
            </a:r>
            <a:r>
              <a:rPr lang="en-US" sz="2600" dirty="0"/>
              <a:t> is obtained by generating multiple synthetic samples by sampling from the latent space of generator network</a:t>
            </a:r>
          </a:p>
          <a:p>
            <a:endParaRPr lang="en-US" sz="2600" dirty="0"/>
          </a:p>
        </p:txBody>
      </p:sp>
      <p:sp>
        <p:nvSpPr>
          <p:cNvPr id="10" name="TextBox 9">
            <a:extLst>
              <a:ext uri="{FF2B5EF4-FFF2-40B4-BE49-F238E27FC236}">
                <a16:creationId xmlns:a16="http://schemas.microsoft.com/office/drawing/2014/main" id="{C4FD5FBB-A7B7-FD6C-77AD-1175F9A1D796}"/>
              </a:ext>
            </a:extLst>
          </p:cNvPr>
          <p:cNvSpPr txBox="1"/>
          <p:nvPr/>
        </p:nvSpPr>
        <p:spPr>
          <a:xfrm>
            <a:off x="6577854" y="6291428"/>
            <a:ext cx="6340251"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Path 2 Reconstruction using LSTM </a:t>
            </a:r>
            <a:r>
              <a:rPr kumimoji="0" lang="en-US" sz="2400" i="0" u="none" strike="noStrike" cap="none" spc="0" normalizeH="0" baseline="0" dirty="0" err="1">
                <a:ln>
                  <a:noFill/>
                </a:ln>
                <a:solidFill>
                  <a:srgbClr val="FF0000"/>
                </a:solidFill>
                <a:effectLst/>
                <a:uFillTx/>
                <a:latin typeface="Times New Roman" panose="02020603050405020304" pitchFamily="18" charset="0"/>
                <a:cs typeface="Times New Roman" panose="02020603050405020304" pitchFamily="18" charset="0"/>
                <a:sym typeface="Helvetica Light"/>
              </a:rPr>
              <a:t>AutoEncoder</a:t>
            </a:r>
            <a:endParaRPr kumimoji="0" lang="en-IN"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sp>
        <p:nvSpPr>
          <p:cNvPr id="11" name="TextBox 10">
            <a:extLst>
              <a:ext uri="{FF2B5EF4-FFF2-40B4-BE49-F238E27FC236}">
                <a16:creationId xmlns:a16="http://schemas.microsoft.com/office/drawing/2014/main" id="{50F8C1E4-222D-07F7-F2F9-36FAA8CF3448}"/>
              </a:ext>
            </a:extLst>
          </p:cNvPr>
          <p:cNvSpPr txBox="1"/>
          <p:nvPr/>
        </p:nvSpPr>
        <p:spPr>
          <a:xfrm>
            <a:off x="722671" y="6291428"/>
            <a:ext cx="5760639" cy="471924"/>
          </a:xfrm>
          <a:prstGeom prst="rect">
            <a:avLst/>
          </a:prstGeom>
          <a:noFill/>
          <a:ln w="254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kumimoji="0" lang="en-US"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rPr>
              <a:t>Reconstruction of path 2 using </a:t>
            </a:r>
            <a:r>
              <a:rPr kumimoji="0" lang="en-US" sz="2400" i="0" u="none" strike="noStrike" cap="none" spc="0" normalizeH="0" baseline="0" dirty="0" err="1">
                <a:ln>
                  <a:noFill/>
                </a:ln>
                <a:solidFill>
                  <a:srgbClr val="FF0000"/>
                </a:solidFill>
                <a:effectLst/>
                <a:uFillTx/>
                <a:latin typeface="Times New Roman" panose="02020603050405020304" pitchFamily="18" charset="0"/>
                <a:cs typeface="Times New Roman" panose="02020603050405020304" pitchFamily="18" charset="0"/>
                <a:sym typeface="Helvetica Light"/>
              </a:rPr>
              <a:t>TadGAN</a:t>
            </a:r>
            <a:endParaRPr kumimoji="0" lang="en-IN" sz="2400"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Helvetica Light"/>
            </a:endParaRPr>
          </a:p>
        </p:txBody>
      </p:sp>
      <p:pic>
        <p:nvPicPr>
          <p:cNvPr id="4" name="Picture 3">
            <a:extLst>
              <a:ext uri="{FF2B5EF4-FFF2-40B4-BE49-F238E27FC236}">
                <a16:creationId xmlns:a16="http://schemas.microsoft.com/office/drawing/2014/main" id="{C6B17E31-867F-F772-F167-CB2201A75C52}"/>
              </a:ext>
            </a:extLst>
          </p:cNvPr>
          <p:cNvPicPr>
            <a:picLocks noChangeAspect="1"/>
          </p:cNvPicPr>
          <p:nvPr/>
        </p:nvPicPr>
        <p:blipFill rotWithShape="1">
          <a:blip r:embed="rId2"/>
          <a:srcRect l="3643" t="6745" b="5861"/>
          <a:stretch/>
        </p:blipFill>
        <p:spPr>
          <a:xfrm>
            <a:off x="813691" y="3796680"/>
            <a:ext cx="5669446" cy="2494747"/>
          </a:xfrm>
          <a:prstGeom prst="rect">
            <a:avLst/>
          </a:prstGeom>
        </p:spPr>
      </p:pic>
      <p:sp>
        <p:nvSpPr>
          <p:cNvPr id="7" name="Rectangle 6">
            <a:extLst>
              <a:ext uri="{FF2B5EF4-FFF2-40B4-BE49-F238E27FC236}">
                <a16:creationId xmlns:a16="http://schemas.microsoft.com/office/drawing/2014/main" id="{A8819054-2E34-A3F5-2F70-81E858E01F01}"/>
              </a:ext>
            </a:extLst>
          </p:cNvPr>
          <p:cNvSpPr/>
          <p:nvPr/>
        </p:nvSpPr>
        <p:spPr>
          <a:xfrm>
            <a:off x="1461840" y="3876802"/>
            <a:ext cx="2304256" cy="2304256"/>
          </a:xfrm>
          <a:prstGeom prst="rect">
            <a:avLst/>
          </a:prstGeom>
          <a:solidFill>
            <a:srgbClr val="FB9B89">
              <a:alpha val="30196"/>
            </a:srgbClr>
          </a:solid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pic>
        <p:nvPicPr>
          <p:cNvPr id="15" name="Picture 14">
            <a:extLst>
              <a:ext uri="{FF2B5EF4-FFF2-40B4-BE49-F238E27FC236}">
                <a16:creationId xmlns:a16="http://schemas.microsoft.com/office/drawing/2014/main" id="{1D00599F-90FE-8CC2-708B-3F67DF764B1C}"/>
              </a:ext>
            </a:extLst>
          </p:cNvPr>
          <p:cNvPicPr>
            <a:picLocks noChangeAspect="1"/>
          </p:cNvPicPr>
          <p:nvPr/>
        </p:nvPicPr>
        <p:blipFill rotWithShape="1">
          <a:blip r:embed="rId3"/>
          <a:srcRect l="10351" b="8302"/>
          <a:stretch/>
        </p:blipFill>
        <p:spPr>
          <a:xfrm>
            <a:off x="6574157" y="3714200"/>
            <a:ext cx="6249231" cy="2494748"/>
          </a:xfrm>
          <a:prstGeom prst="rect">
            <a:avLst/>
          </a:prstGeom>
        </p:spPr>
      </p:pic>
      <p:sp>
        <p:nvSpPr>
          <p:cNvPr id="16" name="Rectangle 15">
            <a:extLst>
              <a:ext uri="{FF2B5EF4-FFF2-40B4-BE49-F238E27FC236}">
                <a16:creationId xmlns:a16="http://schemas.microsoft.com/office/drawing/2014/main" id="{AA9651FE-B074-9E42-F502-F357740D5E44}"/>
              </a:ext>
            </a:extLst>
          </p:cNvPr>
          <p:cNvSpPr/>
          <p:nvPr/>
        </p:nvSpPr>
        <p:spPr>
          <a:xfrm>
            <a:off x="7444377" y="3860034"/>
            <a:ext cx="2304256" cy="2304256"/>
          </a:xfrm>
          <a:prstGeom prst="rect">
            <a:avLst/>
          </a:prstGeom>
          <a:solidFill>
            <a:srgbClr val="FB9B89">
              <a:alpha val="30196"/>
            </a:srgbClr>
          </a:solidFill>
          <a:ln w="25400"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209968797"/>
      </p:ext>
    </p:extLst>
  </p:cSld>
  <p:clrMapOvr>
    <a:masterClrMapping/>
  </p:clrMapOvr>
  <p:transition spd="med"/>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flat">
          <a:solidFill>
            <a:srgbClr val="00B050"/>
          </a:solid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stStyle>
      <a:style>
        <a:lnRef idx="0">
          <a:scrgbClr r="0" g="0" b="0"/>
        </a:lnRef>
        <a:fillRef idx="0">
          <a:scrgbClr r="0" g="0" b="0"/>
        </a:fillRef>
        <a:effectRef idx="0">
          <a:scrgbClr r="0" g="0" b="0"/>
        </a:effectRef>
        <a:fontRef idx="none"/>
      </a:style>
    </a:spDef>
    <a:lnDef>
      <a:spPr>
        <a:noFill/>
        <a:ln w="38100" cap="flat">
          <a:solidFill>
            <a:srgbClr val="00B0F0"/>
          </a:solidFill>
          <a:prstDash val="solid"/>
          <a:miter lim="400000"/>
          <a:tailEnd type="arrow"/>
        </a:ln>
        <a:effectLst/>
      </a:spPr>
      <a:bodyPr/>
      <a:lstStyle/>
      <a:style>
        <a:lnRef idx="0">
          <a:scrgbClr r="0" g="0" b="0"/>
        </a:lnRef>
        <a:fillRef idx="0">
          <a:scrgbClr r="0" g="0" b="0"/>
        </a:fillRef>
        <a:effectRef idx="0">
          <a:scrgbClr r="0" g="0" b="0"/>
        </a:effectRef>
        <a:fontRef idx="none"/>
      </a:style>
    </a:lnDef>
    <a:txDef>
      <a:spPr>
        <a:noFill/>
        <a:ln w="25400" cap="flat">
          <a:solidFill>
            <a:srgbClr val="FF0000"/>
          </a:solidFill>
          <a:miter lim="400000"/>
        </a:ln>
        <a:effectLst/>
      </a:spPr>
      <a:bodyPr rot="0" spcFirstLastPara="1" vertOverflow="overflow" horzOverflow="overflow" vert="horz" wrap="square" lIns="50800" tIns="50800" rIns="50800" bIns="50800" numCol="1" spcCol="38100" rtlCol="0" anchor="ctr">
        <a:spAutoFit/>
      </a:bodyPr>
      <a:lstStyle>
        <a:defPPr algn="l" rtl="0" latinLnBrk="1" hangingPunct="0">
          <a:defRPr kumimoji="0" sz="2400" i="0" u="none" strike="noStrike" cap="none" spc="0" normalizeH="0" baseline="0" dirty="0" smtClean="0">
            <a:ln>
              <a:noFill/>
            </a:ln>
            <a:solidFill>
              <a:srgbClr val="FF0000"/>
            </a:solidFill>
            <a:effectLst/>
            <a:uFillTx/>
            <a:latin typeface="Times New Roman" panose="02020603050405020304" pitchFamily="18" charset="0"/>
            <a:cs typeface="Times New Roman" panose="02020603050405020304" pitchFamily="18" charset="0"/>
            <a:sym typeface="Helvetica Light"/>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37202</TotalTime>
  <Words>736</Words>
  <Application>Microsoft Office PowerPoint</Application>
  <PresentationFormat>Custom</PresentationFormat>
  <Paragraphs>67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Cambria Math</vt:lpstr>
      <vt:lpstr>Helvetica Light</vt:lpstr>
      <vt:lpstr>Helvetica Neue</vt:lpstr>
      <vt:lpstr>Times New Roman</vt:lpstr>
      <vt:lpstr>White</vt:lpstr>
      <vt:lpstr>New - First assume same type/acc sensors using only unattacked training data </vt:lpstr>
      <vt:lpstr>How to find interval</vt:lpstr>
      <vt:lpstr>GAN and LSTM based autoencoders</vt:lpstr>
      <vt:lpstr>GAN and LSTM based autoencoders</vt:lpstr>
      <vt:lpstr>GAN and LSTM based autoencoders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Joint Spoofing Attack Identification and Estimation in Sensor Networks</dc:title>
  <dc:creator>Jiangfan Zhang</dc:creator>
  <cp:lastModifiedBy>Abhishek Srivastava</cp:lastModifiedBy>
  <cp:revision>906</cp:revision>
  <cp:lastPrinted>2015-08-18T05:03:36Z</cp:lastPrinted>
  <dcterms:modified xsi:type="dcterms:W3CDTF">2023-05-27T02:33:44Z</dcterms:modified>
</cp:coreProperties>
</file>