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3"/>
  </p:notesMasterIdLst>
  <p:handoutMasterIdLst>
    <p:handoutMasterId r:id="rId24"/>
  </p:handoutMasterIdLst>
  <p:sldIdLst>
    <p:sldId id="258" r:id="rId3"/>
    <p:sldId id="260"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t>6/25/2016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t>‹#›</a:t>
            </a:fld>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F6C43-988E-4257-9A1C-C162EF036D58}" type="datetimeFigureOut">
              <a:rPr lang="en-US"/>
              <a:t>6/25/2016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491D0-8E1B-49C7-849B-A28568D94497}" type="slidenum">
              <a:rPr/>
              <a:t>‹#›</a:t>
            </a:fld>
            <a:endParaRPr/>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2832533" y="1371600"/>
            <a:ext cx="9359467"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2832533" y="4462272"/>
            <a:ext cx="9359467"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bwMode="black">
          <a:xfrm>
            <a:off x="3175199" y="1943842"/>
            <a:ext cx="8500062" cy="2387600"/>
          </a:xfrm>
        </p:spPr>
        <p:txBody>
          <a:bodyPr anchor="b"/>
          <a:lstStyle>
            <a:lvl1pPr algn="l">
              <a:lnSpc>
                <a:spcPct val="90000"/>
              </a:lnSpc>
              <a:defRPr sz="6000" b="1">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3175199" y="4538659"/>
            <a:ext cx="8500062" cy="865321"/>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Date Placeholder 10"/>
          <p:cNvSpPr>
            <a:spLocks noGrp="1"/>
          </p:cNvSpPr>
          <p:nvPr>
            <p:ph type="dt" sz="half" idx="10"/>
          </p:nvPr>
        </p:nvSpPr>
        <p:spPr/>
        <p:txBody>
          <a:bodyPr/>
          <a:lstStyle/>
          <a:p>
            <a:fld id="{2CCFE9AC-F15C-4FA0-A6F1-298829FA691D}" type="datetimeFigureOut">
              <a:rPr lang="en-US"/>
              <a:t>6/25/2016</a:t>
            </a:fld>
            <a:endParaRPr/>
          </a:p>
        </p:txBody>
      </p:sp>
      <p:sp>
        <p:nvSpPr>
          <p:cNvPr id="12" name="Footer Placeholder 11"/>
          <p:cNvSpPr>
            <a:spLocks noGrp="1"/>
          </p:cNvSpPr>
          <p:nvPr>
            <p:ph type="ftr" sz="quarter" idx="11"/>
          </p:nvPr>
        </p:nvSpPr>
        <p:spPr/>
        <p:txBody>
          <a:bodyPr/>
          <a:lstStyle/>
          <a:p>
            <a:endParaRPr/>
          </a:p>
        </p:txBody>
      </p:sp>
      <p:sp>
        <p:nvSpPr>
          <p:cNvPr id="13" name="Slide Number Placeholder 12"/>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CCFE9AC-F15C-4FA0-A6F1-298829FA691D}" type="datetimeFigureOut">
              <a:rPr lang="en-US"/>
              <a:t>6/25/2016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6440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378199" y="462249"/>
            <a:ext cx="9693088" cy="57147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a:xfrm>
            <a:off x="378199" y="6356350"/>
            <a:ext cx="1971947" cy="365125"/>
          </a:xfrm>
        </p:spPr>
        <p:txBody>
          <a:bodyPr/>
          <a:lstStyle/>
          <a:p>
            <a:fld id="{2CCFE9AC-F15C-4FA0-A6F1-298829FA691D}" type="datetimeFigureOut">
              <a:rPr lang="en-US"/>
              <a:t>6/25/2016</a:t>
            </a:fld>
            <a:endParaRPr/>
          </a:p>
        </p:txBody>
      </p:sp>
      <p:sp>
        <p:nvSpPr>
          <p:cNvPr id="5" name="Footer Placeholder 4"/>
          <p:cNvSpPr>
            <a:spLocks noGrp="1"/>
          </p:cNvSpPr>
          <p:nvPr>
            <p:ph type="ftr" sz="quarter" idx="11"/>
          </p:nvPr>
        </p:nvSpPr>
        <p:spPr>
          <a:xfrm>
            <a:off x="2382374" y="6356350"/>
            <a:ext cx="5687786" cy="365125"/>
          </a:xfrm>
        </p:spPr>
        <p:txBody>
          <a:bodyPr/>
          <a:lstStyle/>
          <a:p>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rot="5400000">
            <a:off x="7523375" y="2743540"/>
            <a:ext cx="6857433" cy="1371487"/>
          </a:xfrm>
          <a:prstGeom prst="rect">
            <a:avLst/>
          </a:prstGeom>
        </p:spPr>
      </p:pic>
      <p:sp>
        <p:nvSpPr>
          <p:cNvPr id="10" name="Rectangle 9"/>
          <p:cNvSpPr/>
          <p:nvPr/>
        </p:nvSpPr>
        <p:spPr>
          <a:xfrm rot="5400000">
            <a:off x="8267671" y="3370131"/>
            <a:ext cx="6858000"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266348" y="462249"/>
            <a:ext cx="1370886" cy="5714714"/>
          </a:xfrm>
        </p:spPr>
        <p:txBody>
          <a:bodyPr vert="eaVert"/>
          <a:lstStyle/>
          <a:p>
            <a:r>
              <a:rPr lang="en-US"/>
              <a:t>Click to edit Master title style</a:t>
            </a:r>
            <a:endParaRPr/>
          </a:p>
        </p:txBody>
      </p:sp>
      <p:sp>
        <p:nvSpPr>
          <p:cNvPr id="6" name="Slide Number Placeholder 5"/>
          <p:cNvSpPr>
            <a:spLocks noGrp="1"/>
          </p:cNvSpPr>
          <p:nvPr>
            <p:ph type="sldNum" sz="quarter" idx="12"/>
          </p:nvPr>
        </p:nvSpPr>
        <p:spPr>
          <a:xfrm>
            <a:off x="8102389" y="6356350"/>
            <a:ext cx="1968898" cy="365125"/>
          </a:xfrm>
        </p:spPr>
        <p:txBody>
          <a:bodyPr/>
          <a:lstStyle/>
          <a:p>
            <a:fld id="{BD266BE7-899D-4075-917F-DBDE33B6B692}" type="slidenum">
              <a:rPr/>
              <a:t>‹#›</a:t>
            </a:fld>
            <a:endParaRPr/>
          </a:p>
        </p:txBody>
      </p:sp>
    </p:spTree>
    <p:extLst>
      <p:ext uri="{BB962C8B-B14F-4D97-AF65-F5344CB8AC3E}">
        <p14:creationId xmlns:p14="http://schemas.microsoft.com/office/powerpoint/2010/main" val="30294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CCFE9AC-F15C-4FA0-A6F1-298829FA691D}" type="datetimeFigureOut">
              <a:rPr lang="en-US"/>
              <a:t>6/25/2016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3502152" y="-20637"/>
            <a:ext cx="7315200"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3502152" y="4462272"/>
            <a:ext cx="7315200" cy="1719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3838015" y="658346"/>
            <a:ext cx="6597464" cy="3664417"/>
          </a:xfrm>
        </p:spPr>
        <p:txBody>
          <a:bodyPr anchor="b">
            <a:normAutofit/>
          </a:bodyPr>
          <a:lstStyle>
            <a:lvl1pPr>
              <a:lnSpc>
                <a:spcPct val="90000"/>
              </a:lnSpc>
              <a:defRPr sz="5000" b="1">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3838014" y="4589463"/>
            <a:ext cx="6597465" cy="1500187"/>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CCFE9AC-F15C-4FA0-A6F1-298829FA691D}" type="datetimeFigureOut">
              <a:rPr lang="en-US"/>
              <a:t>6/25/2016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28245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80160" y="2194560"/>
            <a:ext cx="4489704" cy="3986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415368" y="2194560"/>
            <a:ext cx="4493424" cy="3986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CCFE9AC-F15C-4FA0-A6F1-298829FA691D}" type="datetimeFigureOut">
              <a:rPr lang="en-US"/>
              <a:t>6/25/2016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280160"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80160" y="2743194"/>
            <a:ext cx="4489704" cy="34337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19088"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9088" y="2743194"/>
            <a:ext cx="4489704" cy="34337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CCFE9AC-F15C-4FA0-A6F1-298829FA691D}" type="datetimeFigureOut">
              <a:rPr lang="en-US"/>
              <a:t>6/25/2016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CCFE9AC-F15C-4FA0-A6F1-298829FA691D}" type="datetimeFigureOut">
              <a:rPr lang="en-US"/>
              <a:t>6/25/2016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FE9AC-F15C-4FA0-A6F1-298829FA691D}" type="datetimeFigureOut">
              <a:rPr lang="en-US"/>
              <a:t>6/25/2016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3" name="Content Placeholder 2"/>
          <p:cNvSpPr>
            <a:spLocks noGrp="1"/>
          </p:cNvSpPr>
          <p:nvPr>
            <p:ph idx="1"/>
          </p:nvPr>
        </p:nvSpPr>
        <p:spPr>
          <a:xfrm>
            <a:off x="5518896" y="2465294"/>
            <a:ext cx="5389895" cy="4392706"/>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91818" y="2465294"/>
            <a:ext cx="3834874" cy="3711669"/>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CCFE9AC-F15C-4FA0-A6F1-298829FA691D}" type="datetimeFigureOut">
              <a:rPr lang="en-US"/>
              <a:t>6/25/2016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3" name="Picture Placeholder 2"/>
          <p:cNvSpPr>
            <a:spLocks noGrp="1"/>
          </p:cNvSpPr>
          <p:nvPr>
            <p:ph type="pic" idx="1"/>
          </p:nvPr>
        </p:nvSpPr>
        <p:spPr>
          <a:xfrm>
            <a:off x="5518896" y="1828456"/>
            <a:ext cx="5389895" cy="5029544"/>
          </a:xfrm>
        </p:spPr>
        <p:txBody>
          <a:bodyPr tIns="13716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291819" y="2465293"/>
            <a:ext cx="3834874" cy="3711669"/>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CCFE9AC-F15C-4FA0-A6F1-298829FA691D}" type="datetimeFigureOut">
              <a:rPr lang="en-US"/>
              <a:t>6/25/2016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16136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347472"/>
            <a:ext cx="12188952"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invGray">
          <a:xfrm>
            <a:off x="0" y="457200"/>
            <a:ext cx="12188952" cy="1371257"/>
          </a:xfrm>
          <a:prstGeom prst="rect">
            <a:avLst/>
          </a:prstGeom>
        </p:spPr>
      </p:pic>
      <p:sp>
        <p:nvSpPr>
          <p:cNvPr id="2" name="Title Placeholder 1"/>
          <p:cNvSpPr>
            <a:spLocks noGrp="1"/>
          </p:cNvSpPr>
          <p:nvPr>
            <p:ph type="title"/>
          </p:nvPr>
        </p:nvSpPr>
        <p:spPr bwMode="black">
          <a:xfrm>
            <a:off x="1280160" y="466343"/>
            <a:ext cx="9628632" cy="1362113"/>
          </a:xfrm>
          <a:prstGeom prst="rect">
            <a:avLst/>
          </a:prstGeom>
        </p:spPr>
        <p:txBody>
          <a:bodyPr vert="horz" lIns="91440" tIns="45720" rIns="91440" bIns="45720" rtlCol="0" anchor="ctr">
            <a:normAutofit/>
          </a:bodyPr>
          <a:lstStyle/>
          <a:p>
            <a:r>
              <a:rPr lang="en-US"/>
              <a:t>Click to edit Master title style</a:t>
            </a:r>
            <a:endParaRPr/>
          </a:p>
        </p:txBody>
      </p:sp>
      <p:sp>
        <p:nvSpPr>
          <p:cNvPr id="3" name="Text Placeholder 2"/>
          <p:cNvSpPr>
            <a:spLocks noGrp="1"/>
          </p:cNvSpPr>
          <p:nvPr>
            <p:ph type="body" idx="1"/>
          </p:nvPr>
        </p:nvSpPr>
        <p:spPr>
          <a:xfrm>
            <a:off x="1280160" y="2190749"/>
            <a:ext cx="9628632" cy="398621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80160" y="6356350"/>
            <a:ext cx="19719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FE9AC-F15C-4FA0-A6F1-298829FA691D}" type="datetimeFigureOut">
              <a:rPr lang="en-US"/>
              <a:t>6/25/2016</a:t>
            </a:fld>
            <a:endParaRPr/>
          </a:p>
        </p:txBody>
      </p:sp>
      <p:sp>
        <p:nvSpPr>
          <p:cNvPr id="5" name="Footer Placeholder 4"/>
          <p:cNvSpPr>
            <a:spLocks noGrp="1"/>
          </p:cNvSpPr>
          <p:nvPr>
            <p:ph type="ftr" sz="quarter" idx="3"/>
          </p:nvPr>
        </p:nvSpPr>
        <p:spPr>
          <a:xfrm>
            <a:off x="3252107" y="6356350"/>
            <a:ext cx="568778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8939894" y="6356350"/>
            <a:ext cx="196889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66BE7-899D-4075-917F-DBDE33B6B692}" type="slidenum">
              <a:rPr/>
              <a:t>‹#›</a:t>
            </a:fld>
            <a:endParaRPr/>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a:t>
            </a:r>
          </a:p>
        </p:txBody>
      </p:sp>
      <p:sp>
        <p:nvSpPr>
          <p:cNvPr id="3" name="Subtitle 2"/>
          <p:cNvSpPr>
            <a:spLocks noGrp="1"/>
          </p:cNvSpPr>
          <p:nvPr>
            <p:ph type="subTitle" idx="1"/>
          </p:nvPr>
        </p:nvSpPr>
        <p:spPr/>
        <p:txBody>
          <a:bodyPr>
            <a:normAutofit/>
          </a:bodyPr>
          <a:lstStyle/>
          <a:p>
            <a:r>
              <a:rPr lang="en-US" sz="3600" dirty="0"/>
              <a:t>Functions</a:t>
            </a:r>
            <a:endParaRPr lang="en-US" sz="3200" dirty="0"/>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dirty="0"/>
              <a:t>Return a Dictionary</a:t>
            </a:r>
          </a:p>
        </p:txBody>
      </p:sp>
      <p:sp>
        <p:nvSpPr>
          <p:cNvPr id="14" name="Content Placeholder 13"/>
          <p:cNvSpPr>
            <a:spLocks noGrp="1"/>
          </p:cNvSpPr>
          <p:nvPr>
            <p:ph idx="1"/>
          </p:nvPr>
        </p:nvSpPr>
        <p:spPr/>
        <p:txBody>
          <a:bodyPr>
            <a:normAutofit/>
          </a:bodyPr>
          <a:lstStyle/>
          <a:p>
            <a:r>
              <a:rPr lang="en-US" sz="3200" dirty="0"/>
              <a:t>A function can return any kind of value you need it to, including more complicated data structures like lists and dictionaries.</a:t>
            </a:r>
          </a:p>
          <a:p>
            <a:r>
              <a:rPr lang="en-US" sz="3200" dirty="0"/>
              <a:t>Let’s look at an example.</a:t>
            </a:r>
          </a:p>
        </p:txBody>
      </p:sp>
    </p:spTree>
    <p:extLst>
      <p:ext uri="{BB962C8B-B14F-4D97-AF65-F5344CB8AC3E}">
        <p14:creationId xmlns:p14="http://schemas.microsoft.com/office/powerpoint/2010/main" val="2542586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dirty="0"/>
              <a:t>Passing a List</a:t>
            </a:r>
          </a:p>
        </p:txBody>
      </p:sp>
      <p:sp>
        <p:nvSpPr>
          <p:cNvPr id="14" name="Content Placeholder 13"/>
          <p:cNvSpPr>
            <a:spLocks noGrp="1"/>
          </p:cNvSpPr>
          <p:nvPr>
            <p:ph idx="1"/>
          </p:nvPr>
        </p:nvSpPr>
        <p:spPr/>
        <p:txBody>
          <a:bodyPr>
            <a:noAutofit/>
          </a:bodyPr>
          <a:lstStyle/>
          <a:p>
            <a:r>
              <a:rPr lang="en-US" sz="3200" dirty="0"/>
              <a:t>When you pass a list to a function, the function gets direct access to the contents of the list.</a:t>
            </a:r>
          </a:p>
          <a:p>
            <a:r>
              <a:rPr lang="en-US" sz="3200" dirty="0"/>
              <a:t>Any changes made to the list inside the function’s body are permanent, allowing you to work efficiently even when you’re dealing with large amounts of data.</a:t>
            </a:r>
          </a:p>
          <a:p>
            <a:r>
              <a:rPr lang="en-US" sz="3200" dirty="0"/>
              <a:t>Let’s look at an example.</a:t>
            </a:r>
          </a:p>
          <a:p>
            <a:r>
              <a:rPr lang="en-US" sz="3200" dirty="0"/>
              <a:t>Remember: If you don’t pass a copy of the list , original list is modified.</a:t>
            </a:r>
          </a:p>
        </p:txBody>
      </p:sp>
    </p:spTree>
    <p:extLst>
      <p:ext uri="{BB962C8B-B14F-4D97-AF65-F5344CB8AC3E}">
        <p14:creationId xmlns:p14="http://schemas.microsoft.com/office/powerpoint/2010/main" val="328515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dirty="0"/>
              <a:t>Preventing modification of List</a:t>
            </a:r>
          </a:p>
        </p:txBody>
      </p:sp>
      <p:sp>
        <p:nvSpPr>
          <p:cNvPr id="14" name="Content Placeholder 13"/>
          <p:cNvSpPr>
            <a:spLocks noGrp="1"/>
          </p:cNvSpPr>
          <p:nvPr>
            <p:ph idx="1"/>
          </p:nvPr>
        </p:nvSpPr>
        <p:spPr/>
        <p:txBody>
          <a:bodyPr>
            <a:normAutofit fontScale="85000" lnSpcReduction="10000"/>
          </a:bodyPr>
          <a:lstStyle/>
          <a:p>
            <a:r>
              <a:rPr lang="en-US" sz="3200" dirty="0"/>
              <a:t>Sometimes you’ll want to prevent a function from modifying a list.</a:t>
            </a:r>
          </a:p>
          <a:p>
            <a:r>
              <a:rPr lang="en-US" sz="3200" dirty="0"/>
              <a:t>In this case, you can address this issue by passing the function a copy of the list, not the original. Any changes the function makes to the list will affect only the copy, leaving the original list intact.</a:t>
            </a:r>
          </a:p>
          <a:p>
            <a:r>
              <a:rPr lang="en-US" sz="3200" dirty="0"/>
              <a:t>Let’s look at an example.</a:t>
            </a:r>
          </a:p>
          <a:p>
            <a:r>
              <a:rPr lang="en-US" sz="3200" dirty="0"/>
              <a:t>Remember: It’s more efficient for a function to work with an existing list to avoid using the time and memory needed to make a separate copy, especially when you’re working with large lists.</a:t>
            </a:r>
          </a:p>
        </p:txBody>
      </p:sp>
    </p:spTree>
    <p:extLst>
      <p:ext uri="{BB962C8B-B14F-4D97-AF65-F5344CB8AC3E}">
        <p14:creationId xmlns:p14="http://schemas.microsoft.com/office/powerpoint/2010/main" val="3084073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dirty="0"/>
              <a:t>Passing an Arbitrary number of Arguments</a:t>
            </a:r>
          </a:p>
        </p:txBody>
      </p:sp>
      <p:sp>
        <p:nvSpPr>
          <p:cNvPr id="14" name="Content Placeholder 13"/>
          <p:cNvSpPr>
            <a:spLocks noGrp="1"/>
          </p:cNvSpPr>
          <p:nvPr>
            <p:ph idx="1"/>
          </p:nvPr>
        </p:nvSpPr>
        <p:spPr>
          <a:xfrm>
            <a:off x="1280160" y="1943101"/>
            <a:ext cx="9628632" cy="4233862"/>
          </a:xfrm>
        </p:spPr>
        <p:txBody>
          <a:bodyPr>
            <a:noAutofit/>
          </a:bodyPr>
          <a:lstStyle/>
          <a:p>
            <a:r>
              <a:rPr lang="en-US" sz="3200" dirty="0"/>
              <a:t>Sometimes you won’t know ahead of time how many arguments a function needs to accept.</a:t>
            </a:r>
          </a:p>
          <a:p>
            <a:r>
              <a:rPr lang="en-US" sz="3200" dirty="0"/>
              <a:t>Python allows a function to collect an arbitrary number of arguments from the calling statement.</a:t>
            </a:r>
          </a:p>
          <a:p>
            <a:r>
              <a:rPr lang="en-US" sz="3200" dirty="0"/>
              <a:t>Let’s look at an example.</a:t>
            </a:r>
          </a:p>
          <a:p>
            <a:r>
              <a:rPr lang="en-US" sz="3200" dirty="0"/>
              <a:t>The asterisk in the parameter name *toppings tells Python to make an empty tuple called toppings and pack whatever values it receives into this tuple.</a:t>
            </a:r>
          </a:p>
        </p:txBody>
      </p:sp>
    </p:spTree>
    <p:extLst>
      <p:ext uri="{BB962C8B-B14F-4D97-AF65-F5344CB8AC3E}">
        <p14:creationId xmlns:p14="http://schemas.microsoft.com/office/powerpoint/2010/main" val="2902889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dirty="0"/>
              <a:t>Mixing Positional and Arbitrary Arguments</a:t>
            </a:r>
          </a:p>
        </p:txBody>
      </p:sp>
      <p:sp>
        <p:nvSpPr>
          <p:cNvPr id="14" name="Content Placeholder 13"/>
          <p:cNvSpPr>
            <a:spLocks noGrp="1"/>
          </p:cNvSpPr>
          <p:nvPr>
            <p:ph idx="1"/>
          </p:nvPr>
        </p:nvSpPr>
        <p:spPr>
          <a:xfrm>
            <a:off x="1280160" y="1943100"/>
            <a:ext cx="9628632" cy="4914899"/>
          </a:xfrm>
        </p:spPr>
        <p:txBody>
          <a:bodyPr>
            <a:noAutofit/>
          </a:bodyPr>
          <a:lstStyle/>
          <a:p>
            <a:r>
              <a:rPr lang="en-US" sz="3200" dirty="0"/>
              <a:t>If you want a function to accept several different kinds of arguments, the parameter that accepts an arbitrary number of arguments must be placed last in the function definition.</a:t>
            </a:r>
          </a:p>
          <a:p>
            <a:r>
              <a:rPr lang="en-US" sz="3200" dirty="0"/>
              <a:t>Python matches positional and keyword arguments first and then collects any remaining arguments in the final parameter.</a:t>
            </a:r>
          </a:p>
          <a:p>
            <a:r>
              <a:rPr lang="en-US" sz="3200" dirty="0"/>
              <a:t>Let’s look at example.</a:t>
            </a:r>
          </a:p>
        </p:txBody>
      </p:sp>
    </p:spTree>
    <p:extLst>
      <p:ext uri="{BB962C8B-B14F-4D97-AF65-F5344CB8AC3E}">
        <p14:creationId xmlns:p14="http://schemas.microsoft.com/office/powerpoint/2010/main" val="2201797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dirty="0"/>
              <a:t>Using Arbitrary Keyword Arguments</a:t>
            </a:r>
          </a:p>
        </p:txBody>
      </p:sp>
      <p:sp>
        <p:nvSpPr>
          <p:cNvPr id="14" name="Content Placeholder 13"/>
          <p:cNvSpPr>
            <a:spLocks noGrp="1"/>
          </p:cNvSpPr>
          <p:nvPr>
            <p:ph idx="1"/>
          </p:nvPr>
        </p:nvSpPr>
        <p:spPr>
          <a:xfrm>
            <a:off x="1280160" y="1943100"/>
            <a:ext cx="9628632" cy="4914899"/>
          </a:xfrm>
        </p:spPr>
        <p:txBody>
          <a:bodyPr>
            <a:noAutofit/>
          </a:bodyPr>
          <a:lstStyle/>
          <a:p>
            <a:r>
              <a:rPr lang="en-US" sz="3200" dirty="0"/>
              <a:t>You can write functions that accept as many key-value pairs as the calling statement provides.</a:t>
            </a:r>
          </a:p>
          <a:p>
            <a:r>
              <a:rPr lang="en-US" sz="3200" dirty="0"/>
              <a:t>Let’s look at an example.</a:t>
            </a:r>
          </a:p>
          <a:p>
            <a:r>
              <a:rPr lang="en-US" sz="3200" dirty="0"/>
              <a:t>The double asterisks before the parameter **info cause Python to create an empty dictionary called info and pack whatever name-value pairs it receives into this dictionary. Within the function, you can access the name-value pairs in info just as you would for any dictionary.</a:t>
            </a:r>
          </a:p>
        </p:txBody>
      </p:sp>
    </p:spTree>
    <p:extLst>
      <p:ext uri="{BB962C8B-B14F-4D97-AF65-F5344CB8AC3E}">
        <p14:creationId xmlns:p14="http://schemas.microsoft.com/office/powerpoint/2010/main" val="76952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dirty="0"/>
              <a:t>Storing Functions in Modules</a:t>
            </a:r>
          </a:p>
        </p:txBody>
      </p:sp>
      <p:sp>
        <p:nvSpPr>
          <p:cNvPr id="14" name="Content Placeholder 13"/>
          <p:cNvSpPr>
            <a:spLocks noGrp="1"/>
          </p:cNvSpPr>
          <p:nvPr>
            <p:ph idx="1"/>
          </p:nvPr>
        </p:nvSpPr>
        <p:spPr>
          <a:xfrm>
            <a:off x="1280160" y="1969477"/>
            <a:ext cx="9628632" cy="4914899"/>
          </a:xfrm>
        </p:spPr>
        <p:txBody>
          <a:bodyPr>
            <a:noAutofit/>
          </a:bodyPr>
          <a:lstStyle/>
          <a:p>
            <a:r>
              <a:rPr lang="en-US" sz="3200" dirty="0"/>
              <a:t>You can go a step further by storing your functions in a separate file called a </a:t>
            </a:r>
            <a:r>
              <a:rPr lang="en-US" sz="3200" i="1" dirty="0"/>
              <a:t>module </a:t>
            </a:r>
            <a:r>
              <a:rPr lang="en-US" sz="3200" dirty="0"/>
              <a:t>and then </a:t>
            </a:r>
            <a:r>
              <a:rPr lang="en-US" sz="3200" i="1" dirty="0"/>
              <a:t>importing </a:t>
            </a:r>
            <a:r>
              <a:rPr lang="en-US" sz="3200" dirty="0"/>
              <a:t>that module into your main program.</a:t>
            </a:r>
          </a:p>
          <a:p>
            <a:r>
              <a:rPr lang="en-US" sz="3200" dirty="0"/>
              <a:t>An import statement tells Python to make the code in a module available in the currently running program file.</a:t>
            </a:r>
          </a:p>
          <a:p>
            <a:r>
              <a:rPr lang="en-US" sz="3200" dirty="0"/>
              <a:t>There are several ways to import a module, and I’ll show you each of them briefly.</a:t>
            </a:r>
          </a:p>
        </p:txBody>
      </p:sp>
    </p:spTree>
    <p:extLst>
      <p:ext uri="{BB962C8B-B14F-4D97-AF65-F5344CB8AC3E}">
        <p14:creationId xmlns:p14="http://schemas.microsoft.com/office/powerpoint/2010/main" val="1857891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dirty="0"/>
              <a:t>Approaches to importing Module</a:t>
            </a:r>
          </a:p>
        </p:txBody>
      </p:sp>
      <p:sp>
        <p:nvSpPr>
          <p:cNvPr id="14" name="Content Placeholder 13"/>
          <p:cNvSpPr>
            <a:spLocks noGrp="1"/>
          </p:cNvSpPr>
          <p:nvPr>
            <p:ph idx="1"/>
          </p:nvPr>
        </p:nvSpPr>
        <p:spPr>
          <a:xfrm>
            <a:off x="1280160" y="1969477"/>
            <a:ext cx="9628632" cy="4914899"/>
          </a:xfrm>
        </p:spPr>
        <p:txBody>
          <a:bodyPr>
            <a:normAutofit lnSpcReduction="10000"/>
          </a:bodyPr>
          <a:lstStyle/>
          <a:p>
            <a:r>
              <a:rPr lang="en-US" sz="2800" dirty="0"/>
              <a:t>A </a:t>
            </a:r>
            <a:r>
              <a:rPr lang="en-US" sz="2800" i="1" dirty="0"/>
              <a:t>module </a:t>
            </a:r>
            <a:r>
              <a:rPr lang="en-US" sz="2800" dirty="0"/>
              <a:t>is a file ending in </a:t>
            </a:r>
            <a:r>
              <a:rPr lang="en-US" sz="2800" i="1" dirty="0"/>
              <a:t>.</a:t>
            </a:r>
            <a:r>
              <a:rPr lang="en-US" sz="2800" i="1" dirty="0" err="1"/>
              <a:t>py</a:t>
            </a:r>
            <a:r>
              <a:rPr lang="en-US" sz="2800" i="1" dirty="0"/>
              <a:t> </a:t>
            </a:r>
            <a:r>
              <a:rPr lang="en-US" sz="2800" dirty="0"/>
              <a:t>that contains the code you want to import into your  program.</a:t>
            </a:r>
          </a:p>
          <a:p>
            <a:r>
              <a:rPr lang="en-US" sz="2800" dirty="0"/>
              <a:t>First create a module and then import it in the programs you want to use. You can import the function in following ways:</a:t>
            </a:r>
          </a:p>
          <a:p>
            <a:r>
              <a:rPr lang="en-US" sz="2800" dirty="0"/>
              <a:t>import </a:t>
            </a:r>
            <a:r>
              <a:rPr lang="en-US" sz="2800" i="1" dirty="0" err="1"/>
              <a:t>module_name</a:t>
            </a:r>
            <a:endParaRPr lang="en-US" sz="2800" i="1" dirty="0"/>
          </a:p>
          <a:p>
            <a:r>
              <a:rPr lang="en-US" sz="2800" dirty="0"/>
              <a:t>from </a:t>
            </a:r>
            <a:r>
              <a:rPr lang="en-US" sz="2800" i="1" dirty="0" err="1"/>
              <a:t>module_name</a:t>
            </a:r>
            <a:r>
              <a:rPr lang="en-US" sz="2800" i="1" dirty="0"/>
              <a:t> </a:t>
            </a:r>
            <a:r>
              <a:rPr lang="en-US" sz="2800" dirty="0"/>
              <a:t>import </a:t>
            </a:r>
            <a:r>
              <a:rPr lang="en-US" sz="2800" i="1" dirty="0" err="1"/>
              <a:t>function_name</a:t>
            </a:r>
            <a:endParaRPr lang="en-US" sz="2800" i="1" dirty="0"/>
          </a:p>
          <a:p>
            <a:r>
              <a:rPr lang="en-US" sz="2800" dirty="0"/>
              <a:t>from </a:t>
            </a:r>
            <a:r>
              <a:rPr lang="en-US" sz="2800" i="1" dirty="0" err="1"/>
              <a:t>module_name</a:t>
            </a:r>
            <a:r>
              <a:rPr lang="en-US" sz="2800" i="1" dirty="0"/>
              <a:t> </a:t>
            </a:r>
            <a:r>
              <a:rPr lang="en-US" sz="2800" dirty="0"/>
              <a:t>import </a:t>
            </a:r>
            <a:r>
              <a:rPr lang="en-US" sz="2800" i="1" dirty="0" err="1"/>
              <a:t>function_name</a:t>
            </a:r>
            <a:r>
              <a:rPr lang="en-US" sz="2800" i="1" dirty="0"/>
              <a:t> </a:t>
            </a:r>
            <a:r>
              <a:rPr lang="en-US" sz="2800" dirty="0"/>
              <a:t>as </a:t>
            </a:r>
            <a:r>
              <a:rPr lang="en-US" sz="2800" i="1" dirty="0" err="1"/>
              <a:t>fn</a:t>
            </a:r>
            <a:endParaRPr lang="en-US" sz="2800" i="1" dirty="0"/>
          </a:p>
          <a:p>
            <a:r>
              <a:rPr lang="en-US" sz="2800" dirty="0"/>
              <a:t>import </a:t>
            </a:r>
            <a:r>
              <a:rPr lang="en-US" sz="2800" i="1" dirty="0" err="1"/>
              <a:t>module_name</a:t>
            </a:r>
            <a:r>
              <a:rPr lang="en-US" sz="2800" i="1" dirty="0"/>
              <a:t> </a:t>
            </a:r>
            <a:r>
              <a:rPr lang="en-US" sz="2800" dirty="0"/>
              <a:t>as </a:t>
            </a:r>
            <a:r>
              <a:rPr lang="en-US" sz="2800" i="1" dirty="0" err="1"/>
              <a:t>mn</a:t>
            </a:r>
            <a:endParaRPr lang="en-US" sz="2800" i="1" dirty="0"/>
          </a:p>
          <a:p>
            <a:r>
              <a:rPr lang="en-US" sz="2800" dirty="0"/>
              <a:t>from </a:t>
            </a:r>
            <a:r>
              <a:rPr lang="en-US" sz="2800" i="1" dirty="0" err="1"/>
              <a:t>module_name</a:t>
            </a:r>
            <a:r>
              <a:rPr lang="en-US" sz="2800" i="1" dirty="0"/>
              <a:t> </a:t>
            </a:r>
            <a:r>
              <a:rPr lang="en-US" sz="2800" dirty="0"/>
              <a:t>import *</a:t>
            </a:r>
          </a:p>
        </p:txBody>
      </p:sp>
    </p:spTree>
    <p:extLst>
      <p:ext uri="{BB962C8B-B14F-4D97-AF65-F5344CB8AC3E}">
        <p14:creationId xmlns:p14="http://schemas.microsoft.com/office/powerpoint/2010/main" val="3789072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dirty="0"/>
              <a:t>Scoping Rules</a:t>
            </a:r>
          </a:p>
        </p:txBody>
      </p:sp>
      <p:sp>
        <p:nvSpPr>
          <p:cNvPr id="14" name="Content Placeholder 13"/>
          <p:cNvSpPr>
            <a:spLocks noGrp="1"/>
          </p:cNvSpPr>
          <p:nvPr>
            <p:ph idx="1"/>
          </p:nvPr>
        </p:nvSpPr>
        <p:spPr>
          <a:xfrm>
            <a:off x="1280160" y="1969477"/>
            <a:ext cx="9628632" cy="4914899"/>
          </a:xfrm>
        </p:spPr>
        <p:txBody>
          <a:bodyPr>
            <a:normAutofit/>
          </a:bodyPr>
          <a:lstStyle/>
          <a:p>
            <a:r>
              <a:rPr lang="en-US" sz="3200" dirty="0"/>
              <a:t>Each time a function executes, a new local namespace is created.</a:t>
            </a:r>
          </a:p>
          <a:p>
            <a:r>
              <a:rPr lang="en-US" sz="3200" dirty="0"/>
              <a:t>This namespace represents a local environment that contains the names of the function parameters, as well as the names of variables that are assigned inside the function body. When resolving names, the interpreter first searches the local namespace and then the global namespace.</a:t>
            </a:r>
          </a:p>
          <a:p>
            <a:r>
              <a:rPr lang="en-US" sz="3200" dirty="0"/>
              <a:t>Let’s look at an example.</a:t>
            </a:r>
          </a:p>
        </p:txBody>
      </p:sp>
    </p:spTree>
    <p:extLst>
      <p:ext uri="{BB962C8B-B14F-4D97-AF65-F5344CB8AC3E}">
        <p14:creationId xmlns:p14="http://schemas.microsoft.com/office/powerpoint/2010/main" val="3404856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dirty="0"/>
              <a:t>Advanced Topics (Self – Study)</a:t>
            </a:r>
          </a:p>
        </p:txBody>
      </p:sp>
      <p:sp>
        <p:nvSpPr>
          <p:cNvPr id="14" name="Content Placeholder 13"/>
          <p:cNvSpPr>
            <a:spLocks noGrp="1"/>
          </p:cNvSpPr>
          <p:nvPr>
            <p:ph idx="1"/>
          </p:nvPr>
        </p:nvSpPr>
        <p:spPr>
          <a:xfrm>
            <a:off x="1280160" y="1969477"/>
            <a:ext cx="9628632" cy="4914899"/>
          </a:xfrm>
        </p:spPr>
        <p:txBody>
          <a:bodyPr>
            <a:normAutofit/>
          </a:bodyPr>
          <a:lstStyle/>
          <a:p>
            <a:r>
              <a:rPr lang="en-US" sz="3200" dirty="0"/>
              <a:t>Functions as Objects and Closures.</a:t>
            </a:r>
          </a:p>
          <a:p>
            <a:r>
              <a:rPr lang="en-US" sz="3200" dirty="0"/>
              <a:t>Decorators.</a:t>
            </a:r>
          </a:p>
          <a:p>
            <a:r>
              <a:rPr lang="en-US" sz="3200" dirty="0"/>
              <a:t>Generators and Yield.</a:t>
            </a:r>
          </a:p>
          <a:p>
            <a:r>
              <a:rPr lang="en-US" sz="3200"/>
              <a:t>Declarative Programming.</a:t>
            </a:r>
            <a:endParaRPr lang="en-US" sz="3200" dirty="0"/>
          </a:p>
          <a:p>
            <a:r>
              <a:rPr lang="en-US" sz="3200" dirty="0"/>
              <a:t>Lambda Operator.</a:t>
            </a:r>
          </a:p>
          <a:p>
            <a:r>
              <a:rPr lang="en-US" sz="3200" dirty="0"/>
              <a:t>Function Overloading ?</a:t>
            </a:r>
          </a:p>
        </p:txBody>
      </p:sp>
    </p:spTree>
    <p:extLst>
      <p:ext uri="{BB962C8B-B14F-4D97-AF65-F5344CB8AC3E}">
        <p14:creationId xmlns:p14="http://schemas.microsoft.com/office/powerpoint/2010/main" val="3705759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z="3600" dirty="0"/>
              <a:t>Introduction</a:t>
            </a:r>
          </a:p>
        </p:txBody>
      </p:sp>
      <p:sp>
        <p:nvSpPr>
          <p:cNvPr id="14" name="Content Placeholder 13"/>
          <p:cNvSpPr>
            <a:spLocks noGrp="1"/>
          </p:cNvSpPr>
          <p:nvPr>
            <p:ph idx="1"/>
          </p:nvPr>
        </p:nvSpPr>
        <p:spPr/>
        <p:txBody>
          <a:bodyPr>
            <a:normAutofit/>
          </a:bodyPr>
          <a:lstStyle/>
          <a:p>
            <a:r>
              <a:rPr lang="en-US" sz="3200" dirty="0"/>
              <a:t>Named blocks of code that are designed to do one specific job.</a:t>
            </a:r>
          </a:p>
          <a:p>
            <a:r>
              <a:rPr lang="en-US" sz="3200" dirty="0"/>
              <a:t>When you want to perform a particular task that you’ve defined in a function, you </a:t>
            </a:r>
            <a:r>
              <a:rPr lang="en-US" sz="3200" i="1" dirty="0"/>
              <a:t>call </a:t>
            </a:r>
            <a:r>
              <a:rPr lang="en-US" sz="3200" dirty="0"/>
              <a:t>the name of the function responsible for it.</a:t>
            </a:r>
          </a:p>
        </p:txBody>
      </p:sp>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	</a:t>
            </a:r>
          </a:p>
        </p:txBody>
      </p:sp>
      <p:sp>
        <p:nvSpPr>
          <p:cNvPr id="5" name="Subtitle 4"/>
          <p:cNvSpPr>
            <a:spLocks noGrp="1"/>
          </p:cNvSpPr>
          <p:nvPr>
            <p:ph type="subTitle" idx="1"/>
          </p:nvPr>
        </p:nvSpPr>
        <p:spPr/>
        <p:txBody>
          <a:bodyPr>
            <a:normAutofit/>
          </a:bodyPr>
          <a:lstStyle/>
          <a:p>
            <a:r>
              <a:rPr lang="en-US" sz="3600" dirty="0"/>
              <a:t>Any Questions?</a:t>
            </a:r>
          </a:p>
        </p:txBody>
      </p:sp>
    </p:spTree>
    <p:extLst>
      <p:ext uri="{BB962C8B-B14F-4D97-AF65-F5344CB8AC3E}">
        <p14:creationId xmlns:p14="http://schemas.microsoft.com/office/powerpoint/2010/main" val="209971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dirty="0"/>
              <a:t>Defining a Function</a:t>
            </a:r>
          </a:p>
        </p:txBody>
      </p:sp>
      <p:sp>
        <p:nvSpPr>
          <p:cNvPr id="14" name="Content Placeholder 13"/>
          <p:cNvSpPr>
            <a:spLocks noGrp="1"/>
          </p:cNvSpPr>
          <p:nvPr>
            <p:ph idx="1"/>
          </p:nvPr>
        </p:nvSpPr>
        <p:spPr/>
        <p:txBody>
          <a:bodyPr>
            <a:normAutofit fontScale="85000" lnSpcReduction="20000"/>
          </a:bodyPr>
          <a:lstStyle/>
          <a:p>
            <a:r>
              <a:rPr lang="en-US" sz="3200" dirty="0"/>
              <a:t>Lets look at a function definition.</a:t>
            </a:r>
          </a:p>
          <a:p>
            <a:r>
              <a:rPr lang="en-US" sz="3200" dirty="0"/>
              <a:t>The line at 1 uses the keyword </a:t>
            </a:r>
            <a:r>
              <a:rPr lang="en-US" sz="3200" i="1" dirty="0" err="1"/>
              <a:t>def</a:t>
            </a:r>
            <a:r>
              <a:rPr lang="en-US" sz="3200" dirty="0"/>
              <a:t> to inform Python that you’re defining a function. This is the </a:t>
            </a:r>
            <a:r>
              <a:rPr lang="en-US" sz="3200" i="1" dirty="0"/>
              <a:t>function definition</a:t>
            </a:r>
            <a:r>
              <a:rPr lang="en-US" sz="3200" dirty="0"/>
              <a:t>, which tells Python the name of the function and, if applicable, what kind of information the function needs to do its job. The parentheses hold that information.</a:t>
            </a:r>
          </a:p>
          <a:p>
            <a:r>
              <a:rPr lang="en-US" sz="3200" dirty="0"/>
              <a:t>Any indented lines that follow </a:t>
            </a:r>
            <a:r>
              <a:rPr lang="en-US" sz="3200" dirty="0" err="1"/>
              <a:t>def</a:t>
            </a:r>
            <a:r>
              <a:rPr lang="en-US" sz="3200" dirty="0"/>
              <a:t> </a:t>
            </a:r>
            <a:r>
              <a:rPr lang="en-US" sz="3200" dirty="0" err="1"/>
              <a:t>greet_user</a:t>
            </a:r>
            <a:r>
              <a:rPr lang="en-US" sz="3200" dirty="0"/>
              <a:t>(): make up the </a:t>
            </a:r>
            <a:r>
              <a:rPr lang="en-US" sz="3200" i="1" dirty="0"/>
              <a:t>body </a:t>
            </a:r>
            <a:r>
              <a:rPr lang="en-US" sz="3200" dirty="0"/>
              <a:t>of the function</a:t>
            </a:r>
          </a:p>
          <a:p>
            <a:r>
              <a:rPr lang="en-US" sz="3200" dirty="0"/>
              <a:t>To </a:t>
            </a:r>
            <a:r>
              <a:rPr lang="en-US" sz="3200" i="1" dirty="0"/>
              <a:t>call </a:t>
            </a:r>
            <a:r>
              <a:rPr lang="en-US" sz="3200" dirty="0"/>
              <a:t>a function, you write the name of the function, followed by any necessary information in parentheses, as shown at line 11.</a:t>
            </a:r>
          </a:p>
        </p:txBody>
      </p:sp>
    </p:spTree>
    <p:extLst>
      <p:ext uri="{BB962C8B-B14F-4D97-AF65-F5344CB8AC3E}">
        <p14:creationId xmlns:p14="http://schemas.microsoft.com/office/powerpoint/2010/main" val="830396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dirty="0"/>
              <a:t>Passing information to a function</a:t>
            </a:r>
          </a:p>
        </p:txBody>
      </p:sp>
      <p:sp>
        <p:nvSpPr>
          <p:cNvPr id="14" name="Content Placeholder 13"/>
          <p:cNvSpPr>
            <a:spLocks noGrp="1"/>
          </p:cNvSpPr>
          <p:nvPr>
            <p:ph idx="1"/>
          </p:nvPr>
        </p:nvSpPr>
        <p:spPr>
          <a:xfrm>
            <a:off x="1280160" y="1951893"/>
            <a:ext cx="9628632" cy="4906108"/>
          </a:xfrm>
        </p:spPr>
        <p:txBody>
          <a:bodyPr>
            <a:normAutofit fontScale="85000" lnSpcReduction="10000"/>
          </a:bodyPr>
          <a:lstStyle/>
          <a:p>
            <a:r>
              <a:rPr lang="en-US" sz="3200" dirty="0"/>
              <a:t>We can pass information to a function by specifying parameters in the function definition and passing arguments in function call.</a:t>
            </a:r>
          </a:p>
          <a:p>
            <a:r>
              <a:rPr lang="en-US" sz="3200" dirty="0"/>
              <a:t>Let’s look at an example.</a:t>
            </a:r>
          </a:p>
          <a:p>
            <a:r>
              <a:rPr lang="en-US" sz="3200" dirty="0"/>
              <a:t>The variable username in the definition of </a:t>
            </a:r>
            <a:r>
              <a:rPr lang="en-US" sz="3200" dirty="0" err="1"/>
              <a:t>greet_user</a:t>
            </a:r>
            <a:r>
              <a:rPr lang="en-US" sz="3200" dirty="0"/>
              <a:t>() is an example of a </a:t>
            </a:r>
            <a:r>
              <a:rPr lang="en-US" sz="3200" i="1" dirty="0"/>
              <a:t>parameter</a:t>
            </a:r>
            <a:r>
              <a:rPr lang="en-US" sz="3200" dirty="0"/>
              <a:t>, a piece of information the function needs to do its job. The value ‘Aagam' in </a:t>
            </a:r>
            <a:r>
              <a:rPr lang="en-US" sz="3200" dirty="0" err="1"/>
              <a:t>greet_user</a:t>
            </a:r>
            <a:r>
              <a:rPr lang="en-US" sz="3200" dirty="0"/>
              <a:t>(‘Aagam') is an example of an </a:t>
            </a:r>
            <a:r>
              <a:rPr lang="en-US" sz="3200" i="1" dirty="0"/>
              <a:t>argument</a:t>
            </a:r>
            <a:r>
              <a:rPr lang="en-US" sz="3200" dirty="0"/>
              <a:t>. An argument is a piece of information that is passed from a function call to a function.</a:t>
            </a:r>
          </a:p>
          <a:p>
            <a:r>
              <a:rPr lang="en-US" sz="3200" i="1" dirty="0"/>
              <a:t>People sometimes speak of arguments and parameters interchangeably.</a:t>
            </a:r>
            <a:endParaRPr lang="en-US" sz="3200" dirty="0"/>
          </a:p>
        </p:txBody>
      </p:sp>
    </p:spTree>
    <p:extLst>
      <p:ext uri="{BB962C8B-B14F-4D97-AF65-F5344CB8AC3E}">
        <p14:creationId xmlns:p14="http://schemas.microsoft.com/office/powerpoint/2010/main" val="235382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dirty="0"/>
              <a:t>Passing arguments to a function</a:t>
            </a:r>
          </a:p>
        </p:txBody>
      </p:sp>
      <p:sp>
        <p:nvSpPr>
          <p:cNvPr id="14" name="Content Placeholder 13"/>
          <p:cNvSpPr>
            <a:spLocks noGrp="1"/>
          </p:cNvSpPr>
          <p:nvPr>
            <p:ph idx="1"/>
          </p:nvPr>
        </p:nvSpPr>
        <p:spPr/>
        <p:txBody>
          <a:bodyPr>
            <a:normAutofit/>
          </a:bodyPr>
          <a:lstStyle/>
          <a:p>
            <a:r>
              <a:rPr lang="en-US" sz="3200" dirty="0"/>
              <a:t>You can pass arguments to your functions in a number of ways. </a:t>
            </a:r>
          </a:p>
          <a:p>
            <a:r>
              <a:rPr lang="en-US" sz="3200" dirty="0"/>
              <a:t>You can use </a:t>
            </a:r>
            <a:r>
              <a:rPr lang="en-US" sz="3200" i="1" dirty="0"/>
              <a:t>positional arguments</a:t>
            </a:r>
            <a:r>
              <a:rPr lang="en-US" sz="3200" dirty="0"/>
              <a:t>, which need to be in the same order the parameters were written; </a:t>
            </a:r>
            <a:r>
              <a:rPr lang="en-US" sz="3200" i="1" dirty="0"/>
              <a:t>keyword arguments</a:t>
            </a:r>
            <a:r>
              <a:rPr lang="en-US" sz="3200" dirty="0"/>
              <a:t>, where each argument consists of a variable name and a value; and lists and dictionaries of values.</a:t>
            </a:r>
          </a:p>
          <a:p>
            <a:r>
              <a:rPr lang="en-US" sz="3200" dirty="0"/>
              <a:t>Let’s look at each of these in turn. </a:t>
            </a:r>
          </a:p>
        </p:txBody>
      </p:sp>
    </p:spTree>
    <p:extLst>
      <p:ext uri="{BB962C8B-B14F-4D97-AF65-F5344CB8AC3E}">
        <p14:creationId xmlns:p14="http://schemas.microsoft.com/office/powerpoint/2010/main" val="1986604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dirty="0"/>
              <a:t>Positional Arguments</a:t>
            </a:r>
          </a:p>
        </p:txBody>
      </p:sp>
      <p:sp>
        <p:nvSpPr>
          <p:cNvPr id="14" name="Content Placeholder 13"/>
          <p:cNvSpPr>
            <a:spLocks noGrp="1"/>
          </p:cNvSpPr>
          <p:nvPr>
            <p:ph idx="1"/>
          </p:nvPr>
        </p:nvSpPr>
        <p:spPr/>
        <p:txBody>
          <a:bodyPr>
            <a:normAutofit fontScale="92500" lnSpcReduction="20000"/>
          </a:bodyPr>
          <a:lstStyle/>
          <a:p>
            <a:r>
              <a:rPr lang="en-US" sz="3200" dirty="0"/>
              <a:t>When you call a function, Python must match each argument in the function call with a parameter in the function definition. The simplest way to do this is based on the order of the arguments provided. Values matched up this way are called </a:t>
            </a:r>
            <a:r>
              <a:rPr lang="en-US" sz="3200" i="1" dirty="0"/>
              <a:t>positional arguments</a:t>
            </a:r>
            <a:r>
              <a:rPr lang="en-US" sz="3200" dirty="0"/>
              <a:t>.</a:t>
            </a:r>
          </a:p>
          <a:p>
            <a:r>
              <a:rPr lang="en-US" sz="3200" dirty="0"/>
              <a:t>Let’s look at an example.</a:t>
            </a:r>
          </a:p>
          <a:p>
            <a:r>
              <a:rPr lang="en-US" sz="3200" dirty="0"/>
              <a:t>You can call a function as many times as needed. Also you can use as many positional arguments as you want.</a:t>
            </a:r>
          </a:p>
          <a:p>
            <a:r>
              <a:rPr lang="en-US" sz="3200" dirty="0"/>
              <a:t>Remember: Order matters in positional arguments.</a:t>
            </a:r>
          </a:p>
        </p:txBody>
      </p:sp>
    </p:spTree>
    <p:extLst>
      <p:ext uri="{BB962C8B-B14F-4D97-AF65-F5344CB8AC3E}">
        <p14:creationId xmlns:p14="http://schemas.microsoft.com/office/powerpoint/2010/main" val="4194082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dirty="0"/>
              <a:t>Keyword Arguments</a:t>
            </a:r>
          </a:p>
        </p:txBody>
      </p:sp>
      <p:sp>
        <p:nvSpPr>
          <p:cNvPr id="14" name="Content Placeholder 13"/>
          <p:cNvSpPr>
            <a:spLocks noGrp="1"/>
          </p:cNvSpPr>
          <p:nvPr>
            <p:ph idx="1"/>
          </p:nvPr>
        </p:nvSpPr>
        <p:spPr/>
        <p:txBody>
          <a:bodyPr>
            <a:normAutofit fontScale="92500" lnSpcReduction="20000"/>
          </a:bodyPr>
          <a:lstStyle/>
          <a:p>
            <a:r>
              <a:rPr lang="en-US" sz="3200" dirty="0"/>
              <a:t>A </a:t>
            </a:r>
            <a:r>
              <a:rPr lang="en-US" sz="3200" i="1" dirty="0"/>
              <a:t>keyword argument </a:t>
            </a:r>
            <a:r>
              <a:rPr lang="en-US" sz="3200" dirty="0"/>
              <a:t>is a name-value pair that you pass to a function.</a:t>
            </a:r>
          </a:p>
          <a:p>
            <a:r>
              <a:rPr lang="en-US" sz="3200" dirty="0"/>
              <a:t>Keyword arguments free you from having to worry about correctly ordering your arguments in the function call, and they clarify the role of each value in the function call.</a:t>
            </a:r>
          </a:p>
          <a:p>
            <a:r>
              <a:rPr lang="en-US" sz="3200" dirty="0"/>
              <a:t>Let’s look at an example.</a:t>
            </a:r>
          </a:p>
          <a:p>
            <a:r>
              <a:rPr lang="en-US" sz="3200" dirty="0"/>
              <a:t>Remember: </a:t>
            </a:r>
            <a:r>
              <a:rPr lang="en-US" sz="3200" i="1" dirty="0"/>
              <a:t>When you use keyword arguments, be sure to use the exact names of the parameters in the function’s definition.</a:t>
            </a:r>
            <a:endParaRPr lang="en-US" sz="3200" dirty="0"/>
          </a:p>
        </p:txBody>
      </p:sp>
    </p:spTree>
    <p:extLst>
      <p:ext uri="{BB962C8B-B14F-4D97-AF65-F5344CB8AC3E}">
        <p14:creationId xmlns:p14="http://schemas.microsoft.com/office/powerpoint/2010/main" val="1615680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dirty="0"/>
              <a:t>Default values for Arguments</a:t>
            </a:r>
          </a:p>
        </p:txBody>
      </p:sp>
      <p:sp>
        <p:nvSpPr>
          <p:cNvPr id="14" name="Content Placeholder 13"/>
          <p:cNvSpPr>
            <a:spLocks noGrp="1"/>
          </p:cNvSpPr>
          <p:nvPr>
            <p:ph idx="1"/>
          </p:nvPr>
        </p:nvSpPr>
        <p:spPr/>
        <p:txBody>
          <a:bodyPr>
            <a:normAutofit fontScale="85000" lnSpcReduction="20000"/>
          </a:bodyPr>
          <a:lstStyle/>
          <a:p>
            <a:r>
              <a:rPr lang="en-US" sz="3200" dirty="0"/>
              <a:t>When writing a function, you can define a </a:t>
            </a:r>
            <a:r>
              <a:rPr lang="en-US" sz="3200" i="1" dirty="0"/>
              <a:t>default value </a:t>
            </a:r>
            <a:r>
              <a:rPr lang="en-US" sz="3200" dirty="0"/>
              <a:t>for each parameter.</a:t>
            </a:r>
          </a:p>
          <a:p>
            <a:r>
              <a:rPr lang="en-US" sz="3200" dirty="0"/>
              <a:t>If an argument for a parameter is provided in the function call, Python uses the argument value. If not, it uses the parameter’s default value.</a:t>
            </a:r>
          </a:p>
          <a:p>
            <a:r>
              <a:rPr lang="en-US" sz="3200" dirty="0"/>
              <a:t>Let’s look at an example.</a:t>
            </a:r>
          </a:p>
          <a:p>
            <a:r>
              <a:rPr lang="en-US" sz="3200" dirty="0"/>
              <a:t>Remember: </a:t>
            </a:r>
            <a:r>
              <a:rPr lang="en-US" sz="3200" i="1" dirty="0"/>
              <a:t>When you use default values, any parameter with a default value needs to be listed after all the parameters that don’t have default values. This allows Python to continue interpreting positional arguments correctly.</a:t>
            </a:r>
            <a:endParaRPr lang="en-US" sz="3200" dirty="0"/>
          </a:p>
        </p:txBody>
      </p:sp>
    </p:spTree>
    <p:extLst>
      <p:ext uri="{BB962C8B-B14F-4D97-AF65-F5344CB8AC3E}">
        <p14:creationId xmlns:p14="http://schemas.microsoft.com/office/powerpoint/2010/main" val="8375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dirty="0"/>
              <a:t>Return Values</a:t>
            </a:r>
          </a:p>
        </p:txBody>
      </p:sp>
      <p:sp>
        <p:nvSpPr>
          <p:cNvPr id="14" name="Content Placeholder 13"/>
          <p:cNvSpPr>
            <a:spLocks noGrp="1"/>
          </p:cNvSpPr>
          <p:nvPr>
            <p:ph idx="1"/>
          </p:nvPr>
        </p:nvSpPr>
        <p:spPr/>
        <p:txBody>
          <a:bodyPr>
            <a:normAutofit/>
          </a:bodyPr>
          <a:lstStyle/>
          <a:p>
            <a:r>
              <a:rPr lang="en-US" sz="3200" dirty="0"/>
              <a:t>The value the function returns is called a </a:t>
            </a:r>
            <a:r>
              <a:rPr lang="en-US" sz="3200" i="1" dirty="0"/>
              <a:t>return value</a:t>
            </a:r>
            <a:r>
              <a:rPr lang="en-US" sz="3200" dirty="0"/>
              <a:t>.</a:t>
            </a:r>
          </a:p>
          <a:p>
            <a:r>
              <a:rPr lang="en-US" sz="3200" dirty="0"/>
              <a:t>The return statement takes a value from inside a function and sends it back to the line that called the function.</a:t>
            </a:r>
          </a:p>
          <a:p>
            <a:r>
              <a:rPr lang="en-US" sz="3200" dirty="0"/>
              <a:t>Let’s look at an example.</a:t>
            </a:r>
          </a:p>
        </p:txBody>
      </p:sp>
    </p:spTree>
    <p:extLst>
      <p:ext uri="{BB962C8B-B14F-4D97-AF65-F5344CB8AC3E}">
        <p14:creationId xmlns:p14="http://schemas.microsoft.com/office/powerpoint/2010/main" val="1118092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ducation 16x9">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ducation_16x9.potx" id="{AA5F22BC-61EA-4F01-AB22-75117871E196}" vid="{BD0EB374-1DDC-4F15-88A9-D386288C58A6}"/>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46F0C7C-95CD-4157-B59F-1693F8160B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Educational subjects presentation, chalkboard illustrations design (widescreen)</Template>
  <TotalTime>0</TotalTime>
  <Words>1269</Words>
  <Application>Microsoft Office PowerPoint</Application>
  <PresentationFormat>Widescreen</PresentationFormat>
  <Paragraphs>89</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Calibri</vt:lpstr>
      <vt:lpstr>Wingdings</vt:lpstr>
      <vt:lpstr>Education 16x9</vt:lpstr>
      <vt:lpstr>Python</vt:lpstr>
      <vt:lpstr>Introduction</vt:lpstr>
      <vt:lpstr>Defining a Function</vt:lpstr>
      <vt:lpstr>Passing information to a function</vt:lpstr>
      <vt:lpstr>Passing arguments to a function</vt:lpstr>
      <vt:lpstr>Positional Arguments</vt:lpstr>
      <vt:lpstr>Keyword Arguments</vt:lpstr>
      <vt:lpstr>Default values for Arguments</vt:lpstr>
      <vt:lpstr>Return Values</vt:lpstr>
      <vt:lpstr>Return a Dictionary</vt:lpstr>
      <vt:lpstr>Passing a List</vt:lpstr>
      <vt:lpstr>Preventing modification of List</vt:lpstr>
      <vt:lpstr>Passing an Arbitrary number of Arguments</vt:lpstr>
      <vt:lpstr>Mixing Positional and Arbitrary Arguments</vt:lpstr>
      <vt:lpstr>Using Arbitrary Keyword Arguments</vt:lpstr>
      <vt:lpstr>Storing Functions in Modules</vt:lpstr>
      <vt:lpstr>Approaches to importing Module</vt:lpstr>
      <vt:lpstr>Scoping Rules</vt:lpstr>
      <vt:lpstr>Advanced Topics (Self – Study)</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2016-06-24T07:27:19Z</dcterms:created>
  <dcterms:modified xsi:type="dcterms:W3CDTF">2016-06-25T07:02:35Z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TC034629029991</vt:lpwstr>
  </property>
</Properties>
</file>