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58" r:id="rId3"/>
    <p:sldId id="260" r:id="rId4"/>
    <p:sldId id="270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6/25/2016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6/25/2016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6/25/2016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6/25/2016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6/25/2016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6/25/2016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6/25/2016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6/25/2016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6/25/2016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6/25/2016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6/25/2016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8896" y="2465294"/>
            <a:ext cx="5389895" cy="4392706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6/25/2016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6/25/2016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E9AC-F15C-4FA0-A6F1-298829FA691D}" type="datetimeFigureOut">
              <a:rPr lang="en-US"/>
              <a:t>6/25/2016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	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OOP Concepts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Multiple Inheritance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80160" y="1828457"/>
            <a:ext cx="9628632" cy="5029544"/>
          </a:xfrm>
        </p:spPr>
        <p:txBody>
          <a:bodyPr>
            <a:normAutofit/>
          </a:bodyPr>
          <a:lstStyle/>
          <a:p>
            <a:r>
              <a:rPr lang="en-US" sz="3200" dirty="0"/>
              <a:t>Python supports multiple inheritance . This is specified by having a class list multiple base classes.</a:t>
            </a:r>
          </a:p>
          <a:p>
            <a:r>
              <a:rPr lang="en-US" sz="3200" dirty="0"/>
              <a:t>When multiple inheritance is used, attribute resolution becomes considerably more complicated because there are many possible search paths that could be used to bind attributes.</a:t>
            </a:r>
          </a:p>
          <a:p>
            <a:r>
              <a:rPr lang="en-US" sz="3200" dirty="0"/>
              <a:t>As a general rule, multiple inheritance is something best avoided in most programs.</a:t>
            </a:r>
          </a:p>
        </p:txBody>
      </p:sp>
    </p:spTree>
    <p:extLst>
      <p:ext uri="{BB962C8B-B14F-4D97-AF65-F5344CB8AC3E}">
        <p14:creationId xmlns:p14="http://schemas.microsoft.com/office/powerpoint/2010/main" val="343358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Dynamic Binding (Polymorphism)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80160" y="1828457"/>
            <a:ext cx="9628632" cy="5029544"/>
          </a:xfrm>
        </p:spPr>
        <p:txBody>
          <a:bodyPr>
            <a:normAutofit fontScale="92500"/>
          </a:bodyPr>
          <a:lstStyle/>
          <a:p>
            <a:r>
              <a:rPr lang="en-US" sz="3200" i="1" dirty="0"/>
              <a:t>Dynamic binding </a:t>
            </a:r>
            <a:r>
              <a:rPr lang="en-US" sz="3200" dirty="0"/>
              <a:t>is the capability to use an instance without regard for its type.</a:t>
            </a:r>
          </a:p>
          <a:p>
            <a:r>
              <a:rPr lang="en-US" sz="3200" dirty="0"/>
              <a:t>It is handled entirely through the attribute lookup process described for inheritance in the preceding section.</a:t>
            </a:r>
          </a:p>
          <a:p>
            <a:r>
              <a:rPr lang="en-US" sz="3200" dirty="0"/>
              <a:t>Whenever an attribute is accessed as </a:t>
            </a:r>
            <a:r>
              <a:rPr lang="en-US" sz="3200" dirty="0" err="1"/>
              <a:t>obj.attr</a:t>
            </a:r>
            <a:r>
              <a:rPr lang="en-US" sz="3200" dirty="0"/>
              <a:t> , </a:t>
            </a:r>
            <a:r>
              <a:rPr lang="en-US" sz="3200" dirty="0" err="1"/>
              <a:t>attr</a:t>
            </a:r>
            <a:r>
              <a:rPr lang="en-US" sz="3200" dirty="0"/>
              <a:t> is located by searching within the instance itself, the instance’s class definition, and then base classes, in that order.</a:t>
            </a:r>
          </a:p>
          <a:p>
            <a:r>
              <a:rPr lang="en-US" sz="3200" dirty="0"/>
              <a:t>Let’s look at an example.</a:t>
            </a:r>
          </a:p>
        </p:txBody>
      </p:sp>
    </p:spTree>
    <p:extLst>
      <p:ext uri="{BB962C8B-B14F-4D97-AF65-F5344CB8AC3E}">
        <p14:creationId xmlns:p14="http://schemas.microsoft.com/office/powerpoint/2010/main" val="355779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Duck Typing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80160" y="1828457"/>
            <a:ext cx="9628632" cy="5029544"/>
          </a:xfrm>
        </p:spPr>
        <p:txBody>
          <a:bodyPr>
            <a:normAutofit/>
          </a:bodyPr>
          <a:lstStyle/>
          <a:p>
            <a:r>
              <a:rPr lang="en-US" sz="3200" dirty="0"/>
              <a:t>A critical aspect of this binding process is that it is independent of what kind of object </a:t>
            </a:r>
            <a:r>
              <a:rPr lang="en-US" sz="3200" dirty="0" err="1"/>
              <a:t>obj</a:t>
            </a:r>
            <a:r>
              <a:rPr lang="en-US" sz="3200" dirty="0"/>
              <a:t> is.</a:t>
            </a:r>
          </a:p>
          <a:p>
            <a:r>
              <a:rPr lang="en-US" sz="3200" dirty="0"/>
              <a:t>If you make a lookup such as obj.name, it will work on any </a:t>
            </a:r>
            <a:r>
              <a:rPr lang="en-US" sz="3200" dirty="0" err="1"/>
              <a:t>obj</a:t>
            </a:r>
            <a:r>
              <a:rPr lang="en-US" sz="3200" dirty="0"/>
              <a:t> that happens to have a name attribute.</a:t>
            </a:r>
          </a:p>
          <a:p>
            <a:r>
              <a:rPr lang="en-US" sz="3200" dirty="0"/>
              <a:t>This behavior is sometimes referred to as </a:t>
            </a:r>
            <a:r>
              <a:rPr lang="en-US" sz="3200" i="1" dirty="0"/>
              <a:t>duck  typing.</a:t>
            </a:r>
          </a:p>
          <a:p>
            <a:r>
              <a:rPr lang="en-US" sz="3200" dirty="0"/>
              <a:t>Let’s look at an example.</a:t>
            </a:r>
          </a:p>
        </p:txBody>
      </p:sp>
    </p:spTree>
    <p:extLst>
      <p:ext uri="{BB962C8B-B14F-4D97-AF65-F5344CB8AC3E}">
        <p14:creationId xmlns:p14="http://schemas.microsoft.com/office/powerpoint/2010/main" val="98318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Static Methods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80160" y="1828457"/>
            <a:ext cx="9628632" cy="5029544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i="1" dirty="0"/>
              <a:t>static method </a:t>
            </a:r>
            <a:r>
              <a:rPr lang="en-US" sz="3200" dirty="0"/>
              <a:t>is an ordinary function that just happens to live in the namespace defined by a class.</a:t>
            </a:r>
          </a:p>
          <a:p>
            <a:r>
              <a:rPr lang="en-US" sz="3200" dirty="0"/>
              <a:t>It does not operate on any kind of instance.</a:t>
            </a:r>
          </a:p>
          <a:p>
            <a:r>
              <a:rPr lang="en-US" sz="3200" dirty="0"/>
              <a:t>To define a </a:t>
            </a:r>
            <a:r>
              <a:rPr lang="en-US" sz="3200" dirty="0" err="1"/>
              <a:t>staticmethod</a:t>
            </a:r>
            <a:r>
              <a:rPr lang="en-US" sz="3200" dirty="0"/>
              <a:t>, use the @</a:t>
            </a:r>
            <a:r>
              <a:rPr lang="en-US" sz="3200" dirty="0" err="1"/>
              <a:t>staticmethod</a:t>
            </a:r>
            <a:r>
              <a:rPr lang="en-US" sz="3200" dirty="0"/>
              <a:t> decorator.</a:t>
            </a:r>
          </a:p>
          <a:p>
            <a:r>
              <a:rPr lang="en-US" sz="3200" dirty="0"/>
              <a:t>To call a static method, you just prefix it by the class name . You do not pass it any additional information.</a:t>
            </a:r>
          </a:p>
          <a:p>
            <a:r>
              <a:rPr lang="en-US" sz="3200" dirty="0"/>
              <a:t>Let’s look at an example.</a:t>
            </a:r>
          </a:p>
        </p:txBody>
      </p:sp>
    </p:spTree>
    <p:extLst>
      <p:ext uri="{BB962C8B-B14F-4D97-AF65-F5344CB8AC3E}">
        <p14:creationId xmlns:p14="http://schemas.microsoft.com/office/powerpoint/2010/main" val="351664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 Methods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80160" y="1828457"/>
            <a:ext cx="9628632" cy="5029544"/>
          </a:xfrm>
        </p:spPr>
        <p:txBody>
          <a:bodyPr>
            <a:normAutofit/>
          </a:bodyPr>
          <a:lstStyle/>
          <a:p>
            <a:r>
              <a:rPr lang="en-US" sz="3200" i="1" dirty="0"/>
              <a:t>Class methods </a:t>
            </a:r>
            <a:r>
              <a:rPr lang="en-US" sz="3200" dirty="0"/>
              <a:t>are methods that operate on the class itself as an object.</a:t>
            </a:r>
          </a:p>
          <a:p>
            <a:r>
              <a:rPr lang="en-US" sz="3200" dirty="0"/>
              <a:t>Defined using the @</a:t>
            </a:r>
            <a:r>
              <a:rPr lang="en-US" sz="3200" dirty="0" err="1"/>
              <a:t>classmethod</a:t>
            </a:r>
            <a:r>
              <a:rPr lang="en-US" sz="3200" dirty="0"/>
              <a:t> decorator, a class method is different than an instance method in that the class is passed as the first argument which is named </a:t>
            </a:r>
            <a:r>
              <a:rPr lang="en-US" sz="3200" dirty="0" err="1"/>
              <a:t>cls</a:t>
            </a:r>
            <a:r>
              <a:rPr lang="en-US" sz="3200" dirty="0"/>
              <a:t> by convention.</a:t>
            </a:r>
          </a:p>
          <a:p>
            <a:r>
              <a:rPr lang="en-US" sz="3200" dirty="0"/>
              <a:t>Let’s look at an example.</a:t>
            </a:r>
          </a:p>
        </p:txBody>
      </p:sp>
    </p:spTree>
    <p:extLst>
      <p:ext uri="{BB962C8B-B14F-4D97-AF65-F5344CB8AC3E}">
        <p14:creationId xmlns:p14="http://schemas.microsoft.com/office/powerpoint/2010/main" val="72280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Properties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80160" y="1828457"/>
            <a:ext cx="9628632" cy="5029544"/>
          </a:xfrm>
        </p:spPr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3200" i="1" dirty="0"/>
              <a:t>property </a:t>
            </a:r>
            <a:r>
              <a:rPr lang="en-US" sz="3200" dirty="0"/>
              <a:t>is a special kind of attribute that computes its value when accessed.</a:t>
            </a:r>
          </a:p>
          <a:p>
            <a:r>
              <a:rPr lang="en-US" sz="3200" dirty="0"/>
              <a:t>The @property decorator makes it possible for the method that follows to be accessed as a simple attribute without () which you would be using to call other methods.</a:t>
            </a:r>
          </a:p>
          <a:p>
            <a:r>
              <a:rPr lang="en-US" sz="3200" dirty="0"/>
              <a:t>An error message is generated if an attempt is made to redefine the attribute.</a:t>
            </a:r>
          </a:p>
          <a:p>
            <a:r>
              <a:rPr lang="en-US" sz="3200" dirty="0"/>
              <a:t>Let’s look at an example.</a:t>
            </a:r>
          </a:p>
        </p:txBody>
      </p:sp>
    </p:spTree>
    <p:extLst>
      <p:ext uri="{BB962C8B-B14F-4D97-AF65-F5344CB8AC3E}">
        <p14:creationId xmlns:p14="http://schemas.microsoft.com/office/powerpoint/2010/main" val="170347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Operator Overloading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80160" y="1854833"/>
            <a:ext cx="9628632" cy="5029544"/>
          </a:xfrm>
        </p:spPr>
        <p:txBody>
          <a:bodyPr>
            <a:noAutofit/>
          </a:bodyPr>
          <a:lstStyle/>
          <a:p>
            <a:r>
              <a:rPr lang="en-US" sz="3200" dirty="0"/>
              <a:t>User-defined objects can be made to work with all of Python’s built-in operators by adding implementations of the special methods.</a:t>
            </a:r>
          </a:p>
          <a:p>
            <a:r>
              <a:rPr lang="en-US" sz="3200" dirty="0"/>
              <a:t>Remember that Python has many special methods built-in for various operations. </a:t>
            </a:r>
          </a:p>
          <a:p>
            <a:r>
              <a:rPr lang="en-US" sz="3200" dirty="0"/>
              <a:t>Let’s look at an example.</a:t>
            </a:r>
          </a:p>
        </p:txBody>
      </p:sp>
    </p:spTree>
    <p:extLst>
      <p:ext uri="{BB962C8B-B14F-4D97-AF65-F5344CB8AC3E}">
        <p14:creationId xmlns:p14="http://schemas.microsoft.com/office/powerpoint/2010/main" val="256236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Advanced Topics (Self – Study)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80160" y="1854833"/>
            <a:ext cx="9628632" cy="5029544"/>
          </a:xfrm>
        </p:spPr>
        <p:txBody>
          <a:bodyPr>
            <a:noAutofit/>
          </a:bodyPr>
          <a:lstStyle/>
          <a:p>
            <a:r>
              <a:rPr lang="en-US" sz="3200" dirty="0"/>
              <a:t>Descriptors</a:t>
            </a:r>
          </a:p>
          <a:p>
            <a:r>
              <a:rPr lang="en-US" sz="3200" dirty="0"/>
              <a:t>Data Encapsulation and Private Attributes</a:t>
            </a:r>
          </a:p>
          <a:p>
            <a:r>
              <a:rPr lang="en-US" sz="3200" dirty="0"/>
              <a:t>Abstract Base Classes</a:t>
            </a:r>
          </a:p>
          <a:p>
            <a:r>
              <a:rPr lang="en-US" sz="3200" dirty="0"/>
              <a:t>Meta-classes</a:t>
            </a:r>
          </a:p>
          <a:p>
            <a:r>
              <a:rPr lang="en-US" sz="3200" dirty="0"/>
              <a:t>Class Decorators</a:t>
            </a:r>
          </a:p>
        </p:txBody>
      </p:sp>
    </p:spTree>
    <p:extLst>
      <p:ext uri="{BB962C8B-B14F-4D97-AF65-F5344CB8AC3E}">
        <p14:creationId xmlns:p14="http://schemas.microsoft.com/office/powerpoint/2010/main" val="127720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Lab Session</a:t>
            </a:r>
          </a:p>
        </p:txBody>
      </p:sp>
      <p:pic>
        <p:nvPicPr>
          <p:cNvPr id="1026" name="Picture 2" descr="http://www.mememaker.net/static/images/memes/377876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47" y="2053981"/>
            <a:ext cx="6242538" cy="471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76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908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80160" y="1828457"/>
            <a:ext cx="9628632" cy="5029544"/>
          </a:xfrm>
        </p:spPr>
        <p:txBody>
          <a:bodyPr>
            <a:normAutofit/>
          </a:bodyPr>
          <a:lstStyle/>
          <a:p>
            <a:r>
              <a:rPr lang="en-US" sz="3200" dirty="0"/>
              <a:t>In object-oriented programming you write </a:t>
            </a:r>
            <a:r>
              <a:rPr lang="en-US" sz="3200" i="1" dirty="0"/>
              <a:t>classes </a:t>
            </a:r>
            <a:r>
              <a:rPr lang="en-US" sz="3200" dirty="0"/>
              <a:t>that represent real-world things and situations, and you create </a:t>
            </a:r>
            <a:r>
              <a:rPr lang="en-US" sz="3200" i="1" dirty="0"/>
              <a:t>objects </a:t>
            </a:r>
            <a:r>
              <a:rPr lang="en-US" sz="3200" dirty="0"/>
              <a:t>based on these classes.</a:t>
            </a:r>
          </a:p>
          <a:p>
            <a:r>
              <a:rPr lang="en-US" sz="3200" dirty="0"/>
              <a:t>When you write a class, you define the general behavior that a whole category of objects can have.</a:t>
            </a:r>
          </a:p>
          <a:p>
            <a:r>
              <a:rPr lang="en-US" sz="3200" dirty="0"/>
              <a:t>When you create individual objects from the class, each object is automatically equipped with the general behavior; you can then give each object whatever unique traits you desire.</a:t>
            </a:r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Creating And Using A Class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80160" y="1828457"/>
            <a:ext cx="9628632" cy="5029544"/>
          </a:xfrm>
        </p:spPr>
        <p:txBody>
          <a:bodyPr>
            <a:normAutofit/>
          </a:bodyPr>
          <a:lstStyle/>
          <a:p>
            <a:r>
              <a:rPr lang="en-US" sz="3200" dirty="0"/>
              <a:t>You can model almost anything using classes.</a:t>
            </a:r>
          </a:p>
          <a:p>
            <a:r>
              <a:rPr lang="en-US" sz="3200" dirty="0"/>
              <a:t>The functions defined in classes are called methods.</a:t>
            </a:r>
          </a:p>
          <a:p>
            <a:r>
              <a:rPr lang="en-US" sz="3200" dirty="0"/>
              <a:t>Let’s start by writing a simple class, Dog, that represents a dog.</a:t>
            </a:r>
          </a:p>
        </p:txBody>
      </p:sp>
    </p:spTree>
    <p:extLst>
      <p:ext uri="{BB962C8B-B14F-4D97-AF65-F5344CB8AC3E}">
        <p14:creationId xmlns:p14="http://schemas.microsoft.com/office/powerpoint/2010/main" val="101419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__</a:t>
            </a:r>
            <a:r>
              <a:rPr lang="en-US" sz="3600" dirty="0" err="1"/>
              <a:t>init</a:t>
            </a:r>
            <a:r>
              <a:rPr lang="en-US" sz="3600" dirty="0"/>
              <a:t>__(self)  Method and self Parameter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80160" y="1828457"/>
            <a:ext cx="9628632" cy="5029544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__</a:t>
            </a:r>
            <a:r>
              <a:rPr lang="en-US" sz="3200" dirty="0" err="1"/>
              <a:t>init</a:t>
            </a:r>
            <a:r>
              <a:rPr lang="en-US" sz="3200" dirty="0"/>
              <a:t>__() method is a special method Python runs automatically whenever we create a new instance based on the Dog class.</a:t>
            </a:r>
          </a:p>
          <a:p>
            <a:r>
              <a:rPr lang="en-US" sz="3200" dirty="0"/>
              <a:t>We define the __</a:t>
            </a:r>
            <a:r>
              <a:rPr lang="en-US" sz="3200" dirty="0" err="1"/>
              <a:t>init</a:t>
            </a:r>
            <a:r>
              <a:rPr lang="en-US" sz="3200" dirty="0"/>
              <a:t>__() method to have three parameters: self, name, and age. The self parameter is required in the method definition, and it must come first before the other parameters.</a:t>
            </a:r>
          </a:p>
          <a:p>
            <a:r>
              <a:rPr lang="en-US" sz="3200" dirty="0"/>
              <a:t>Every method call associated with a class automatically passes self, which is a reference to the instance itself; it gives the individual instance access to the attributes and methods in the class.</a:t>
            </a:r>
          </a:p>
        </p:txBody>
      </p:sp>
    </p:spTree>
    <p:extLst>
      <p:ext uri="{BB962C8B-B14F-4D97-AF65-F5344CB8AC3E}">
        <p14:creationId xmlns:p14="http://schemas.microsoft.com/office/powerpoint/2010/main" val="273733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Making an Instance from a Class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80160" y="1828457"/>
            <a:ext cx="9628632" cy="5029544"/>
          </a:xfrm>
        </p:spPr>
        <p:txBody>
          <a:bodyPr>
            <a:normAutofit/>
          </a:bodyPr>
          <a:lstStyle/>
          <a:p>
            <a:r>
              <a:rPr lang="en-US" sz="3200" dirty="0"/>
              <a:t>Think of a class as a set of instructions for how to make an instance.</a:t>
            </a:r>
          </a:p>
          <a:p>
            <a:r>
              <a:rPr lang="en-US" sz="3200" dirty="0"/>
              <a:t>The class Dog is a set of instructions that tells Python how to make individual instances representing specific dogs.</a:t>
            </a:r>
          </a:p>
          <a:p>
            <a:r>
              <a:rPr lang="en-US" sz="3200" dirty="0"/>
              <a:t>Let’s make an instance representing a specific dog.</a:t>
            </a:r>
          </a:p>
        </p:txBody>
      </p:sp>
    </p:spTree>
    <p:extLst>
      <p:ext uri="{BB962C8B-B14F-4D97-AF65-F5344CB8AC3E}">
        <p14:creationId xmlns:p14="http://schemas.microsoft.com/office/powerpoint/2010/main" val="2269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Accessing Attributes and Methods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80160" y="1828457"/>
            <a:ext cx="9628632" cy="5029544"/>
          </a:xfrm>
        </p:spPr>
        <p:txBody>
          <a:bodyPr>
            <a:normAutofit/>
          </a:bodyPr>
          <a:lstStyle/>
          <a:p>
            <a:r>
              <a:rPr lang="en-US" sz="3200" dirty="0"/>
              <a:t>To access the attributes of an instance, you use dot notation.</a:t>
            </a:r>
          </a:p>
          <a:p>
            <a:r>
              <a:rPr lang="en-US" sz="3200" dirty="0"/>
              <a:t>To call a method, give the name of the instance (in this case, </a:t>
            </a:r>
            <a:r>
              <a:rPr lang="en-US" sz="3200" dirty="0" err="1"/>
              <a:t>my_dog</a:t>
            </a:r>
            <a:r>
              <a:rPr lang="en-US" sz="3200" dirty="0"/>
              <a:t>) and the method you want to call, separated by a dot.</a:t>
            </a:r>
          </a:p>
          <a:p>
            <a:r>
              <a:rPr lang="en-US" sz="3200" dirty="0"/>
              <a:t>Let’s look at an example.</a:t>
            </a:r>
          </a:p>
        </p:txBody>
      </p:sp>
    </p:spTree>
    <p:extLst>
      <p:ext uri="{BB962C8B-B14F-4D97-AF65-F5344CB8AC3E}">
        <p14:creationId xmlns:p14="http://schemas.microsoft.com/office/powerpoint/2010/main" val="141657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Modifying Attributes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80160" y="1828457"/>
            <a:ext cx="9628632" cy="5029544"/>
          </a:xfrm>
        </p:spPr>
        <p:txBody>
          <a:bodyPr>
            <a:normAutofit/>
          </a:bodyPr>
          <a:lstStyle/>
          <a:p>
            <a:r>
              <a:rPr lang="en-US" sz="3200" dirty="0"/>
              <a:t>We can specify default values to the attributes in the __</a:t>
            </a:r>
            <a:r>
              <a:rPr lang="en-US" sz="3200" dirty="0" err="1"/>
              <a:t>init</a:t>
            </a:r>
            <a:r>
              <a:rPr lang="en-US" sz="3200" dirty="0"/>
              <a:t>__ () method.</a:t>
            </a:r>
          </a:p>
          <a:p>
            <a:r>
              <a:rPr lang="en-US" sz="3200" dirty="0"/>
              <a:t>Also we can change the attribute value by directly accessing it using dot notation.</a:t>
            </a:r>
          </a:p>
          <a:p>
            <a:r>
              <a:rPr lang="en-US" sz="3200" dirty="0"/>
              <a:t>Also we can use methods to change the attribute values.</a:t>
            </a:r>
          </a:p>
          <a:p>
            <a:r>
              <a:rPr lang="en-US" sz="3200" dirty="0"/>
              <a:t>Let’s look at an example.</a:t>
            </a:r>
          </a:p>
        </p:txBody>
      </p:sp>
    </p:spTree>
    <p:extLst>
      <p:ext uri="{BB962C8B-B14F-4D97-AF65-F5344CB8AC3E}">
        <p14:creationId xmlns:p14="http://schemas.microsoft.com/office/powerpoint/2010/main" val="273991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Inheritance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80160" y="1828457"/>
            <a:ext cx="9628632" cy="5029544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When one class </a:t>
            </a:r>
            <a:r>
              <a:rPr lang="en-US" sz="3200" i="1" dirty="0"/>
              <a:t>inherits </a:t>
            </a:r>
            <a:r>
              <a:rPr lang="en-US" sz="3200" dirty="0"/>
              <a:t>from another, it automatically takes on all the attributes and methods of the first class.</a:t>
            </a:r>
          </a:p>
          <a:p>
            <a:r>
              <a:rPr lang="en-US" sz="3200" dirty="0"/>
              <a:t>The name of the parent class must be included in parentheses in the definition of the child class separated by comma’s.</a:t>
            </a:r>
          </a:p>
          <a:p>
            <a:r>
              <a:rPr lang="en-US" sz="3200" dirty="0"/>
              <a:t>Let’s look at an example.</a:t>
            </a:r>
          </a:p>
          <a:p>
            <a:r>
              <a:rPr lang="en-US" sz="3200" dirty="0"/>
              <a:t>The super() function is a special function that helps Python make connections between the parent and child class.</a:t>
            </a:r>
          </a:p>
        </p:txBody>
      </p:sp>
    </p:spTree>
    <p:extLst>
      <p:ext uri="{BB962C8B-B14F-4D97-AF65-F5344CB8AC3E}">
        <p14:creationId xmlns:p14="http://schemas.microsoft.com/office/powerpoint/2010/main" val="59976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Defining Attributes And Methods for The Child Class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80160" y="1828457"/>
            <a:ext cx="9628632" cy="5029544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Once you have a child class that inherits from a parent class, you can add any new attributes and methods necessary to differentiate the child class from the parent class.</a:t>
            </a:r>
          </a:p>
          <a:p>
            <a:r>
              <a:rPr lang="en-US" sz="3200" dirty="0"/>
              <a:t>You can override any method from the parent class that doesn’t fit what you’re trying to model with the child class.</a:t>
            </a:r>
          </a:p>
          <a:p>
            <a:r>
              <a:rPr lang="en-US" sz="3200" dirty="0"/>
              <a:t>You define a method in the child class with the same name as the method you want to override in the parent class.</a:t>
            </a:r>
          </a:p>
          <a:p>
            <a:r>
              <a:rPr lang="en-US" sz="3200" dirty="0"/>
              <a:t>Let’s look at an example.</a:t>
            </a:r>
          </a:p>
        </p:txBody>
      </p:sp>
    </p:spTree>
    <p:extLst>
      <p:ext uri="{BB962C8B-B14F-4D97-AF65-F5344CB8AC3E}">
        <p14:creationId xmlns:p14="http://schemas.microsoft.com/office/powerpoint/2010/main" val="396092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cation_16x9.potx" id="{AA5F22BC-61EA-4F01-AB22-75117871E196}" vid="{BD0EB374-1DDC-4F15-88A9-D386288C58A6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6F0C7C-95CD-4157-B59F-1693F8160B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0</TotalTime>
  <Words>999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Wingdings</vt:lpstr>
      <vt:lpstr>Education 16x9</vt:lpstr>
      <vt:lpstr>Python  </vt:lpstr>
      <vt:lpstr>Introduction</vt:lpstr>
      <vt:lpstr>Creating And Using A Class</vt:lpstr>
      <vt:lpstr>The __init__(self)  Method and self Parameter</vt:lpstr>
      <vt:lpstr>Making an Instance from a Class</vt:lpstr>
      <vt:lpstr>Accessing Attributes and Methods</vt:lpstr>
      <vt:lpstr>Modifying Attributes</vt:lpstr>
      <vt:lpstr>Inheritance</vt:lpstr>
      <vt:lpstr>Defining Attributes And Methods for The Child Class</vt:lpstr>
      <vt:lpstr>Multiple Inheritance</vt:lpstr>
      <vt:lpstr>Dynamic Binding (Polymorphism)</vt:lpstr>
      <vt:lpstr>Duck Typing</vt:lpstr>
      <vt:lpstr>Static Methods</vt:lpstr>
      <vt:lpstr>Class Methods</vt:lpstr>
      <vt:lpstr>Properties</vt:lpstr>
      <vt:lpstr>Operator Overloading</vt:lpstr>
      <vt:lpstr>Advanced Topics (Self – Study)</vt:lpstr>
      <vt:lpstr>Lab Session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2016-06-24T18:43:32Z</dcterms:created>
  <dcterms:modified xsi:type="dcterms:W3CDTF">2016-06-25T05:44:32Z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TC034629029991</vt:lpwstr>
  </property>
</Properties>
</file>