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7" r:id="rId4"/>
    <p:sldMasterId id="2147483814" r:id="rId5"/>
  </p:sldMasterIdLst>
  <p:notesMasterIdLst>
    <p:notesMasterId r:id="rId14"/>
  </p:notesMasterIdLst>
  <p:handoutMasterIdLst>
    <p:handoutMasterId r:id="rId15"/>
  </p:handoutMasterIdLst>
  <p:sldIdLst>
    <p:sldId id="331" r:id="rId6"/>
    <p:sldId id="2147229189" r:id="rId7"/>
    <p:sldId id="2147229190" r:id="rId8"/>
    <p:sldId id="2147229193" r:id="rId9"/>
    <p:sldId id="2147229192" r:id="rId10"/>
    <p:sldId id="2147229194" r:id="rId11"/>
    <p:sldId id="2147229191" r:id="rId12"/>
    <p:sldId id="214722909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Ubuntu" panose="020B0604020202020204" charset="0"/>
      <p:regular r:id="rId20"/>
      <p:bold r:id="rId21"/>
      <p:italic r:id="rId22"/>
    </p:embeddedFont>
    <p:embeddedFont>
      <p:font typeface="Ubuntu Medium" panose="020B0604030602030204" charset="0"/>
      <p:regular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1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E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9FAA4-A3C7-4D23-BF3D-4EE4517CFC8F}" v="1" dt="2022-03-28T12:22:04.371"/>
    <p1510:client id="{F535EDF6-1B92-47A5-9ECF-07B354F9FAD0}" v="15" dt="2022-03-30T09:59:13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1383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D4A3E-45A4-4CDB-BA8F-22CCBD89057B}" type="datetimeFigureOut">
              <a:rPr lang="fr-FR" smtClean="0"/>
              <a:pPr/>
              <a:t>30/03/2022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DDF3-7232-4648-9E6E-59BB6E86554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00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30/03/2022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93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Processus standard et stable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5709-7454-4298-AFAC-A4DD76487D53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3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5709-7454-4298-AFAC-A4DD76487D53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8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5709-7454-4298-AFAC-A4DD76487D53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3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5709-7454-4298-AFAC-A4DD76487D53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5709-7454-4298-AFAC-A4DD76487D53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8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5709-7454-4298-AFAC-A4DD76487D53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15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Intitulé de la direction/service interministérielle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/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C04E4D8-81BF-1E49-863C-5693067E1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6881"/>
            <a:ext cx="2152829" cy="16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9998" y="900000"/>
            <a:ext cx="8424000" cy="72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>
          <a:xfrm>
            <a:off x="7614003" y="4783500"/>
            <a:ext cx="1170000" cy="36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fr-FR" cap="all">
                <a:solidFill>
                  <a:srgbClr val="000000"/>
                </a:solidFill>
              </a:rPr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‹#›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359998" y="1836000"/>
            <a:ext cx="8424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7996" indent="-107996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7996" indent="-107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3"/>
          </p:nvPr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/>
          <a:lstStyle>
            <a:lvl1pPr>
              <a:defRPr sz="750" b="1"/>
            </a:lvl1pPr>
          </a:lstStyle>
          <a:p>
            <a:r>
              <a:rPr lang="fr-FR">
                <a:solidFill>
                  <a:srgbClr val="000000"/>
                </a:solidFill>
              </a:rPr>
              <a:t>Direction interministérielle de la transformation publique – Académie de Versailles</a:t>
            </a:r>
          </a:p>
        </p:txBody>
      </p:sp>
    </p:spTree>
    <p:extLst>
      <p:ext uri="{BB962C8B-B14F-4D97-AF65-F5344CB8AC3E}">
        <p14:creationId xmlns:p14="http://schemas.microsoft.com/office/powerpoint/2010/main" val="133327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 screen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832AC1-21AF-4DAD-A220-3541D7B3D0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786547 w 12192000"/>
              <a:gd name="connsiteY0" fmla="*/ 205058 h 6858000"/>
              <a:gd name="connsiteX1" fmla="*/ 11562163 w 12192000"/>
              <a:gd name="connsiteY1" fmla="*/ 436971 h 6858000"/>
              <a:gd name="connsiteX2" fmla="*/ 11639891 w 12192000"/>
              <a:gd name="connsiteY2" fmla="*/ 551459 h 6858000"/>
              <a:gd name="connsiteX3" fmla="*/ 11719085 w 12192000"/>
              <a:gd name="connsiteY3" fmla="*/ 552927 h 6858000"/>
              <a:gd name="connsiteX4" fmla="*/ 11751166 w 12192000"/>
              <a:gd name="connsiteY4" fmla="*/ 536965 h 6858000"/>
              <a:gd name="connsiteX5" fmla="*/ 11777548 w 12192000"/>
              <a:gd name="connsiteY5" fmla="*/ 513474 h 6858000"/>
              <a:gd name="connsiteX6" fmla="*/ 11770504 w 12192000"/>
              <a:gd name="connsiteY6" fmla="*/ 536398 h 6858000"/>
              <a:gd name="connsiteX7" fmla="*/ 11705703 w 12192000"/>
              <a:gd name="connsiteY7" fmla="*/ 579359 h 6858000"/>
              <a:gd name="connsiteX8" fmla="*/ 11760002 w 12192000"/>
              <a:gd name="connsiteY8" fmla="*/ 594046 h 6858000"/>
              <a:gd name="connsiteX9" fmla="*/ 11889144 w 12192000"/>
              <a:gd name="connsiteY9" fmla="*/ 551453 h 6858000"/>
              <a:gd name="connsiteX10" fmla="*/ 11824573 w 12192000"/>
              <a:gd name="connsiteY10" fmla="*/ 494172 h 6858000"/>
              <a:gd name="connsiteX11" fmla="*/ 11889144 w 12192000"/>
              <a:gd name="connsiteY11" fmla="*/ 525016 h 6858000"/>
              <a:gd name="connsiteX12" fmla="*/ 11974376 w 12192000"/>
              <a:gd name="connsiteY12" fmla="*/ 467391 h 6858000"/>
              <a:gd name="connsiteX13" fmla="*/ 11981591 w 12192000"/>
              <a:gd name="connsiteY13" fmla="*/ 431058 h 6858000"/>
              <a:gd name="connsiteX14" fmla="*/ 11981599 w 12192000"/>
              <a:gd name="connsiteY14" fmla="*/ 431100 h 6858000"/>
              <a:gd name="connsiteX15" fmla="*/ 11981599 w 12192000"/>
              <a:gd name="connsiteY15" fmla="*/ 431017 h 6858000"/>
              <a:gd name="connsiteX16" fmla="*/ 11981599 w 12192000"/>
              <a:gd name="connsiteY16" fmla="*/ 428164 h 6858000"/>
              <a:gd name="connsiteX17" fmla="*/ 11909738 w 12192000"/>
              <a:gd name="connsiteY17" fmla="*/ 279916 h 6858000"/>
              <a:gd name="connsiteX18" fmla="*/ 11796813 w 12192000"/>
              <a:gd name="connsiteY18" fmla="*/ 209461 h 6858000"/>
              <a:gd name="connsiteX19" fmla="*/ 11786547 w 12192000"/>
              <a:gd name="connsiteY19" fmla="*/ 205058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6547" y="205058"/>
                </a:moveTo>
                <a:cubicBezTo>
                  <a:pt x="11736684" y="265238"/>
                  <a:pt x="11562163" y="310740"/>
                  <a:pt x="11562163" y="436971"/>
                </a:cubicBezTo>
                <a:cubicBezTo>
                  <a:pt x="11562163" y="486876"/>
                  <a:pt x="11592961" y="533846"/>
                  <a:pt x="11639891" y="551459"/>
                </a:cubicBezTo>
                <a:cubicBezTo>
                  <a:pt x="11666289" y="561734"/>
                  <a:pt x="11692687" y="561734"/>
                  <a:pt x="11719085" y="552927"/>
                </a:cubicBezTo>
                <a:cubicBezTo>
                  <a:pt x="11730818" y="549258"/>
                  <a:pt x="11741450" y="543753"/>
                  <a:pt x="11751166" y="536965"/>
                </a:cubicBezTo>
                <a:lnTo>
                  <a:pt x="11777548" y="513474"/>
                </a:lnTo>
                <a:lnTo>
                  <a:pt x="11770504" y="536398"/>
                </a:lnTo>
                <a:cubicBezTo>
                  <a:pt x="11758809" y="558154"/>
                  <a:pt x="11734320" y="574953"/>
                  <a:pt x="11705703" y="579359"/>
                </a:cubicBezTo>
                <a:cubicBezTo>
                  <a:pt x="11714508" y="588171"/>
                  <a:pt x="11735054" y="594046"/>
                  <a:pt x="11760002" y="594046"/>
                </a:cubicBezTo>
                <a:cubicBezTo>
                  <a:pt x="11805495" y="594046"/>
                  <a:pt x="11861261" y="580827"/>
                  <a:pt x="11889144" y="551453"/>
                </a:cubicBezTo>
                <a:cubicBezTo>
                  <a:pt x="11850989" y="552921"/>
                  <a:pt x="11826041" y="527953"/>
                  <a:pt x="11824573" y="494172"/>
                </a:cubicBezTo>
                <a:cubicBezTo>
                  <a:pt x="11842183" y="516203"/>
                  <a:pt x="11864196" y="525016"/>
                  <a:pt x="11889144" y="525016"/>
                </a:cubicBezTo>
                <a:cubicBezTo>
                  <a:pt x="11927667" y="525016"/>
                  <a:pt x="11960411" y="501057"/>
                  <a:pt x="11974376" y="467391"/>
                </a:cubicBezTo>
                <a:lnTo>
                  <a:pt x="11981591" y="431058"/>
                </a:lnTo>
                <a:lnTo>
                  <a:pt x="11981599" y="431100"/>
                </a:lnTo>
                <a:lnTo>
                  <a:pt x="11981599" y="431017"/>
                </a:lnTo>
                <a:lnTo>
                  <a:pt x="11981599" y="428164"/>
                </a:lnTo>
                <a:cubicBezTo>
                  <a:pt x="11981599" y="369452"/>
                  <a:pt x="11952268" y="319547"/>
                  <a:pt x="11909738" y="279916"/>
                </a:cubicBezTo>
                <a:cubicBezTo>
                  <a:pt x="11877473" y="249092"/>
                  <a:pt x="11837876" y="227075"/>
                  <a:pt x="11796813" y="209461"/>
                </a:cubicBezTo>
                <a:cubicBezTo>
                  <a:pt x="11793879" y="207994"/>
                  <a:pt x="11790946" y="206526"/>
                  <a:pt x="11786547" y="2050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and arrange the picture in the background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CAFF-8B20-4B52-A18C-BFD13976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10" y="1463755"/>
            <a:ext cx="3421856" cy="2215991"/>
          </a:xfrm>
        </p:spPr>
        <p:txBody>
          <a:bodyPr vert="horz" wrap="square" lIns="72000" tIns="0" rIns="0" bIns="0" rtlCol="0" anchor="ctr">
            <a:spAutoFit/>
          </a:bodyPr>
          <a:lstStyle>
            <a:lvl1pPr>
              <a:lnSpc>
                <a:spcPct val="80000"/>
              </a:lnSpc>
              <a:defRPr lang="en-GB" sz="4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Intitulé de la direction/service interministérielle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85C7C26-3777-6343-8C6F-2F6E4C4CE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968"/>
            <a:ext cx="755765" cy="5817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23471191"/>
              </p:ext>
            </p:ext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303610" y="995363"/>
            <a:ext cx="8532660" cy="38516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03610" y="291142"/>
            <a:ext cx="8210829" cy="53753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71622" y="153794"/>
            <a:ext cx="314577" cy="291741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65" name="Rectangle 27">
            <a:extLst>
              <a:ext uri="{FF2B5EF4-FFF2-40B4-BE49-F238E27FC236}">
                <a16:creationId xmlns:a16="http://schemas.microsoft.com/office/drawing/2014/main" id="{5B538C81-213B-41EC-BB81-FEF313C9D880}"/>
              </a:ext>
            </a:extLst>
          </p:cNvPr>
          <p:cNvSpPr/>
          <p:nvPr userDrawn="1"/>
        </p:nvSpPr>
        <p:spPr>
          <a:xfrm>
            <a:off x="303610" y="4888403"/>
            <a:ext cx="2558135" cy="1645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5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86" name="Retângulo 43">
            <a:extLst>
              <a:ext uri="{FF2B5EF4-FFF2-40B4-BE49-F238E27FC236}">
                <a16:creationId xmlns:a16="http://schemas.microsoft.com/office/drawing/2014/main" id="{5539996C-DD2A-49D6-AFB0-763FCB2EE440}"/>
              </a:ext>
            </a:extLst>
          </p:cNvPr>
          <p:cNvSpPr/>
          <p:nvPr userDrawn="1"/>
        </p:nvSpPr>
        <p:spPr>
          <a:xfrm>
            <a:off x="8808097" y="4888243"/>
            <a:ext cx="171947" cy="18466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01D50803-B26A-4936-A06C-6E086A6DD719}"/>
              </a:ext>
            </a:extLst>
          </p:cNvPr>
          <p:cNvSpPr/>
          <p:nvPr userDrawn="1"/>
        </p:nvSpPr>
        <p:spPr>
          <a:xfrm>
            <a:off x="5420302" y="4888403"/>
            <a:ext cx="3399122" cy="16459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25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Invent 2021.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42551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hf hdr="0"/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195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5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133350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35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271463" indent="-138113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404813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1"/>
        </a:buClr>
        <a:buFont typeface="Ubuntu" panose="020B0504030602030204" pitchFamily="34" charset="0"/>
        <a:buChar char="–"/>
        <a:defRPr sz="105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538163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3"/>
        </a:buClr>
        <a:buFont typeface="Arial" panose="020B0604020202020204" pitchFamily="34" charset="0"/>
        <a:buChar char="•"/>
        <a:defRPr sz="1050" kern="1200" baseline="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4071">
          <p15:clr>
            <a:srgbClr val="F26B43"/>
          </p15:clr>
        </p15:guide>
        <p15:guide id="4" pos="255">
          <p15:clr>
            <a:srgbClr val="F26B43"/>
          </p15:clr>
        </p15:guide>
        <p15:guide id="5" orient="horz" pos="836">
          <p15:clr>
            <a:srgbClr val="F26B43"/>
          </p15:clr>
        </p15:guide>
        <p15:guide id="6" orient="horz" pos="245">
          <p15:clr>
            <a:srgbClr val="F26B43"/>
          </p15:clr>
        </p15:guide>
        <p15:guide id="7" pos="3840">
          <p15:clr>
            <a:srgbClr val="F26B43"/>
          </p15:clr>
        </p15:guide>
        <p15:guide id="8" pos="3899">
          <p15:clr>
            <a:srgbClr val="F26B43"/>
          </p15:clr>
        </p15:guide>
        <p15:guide id="9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err="1"/>
              <a:t>PréQualification</a:t>
            </a:r>
            <a:r>
              <a:rPr lang="fr-FR"/>
              <a:t> d’opportunité RPA</a:t>
            </a:r>
          </a:p>
          <a:p>
            <a:pPr lvl="1"/>
            <a:r>
              <a:rPr lang="fr-FR"/>
              <a:t>Indus constatés sur rémunération</a:t>
            </a:r>
          </a:p>
          <a:p>
            <a:pPr lvl="1"/>
            <a:r>
              <a:rPr lang="fr-FR" i="1"/>
              <a:t>26/01/22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1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3093EA-537B-4F16-B49F-C3A150F0F291}"/>
              </a:ext>
            </a:extLst>
          </p:cNvPr>
          <p:cNvSpPr/>
          <p:nvPr/>
        </p:nvSpPr>
        <p:spPr>
          <a:xfrm>
            <a:off x="0" y="843558"/>
            <a:ext cx="914400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">
            <a:extLst>
              <a:ext uri="{FF2B5EF4-FFF2-40B4-BE49-F238E27FC236}">
                <a16:creationId xmlns:a16="http://schemas.microsoft.com/office/drawing/2014/main" id="{EF012AB3-AC73-4331-B3B1-1EC999F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62" y="95418"/>
            <a:ext cx="7631200" cy="478548"/>
          </a:xfrm>
        </p:spPr>
        <p:txBody>
          <a:bodyPr/>
          <a:lstStyle/>
          <a:p>
            <a:r>
              <a:rPr lang="fr-FR" sz="1800"/>
              <a:t>Qualification d’une opportunité d’automatisation</a:t>
            </a:r>
            <a:br>
              <a:rPr lang="fr-FR" sz="1800"/>
            </a:br>
            <a:r>
              <a:rPr lang="fr-FR" sz="1350" b="0" i="1">
                <a:solidFill>
                  <a:schemeClr val="accent4"/>
                </a:solidFill>
              </a:rPr>
              <a:t> Indus constatés sur rémunération</a:t>
            </a:r>
          </a:p>
        </p:txBody>
      </p:sp>
      <p:sp>
        <p:nvSpPr>
          <p:cNvPr id="107" name="Espace réservé du numéro de diapositive 4">
            <a:extLst>
              <a:ext uri="{FF2B5EF4-FFF2-40B4-BE49-F238E27FC236}">
                <a16:creationId xmlns:a16="http://schemas.microsoft.com/office/drawing/2014/main" id="{3B4C0C11-F10E-44B2-84A6-4FF34FA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4003" y="4783500"/>
            <a:ext cx="1350000" cy="360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2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68BC71-EC5D-4DFF-9E2F-D16A60F41A27}"/>
              </a:ext>
            </a:extLst>
          </p:cNvPr>
          <p:cNvSpPr/>
          <p:nvPr/>
        </p:nvSpPr>
        <p:spPr>
          <a:xfrm>
            <a:off x="426763" y="1187673"/>
            <a:ext cx="258444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Confirmer l’éligibilité au RPA</a:t>
            </a:r>
          </a:p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Définir le périmètre d’automatisation </a:t>
            </a:r>
          </a:p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Estimation de la valeur métier</a:t>
            </a:r>
          </a:p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Première évaluation de la complexité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663F11-A8F6-4CE4-94C7-8F6CEF6F646B}"/>
              </a:ext>
            </a:extLst>
          </p:cNvPr>
          <p:cNvSpPr/>
          <p:nvPr/>
        </p:nvSpPr>
        <p:spPr>
          <a:xfrm>
            <a:off x="426763" y="932067"/>
            <a:ext cx="2186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objectifs de la qualification </a:t>
            </a:r>
          </a:p>
        </p:txBody>
      </p:sp>
      <p:pic>
        <p:nvPicPr>
          <p:cNvPr id="80" name="Graphic 79" descr="Bullseye">
            <a:extLst>
              <a:ext uri="{FF2B5EF4-FFF2-40B4-BE49-F238E27FC236}">
                <a16:creationId xmlns:a16="http://schemas.microsoft.com/office/drawing/2014/main" id="{4A9A9508-C158-4CA7-82B0-3B9DEE345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42" y="921022"/>
            <a:ext cx="288000" cy="288000"/>
          </a:xfrm>
          <a:prstGeom prst="rect">
            <a:avLst/>
          </a:prstGeom>
        </p:spPr>
      </p:pic>
      <p:pic>
        <p:nvPicPr>
          <p:cNvPr id="4" name="Graphic 3" descr="Checklist with solid fill">
            <a:extLst>
              <a:ext uri="{FF2B5EF4-FFF2-40B4-BE49-F238E27FC236}">
                <a16:creationId xmlns:a16="http://schemas.microsoft.com/office/drawing/2014/main" id="{5B8170B6-9BFC-4876-B0A2-F3EE13AF6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1743" y="921022"/>
            <a:ext cx="288000" cy="28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462A1C3-FA2E-4562-B676-AE7F60ACA804}"/>
              </a:ext>
            </a:extLst>
          </p:cNvPr>
          <p:cNvSpPr/>
          <p:nvPr/>
        </p:nvSpPr>
        <p:spPr>
          <a:xfrm>
            <a:off x="3449743" y="932067"/>
            <a:ext cx="2890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Facteurs clés de succès et les prérequis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92E134-13B0-4269-B5C6-43ECE8C36286}"/>
              </a:ext>
            </a:extLst>
          </p:cNvPr>
          <p:cNvSpPr/>
          <p:nvPr/>
        </p:nvSpPr>
        <p:spPr>
          <a:xfrm>
            <a:off x="3497180" y="1187673"/>
            <a:ext cx="5178508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 b="1">
                <a:latin typeface="Calibri" panose="020F0502020204030204" pitchFamily="34" charset="0"/>
                <a:cs typeface="Calibri" panose="020F0502020204030204" pitchFamily="34" charset="0"/>
              </a:rPr>
              <a:t>Harmoniser / Standardiser </a:t>
            </a: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le processus avant d’étudier l’opportunité d’automatisation</a:t>
            </a:r>
          </a:p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 b="1">
                <a:latin typeface="Calibri" panose="020F0502020204030204" pitchFamily="34" charset="0"/>
                <a:cs typeface="Calibri" panose="020F0502020204030204" pitchFamily="34" charset="0"/>
              </a:rPr>
              <a:t>Nommer les interlocuteurs </a:t>
            </a: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et contributeurs clés (Responsable du processus, expert métier, responsable SI) et </a:t>
            </a:r>
            <a:r>
              <a:rPr lang="fr-FR" sz="900" b="1">
                <a:latin typeface="Calibri" panose="020F0502020204030204" pitchFamily="34" charset="0"/>
                <a:cs typeface="Calibri" panose="020F0502020204030204" pitchFamily="34" charset="0"/>
              </a:rPr>
              <a:t>confirmer leur disponibilité</a:t>
            </a:r>
          </a:p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 b="1">
                <a:latin typeface="Calibri" panose="020F0502020204030204" pitchFamily="34" charset="0"/>
                <a:cs typeface="Calibri" panose="020F0502020204030204" pitchFamily="34" charset="0"/>
              </a:rPr>
              <a:t>Valider le document de qualification </a:t>
            </a: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(notamment les bénéfices attendus)</a:t>
            </a:r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CEE3F8BE-9259-4F02-A6BE-2A9104E09751}"/>
              </a:ext>
            </a:extLst>
          </p:cNvPr>
          <p:cNvSpPr/>
          <p:nvPr/>
        </p:nvSpPr>
        <p:spPr>
          <a:xfrm flipV="1">
            <a:off x="7488792" y="2573577"/>
            <a:ext cx="713282" cy="456524"/>
          </a:xfrm>
          <a:prstGeom prst="bentUpArrow">
            <a:avLst>
              <a:gd name="adj1" fmla="val 31144"/>
              <a:gd name="adj2" fmla="val 36804"/>
              <a:gd name="adj3" fmla="val 3266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8" name="Arrow: Bent-Up 67">
            <a:extLst>
              <a:ext uri="{FF2B5EF4-FFF2-40B4-BE49-F238E27FC236}">
                <a16:creationId xmlns:a16="http://schemas.microsoft.com/office/drawing/2014/main" id="{D124D3FB-2FE4-463C-8E34-A08A55B42D24}"/>
              </a:ext>
            </a:extLst>
          </p:cNvPr>
          <p:cNvSpPr/>
          <p:nvPr/>
        </p:nvSpPr>
        <p:spPr>
          <a:xfrm flipH="1" flipV="1">
            <a:off x="1004076" y="2573577"/>
            <a:ext cx="713282" cy="456524"/>
          </a:xfrm>
          <a:prstGeom prst="bentUpArrow">
            <a:avLst>
              <a:gd name="adj1" fmla="val 31144"/>
              <a:gd name="adj2" fmla="val 36804"/>
              <a:gd name="adj3" fmla="val 3266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49481F59-48E4-457E-AC58-7E2E7DB3AF3A}"/>
              </a:ext>
            </a:extLst>
          </p:cNvPr>
          <p:cNvSpPr/>
          <p:nvPr/>
        </p:nvSpPr>
        <p:spPr>
          <a:xfrm>
            <a:off x="4393167" y="2767213"/>
            <a:ext cx="411243" cy="27557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87199C05-E45A-4C89-899C-4E61112FAEB3}"/>
              </a:ext>
            </a:extLst>
          </p:cNvPr>
          <p:cNvSpPr/>
          <p:nvPr/>
        </p:nvSpPr>
        <p:spPr>
          <a:xfrm>
            <a:off x="2688773" y="2767213"/>
            <a:ext cx="411243" cy="27557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E7A3C1C9-3967-4287-A98E-9CC2246AA507}"/>
              </a:ext>
            </a:extLst>
          </p:cNvPr>
          <p:cNvSpPr/>
          <p:nvPr/>
        </p:nvSpPr>
        <p:spPr>
          <a:xfrm>
            <a:off x="6097560" y="2767213"/>
            <a:ext cx="411243" cy="27557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CDB0C3-92AD-44ED-9322-5EE2997F0C53}"/>
              </a:ext>
            </a:extLst>
          </p:cNvPr>
          <p:cNvSpPr/>
          <p:nvPr/>
        </p:nvSpPr>
        <p:spPr>
          <a:xfrm>
            <a:off x="4314944" y="3090305"/>
            <a:ext cx="567690" cy="567690"/>
          </a:xfrm>
          <a:prstGeom prst="ellipse">
            <a:avLst/>
          </a:prstGeom>
          <a:solidFill>
            <a:srgbClr val="12AB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85800">
              <a:defRPr/>
            </a:pPr>
            <a:endParaRPr lang="fr-FR" sz="1050" kern="0">
              <a:solidFill>
                <a:prstClr val="black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C88FAD-2C91-4AF5-BA27-28E53307BE66}"/>
              </a:ext>
            </a:extLst>
          </p:cNvPr>
          <p:cNvSpPr/>
          <p:nvPr/>
        </p:nvSpPr>
        <p:spPr>
          <a:xfrm>
            <a:off x="2610550" y="3090305"/>
            <a:ext cx="567690" cy="567690"/>
          </a:xfrm>
          <a:prstGeom prst="ellipse">
            <a:avLst/>
          </a:prstGeom>
          <a:solidFill>
            <a:srgbClr val="12AB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85800">
              <a:defRPr/>
            </a:pPr>
            <a:endParaRPr lang="fr-FR" sz="1050" kern="0">
              <a:solidFill>
                <a:prstClr val="black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2C6619-9843-4235-910E-397169CAD792}"/>
              </a:ext>
            </a:extLst>
          </p:cNvPr>
          <p:cNvSpPr/>
          <p:nvPr/>
        </p:nvSpPr>
        <p:spPr>
          <a:xfrm>
            <a:off x="7723732" y="3090305"/>
            <a:ext cx="567690" cy="567690"/>
          </a:xfrm>
          <a:prstGeom prst="ellipse">
            <a:avLst/>
          </a:prstGeom>
          <a:solidFill>
            <a:srgbClr val="12AB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85800">
              <a:defRPr/>
            </a:pPr>
            <a:endParaRPr lang="fr-FR" sz="1050" kern="0">
              <a:solidFill>
                <a:prstClr val="black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66A60F-AAD4-4337-BFCA-32E7882831A1}"/>
              </a:ext>
            </a:extLst>
          </p:cNvPr>
          <p:cNvSpPr/>
          <p:nvPr/>
        </p:nvSpPr>
        <p:spPr>
          <a:xfrm>
            <a:off x="6019337" y="3090305"/>
            <a:ext cx="567690" cy="567690"/>
          </a:xfrm>
          <a:prstGeom prst="ellipse">
            <a:avLst/>
          </a:prstGeom>
          <a:solidFill>
            <a:srgbClr val="12AB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85800">
              <a:defRPr/>
            </a:pPr>
            <a:endParaRPr lang="fr-FR" sz="1050" kern="0">
              <a:solidFill>
                <a:prstClr val="black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CA110C5-6E1A-452C-8484-3B62DDA6466E}"/>
              </a:ext>
            </a:extLst>
          </p:cNvPr>
          <p:cNvSpPr/>
          <p:nvPr/>
        </p:nvSpPr>
        <p:spPr>
          <a:xfrm>
            <a:off x="906156" y="3090305"/>
            <a:ext cx="567690" cy="567690"/>
          </a:xfrm>
          <a:prstGeom prst="ellipse">
            <a:avLst/>
          </a:prstGeom>
          <a:solidFill>
            <a:srgbClr val="12AB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685800">
              <a:defRPr/>
            </a:pPr>
            <a:endParaRPr lang="fr-FR" sz="1050" kern="0">
              <a:solidFill>
                <a:prstClr val="black"/>
              </a:solidFill>
            </a:endParaRPr>
          </a:p>
        </p:txBody>
      </p:sp>
      <p:sp>
        <p:nvSpPr>
          <p:cNvPr id="79" name="Rectangle : coins arrondis 53">
            <a:extLst>
              <a:ext uri="{FF2B5EF4-FFF2-40B4-BE49-F238E27FC236}">
                <a16:creationId xmlns:a16="http://schemas.microsoft.com/office/drawing/2014/main" id="{C67E1E36-04CC-4384-8FCE-D6D3EC4F67E6}"/>
              </a:ext>
            </a:extLst>
          </p:cNvPr>
          <p:cNvSpPr/>
          <p:nvPr/>
        </p:nvSpPr>
        <p:spPr>
          <a:xfrm>
            <a:off x="1454115" y="2504128"/>
            <a:ext cx="6289349" cy="277793"/>
          </a:xfrm>
          <a:prstGeom prst="roundRect">
            <a:avLst>
              <a:gd name="adj" fmla="val 50000"/>
            </a:avLst>
          </a:prstGeom>
          <a:solidFill>
            <a:srgbClr val="1271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Critères d’éligibilité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C733F3-DC2B-4AE4-B4BB-CD41B65EDFBD}"/>
              </a:ext>
            </a:extLst>
          </p:cNvPr>
          <p:cNvSpPr txBox="1"/>
          <p:nvPr/>
        </p:nvSpPr>
        <p:spPr>
          <a:xfrm>
            <a:off x="426763" y="3504408"/>
            <a:ext cx="1553707" cy="492855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Autofit/>
          </a:bodyPr>
          <a:lstStyle/>
          <a:p>
            <a:pPr algn="ctr" defTabSz="685800">
              <a:defRPr/>
            </a:pPr>
            <a:r>
              <a:rPr lang="fr-FR" sz="900" b="1" i="1" kern="0">
                <a:solidFill>
                  <a:srgbClr val="FFFFFF"/>
                </a:solidFill>
                <a:cs typeface="Calibri"/>
              </a:rPr>
              <a:t>Tâches manuelles et répétitives </a:t>
            </a:r>
            <a:br>
              <a:rPr lang="fr-FR" sz="900" b="1" i="1" kern="0">
                <a:cs typeface="Calibri" panose="020F0502020204030204" pitchFamily="34" charset="0"/>
              </a:rPr>
            </a:br>
            <a:r>
              <a:rPr lang="fr-FR" sz="900" i="1" kern="0">
                <a:solidFill>
                  <a:srgbClr val="FFFFFF"/>
                </a:solidFill>
                <a:cs typeface="Calibri"/>
              </a:rPr>
              <a:t>sur ordinateur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5C7DF2-C6F1-4D29-BBFB-CE88B6C9A4B5}"/>
              </a:ext>
            </a:extLst>
          </p:cNvPr>
          <p:cNvSpPr txBox="1"/>
          <p:nvPr/>
        </p:nvSpPr>
        <p:spPr>
          <a:xfrm>
            <a:off x="2117542" y="3504408"/>
            <a:ext cx="1553707" cy="492855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r>
              <a:rPr lang="fr-FR" sz="900" b="1" i="1" kern="0">
                <a:solidFill>
                  <a:srgbClr val="FFFFFF"/>
                </a:solidFill>
                <a:cs typeface="Calibri" panose="020F0502020204030204" pitchFamily="34" charset="0"/>
              </a:rPr>
              <a:t>Processus basé sur des règles</a:t>
            </a:r>
            <a:br>
              <a:rPr lang="fr-FR" sz="900" b="1" i="1" kern="0"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lang="fr-FR" sz="900" i="1" kern="0">
                <a:solidFill>
                  <a:srgbClr val="FFFFFF"/>
                </a:solidFill>
                <a:cs typeface="Calibri" panose="020F0502020204030204" pitchFamily="34" charset="0"/>
              </a:rPr>
              <a:t>(pas de jugement humain)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E77465-A0D7-47C2-A120-97DA6985FA55}"/>
              </a:ext>
            </a:extLst>
          </p:cNvPr>
          <p:cNvSpPr txBox="1"/>
          <p:nvPr/>
        </p:nvSpPr>
        <p:spPr>
          <a:xfrm>
            <a:off x="3821937" y="3504408"/>
            <a:ext cx="1553707" cy="492855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de-DE"/>
            </a:defPPr>
            <a:lvl1pPr algn="ctr"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85800">
              <a:defRPr/>
            </a:pPr>
            <a:r>
              <a:rPr lang="fr-FR" sz="900" b="1" i="1" kern="0">
                <a:solidFill>
                  <a:srgbClr val="FFFFFF"/>
                </a:solidFill>
                <a:cs typeface="Calibri" panose="020F0502020204030204" pitchFamily="34" charset="0"/>
              </a:rPr>
              <a:t>Données numériques structurées</a:t>
            </a:r>
            <a:endParaRPr lang="fr-FR" sz="900" i="1" kern="0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51BA3C-18D9-471D-8CC2-ED4BDC79B42D}"/>
              </a:ext>
            </a:extLst>
          </p:cNvPr>
          <p:cNvSpPr txBox="1"/>
          <p:nvPr/>
        </p:nvSpPr>
        <p:spPr>
          <a:xfrm>
            <a:off x="5526330" y="3504408"/>
            <a:ext cx="1553707" cy="492855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de-DE"/>
            </a:defPPr>
            <a:lvl1pPr algn="ctr"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85800">
              <a:defRPr/>
            </a:pPr>
            <a:r>
              <a:rPr lang="fr-FR" sz="900" b="1" i="1" kern="0">
                <a:solidFill>
                  <a:srgbClr val="FFFFFF"/>
                </a:solidFill>
                <a:cs typeface="Calibri" panose="020F0502020204030204" pitchFamily="34" charset="0"/>
              </a:rPr>
              <a:t>Faible taux d'exception et peu de changements de système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E00F56-EF42-4290-8257-76433DF41256}"/>
              </a:ext>
            </a:extLst>
          </p:cNvPr>
          <p:cNvSpPr txBox="1"/>
          <p:nvPr/>
        </p:nvSpPr>
        <p:spPr>
          <a:xfrm>
            <a:off x="7230724" y="3504408"/>
            <a:ext cx="1553707" cy="492855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de-DE"/>
            </a:defPPr>
            <a:lvl1pPr algn="ctr"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85800">
              <a:defRPr/>
            </a:pPr>
            <a:r>
              <a:rPr lang="fr-FR" sz="900" b="1" i="1" kern="0">
                <a:solidFill>
                  <a:srgbClr val="FFFFFF"/>
                </a:solidFill>
                <a:cs typeface="Calibri" panose="020F0502020204030204" pitchFamily="34" charset="0"/>
              </a:rPr>
              <a:t>Volume élevé</a:t>
            </a:r>
            <a:endParaRPr lang="fr-FR" sz="900" i="1" kern="0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grpSp>
        <p:nvGrpSpPr>
          <p:cNvPr id="86" name="Groupe 240">
            <a:extLst>
              <a:ext uri="{FF2B5EF4-FFF2-40B4-BE49-F238E27FC236}">
                <a16:creationId xmlns:a16="http://schemas.microsoft.com/office/drawing/2014/main" id="{4787743A-47EB-4809-93C7-D194FCDBBA97}"/>
              </a:ext>
            </a:extLst>
          </p:cNvPr>
          <p:cNvGrpSpPr>
            <a:grpSpLocks noChangeAspect="1"/>
          </p:cNvGrpSpPr>
          <p:nvPr/>
        </p:nvGrpSpPr>
        <p:grpSpPr>
          <a:xfrm>
            <a:off x="4430845" y="3229427"/>
            <a:ext cx="325274" cy="242769"/>
            <a:chOff x="1131888" y="2006600"/>
            <a:chExt cx="450850" cy="287338"/>
          </a:xfrm>
        </p:grpSpPr>
        <p:sp>
          <p:nvSpPr>
            <p:cNvPr id="87" name="Freeform 689">
              <a:extLst>
                <a:ext uri="{FF2B5EF4-FFF2-40B4-BE49-F238E27FC236}">
                  <a16:creationId xmlns:a16="http://schemas.microsoft.com/office/drawing/2014/main" id="{61B0772E-1804-4CE2-91E4-182706248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888" y="2006600"/>
              <a:ext cx="450850" cy="287338"/>
            </a:xfrm>
            <a:custGeom>
              <a:avLst/>
              <a:gdLst/>
              <a:ahLst/>
              <a:cxnLst>
                <a:cxn ang="0">
                  <a:pos x="232" y="132"/>
                </a:cxn>
                <a:cxn ang="0">
                  <a:pos x="217" y="148"/>
                </a:cxn>
                <a:cxn ang="0">
                  <a:pos x="15" y="148"/>
                </a:cxn>
                <a:cxn ang="0">
                  <a:pos x="0" y="132"/>
                </a:cxn>
                <a:cxn ang="0">
                  <a:pos x="211" y="132"/>
                </a:cxn>
                <a:cxn ang="0">
                  <a:pos x="211" y="0"/>
                </a:cxn>
                <a:cxn ang="0">
                  <a:pos x="21" y="0"/>
                </a:cxn>
                <a:cxn ang="0">
                  <a:pos x="21" y="114"/>
                </a:cxn>
              </a:cxnLst>
              <a:rect l="0" t="0" r="r" b="b"/>
              <a:pathLst>
                <a:path w="232" h="148">
                  <a:moveTo>
                    <a:pt x="232" y="132"/>
                  </a:moveTo>
                  <a:cubicBezTo>
                    <a:pt x="232" y="141"/>
                    <a:pt x="225" y="148"/>
                    <a:pt x="217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14"/>
                    <a:pt x="21" y="114"/>
                    <a:pt x="21" y="114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8" name="Freeform 690">
              <a:extLst>
                <a:ext uri="{FF2B5EF4-FFF2-40B4-BE49-F238E27FC236}">
                  <a16:creationId xmlns:a16="http://schemas.microsoft.com/office/drawing/2014/main" id="{BA2D5332-4676-456E-8F44-06EF55B84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625" y="2081213"/>
              <a:ext cx="28575" cy="396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1" y="10"/>
                </a:cxn>
                <a:cxn ang="0">
                  <a:pos x="8" y="4"/>
                </a:cxn>
                <a:cxn ang="0">
                  <a:pos x="4" y="10"/>
                </a:cxn>
                <a:cxn ang="0">
                  <a:pos x="8" y="17"/>
                </a:cxn>
                <a:cxn ang="0">
                  <a:pos x="8" y="0"/>
                </a:cxn>
                <a:cxn ang="0">
                  <a:pos x="15" y="10"/>
                </a:cxn>
                <a:cxn ang="0">
                  <a:pos x="8" y="21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15" h="21">
                  <a:moveTo>
                    <a:pt x="8" y="17"/>
                  </a:moveTo>
                  <a:cubicBezTo>
                    <a:pt x="10" y="17"/>
                    <a:pt x="11" y="15"/>
                    <a:pt x="11" y="10"/>
                  </a:cubicBezTo>
                  <a:cubicBezTo>
                    <a:pt x="11" y="6"/>
                    <a:pt x="10" y="4"/>
                    <a:pt x="8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6" y="17"/>
                    <a:pt x="8" y="17"/>
                  </a:cubicBezTo>
                  <a:moveTo>
                    <a:pt x="8" y="0"/>
                  </a:moveTo>
                  <a:cubicBezTo>
                    <a:pt x="12" y="0"/>
                    <a:pt x="15" y="4"/>
                    <a:pt x="15" y="10"/>
                  </a:cubicBezTo>
                  <a:cubicBezTo>
                    <a:pt x="15" y="15"/>
                    <a:pt x="14" y="21"/>
                    <a:pt x="8" y="21"/>
                  </a:cubicBezTo>
                  <a:cubicBezTo>
                    <a:pt x="2" y="21"/>
                    <a:pt x="0" y="15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9" name="Freeform 691">
              <a:extLst>
                <a:ext uri="{FF2B5EF4-FFF2-40B4-BE49-F238E27FC236}">
                  <a16:creationId xmlns:a16="http://schemas.microsoft.com/office/drawing/2014/main" id="{CCBC24AE-4A13-40DB-9EA5-65E2F925E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75" y="2081213"/>
              <a:ext cx="17463" cy="3968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9" y="18"/>
                </a:cxn>
                <a:cxn ang="0">
                  <a:pos x="7" y="21"/>
                </a:cxn>
                <a:cxn ang="0">
                  <a:pos x="5" y="18"/>
                </a:cxn>
                <a:cxn ang="0">
                  <a:pos x="5" y="8"/>
                </a:cxn>
              </a:cxnLst>
              <a:rect l="0" t="0" r="r" b="b"/>
              <a:pathLst>
                <a:path w="9" h="21">
                  <a:moveTo>
                    <a:pt x="5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5"/>
                    <a:pt x="1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4"/>
                    <a:pt x="5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1"/>
                    <a:pt x="7" y="21"/>
                  </a:cubicBezTo>
                  <a:cubicBezTo>
                    <a:pt x="6" y="21"/>
                    <a:pt x="5" y="20"/>
                    <a:pt x="5" y="18"/>
                  </a:cubicBezTo>
                  <a:cubicBezTo>
                    <a:pt x="5" y="8"/>
                    <a:pt x="5" y="8"/>
                    <a:pt x="5" y="8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0" name="Freeform 692">
              <a:extLst>
                <a:ext uri="{FF2B5EF4-FFF2-40B4-BE49-F238E27FC236}">
                  <a16:creationId xmlns:a16="http://schemas.microsoft.com/office/drawing/2014/main" id="{601916E8-A020-4ECD-8E3E-2A153D4FA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6188" y="2081213"/>
              <a:ext cx="28575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4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1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4"/>
                    <a:pt x="7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2" y="0"/>
                    <a:pt x="14" y="4"/>
                    <a:pt x="14" y="10"/>
                  </a:cubicBezTo>
                  <a:cubicBezTo>
                    <a:pt x="14" y="15"/>
                    <a:pt x="13" y="21"/>
                    <a:pt x="7" y="21"/>
                  </a:cubicBezTo>
                  <a:cubicBezTo>
                    <a:pt x="1" y="21"/>
                    <a:pt x="0" y="15"/>
                    <a:pt x="0" y="10"/>
                  </a:cubicBezTo>
                  <a:cubicBezTo>
                    <a:pt x="0" y="4"/>
                    <a:pt x="3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1" name="Freeform 693">
              <a:extLst>
                <a:ext uri="{FF2B5EF4-FFF2-40B4-BE49-F238E27FC236}">
                  <a16:creationId xmlns:a16="http://schemas.microsoft.com/office/drawing/2014/main" id="{56195C38-62B9-4FD7-A52F-BD9BBBE0F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5" y="2081213"/>
              <a:ext cx="26988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4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1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4"/>
                    <a:pt x="7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2" y="0"/>
                    <a:pt x="14" y="4"/>
                    <a:pt x="14" y="10"/>
                  </a:cubicBezTo>
                  <a:cubicBezTo>
                    <a:pt x="14" y="15"/>
                    <a:pt x="13" y="21"/>
                    <a:pt x="7" y="21"/>
                  </a:cubicBezTo>
                  <a:cubicBezTo>
                    <a:pt x="1" y="21"/>
                    <a:pt x="0" y="15"/>
                    <a:pt x="0" y="10"/>
                  </a:cubicBezTo>
                  <a:cubicBezTo>
                    <a:pt x="0" y="4"/>
                    <a:pt x="3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4" name="Freeform 694">
              <a:extLst>
                <a:ext uri="{FF2B5EF4-FFF2-40B4-BE49-F238E27FC236}">
                  <a16:creationId xmlns:a16="http://schemas.microsoft.com/office/drawing/2014/main" id="{DBE682CB-EC43-4216-B18C-EB375D1F0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" y="2081213"/>
              <a:ext cx="20638" cy="3968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18"/>
                </a:cxn>
                <a:cxn ang="0">
                  <a:pos x="7" y="21"/>
                </a:cxn>
                <a:cxn ang="0">
                  <a:pos x="5" y="18"/>
                </a:cxn>
                <a:cxn ang="0">
                  <a:pos x="5" y="8"/>
                </a:cxn>
              </a:cxnLst>
              <a:rect l="0" t="0" r="r" b="b"/>
              <a:pathLst>
                <a:path w="10" h="21">
                  <a:moveTo>
                    <a:pt x="5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1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4"/>
                    <a:pt x="6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5" y="20"/>
                    <a:pt x="5" y="18"/>
                  </a:cubicBezTo>
                  <a:cubicBezTo>
                    <a:pt x="5" y="8"/>
                    <a:pt x="5" y="8"/>
                    <a:pt x="5" y="8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5" name="Freeform 695">
              <a:extLst>
                <a:ext uri="{FF2B5EF4-FFF2-40B4-BE49-F238E27FC236}">
                  <a16:creationId xmlns:a16="http://schemas.microsoft.com/office/drawing/2014/main" id="{080902CE-D039-44BD-932A-E79186E8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3500" y="2081213"/>
              <a:ext cx="30163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1" y="10"/>
                </a:cxn>
                <a:cxn ang="0">
                  <a:pos x="7" y="4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5" y="10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5" h="21">
                  <a:moveTo>
                    <a:pt x="7" y="17"/>
                  </a:moveTo>
                  <a:cubicBezTo>
                    <a:pt x="10" y="17"/>
                    <a:pt x="11" y="15"/>
                    <a:pt x="11" y="10"/>
                  </a:cubicBezTo>
                  <a:cubicBezTo>
                    <a:pt x="11" y="6"/>
                    <a:pt x="10" y="4"/>
                    <a:pt x="7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2" y="0"/>
                    <a:pt x="15" y="4"/>
                    <a:pt x="15" y="10"/>
                  </a:cubicBezTo>
                  <a:cubicBezTo>
                    <a:pt x="15" y="15"/>
                    <a:pt x="13" y="21"/>
                    <a:pt x="7" y="21"/>
                  </a:cubicBezTo>
                  <a:cubicBezTo>
                    <a:pt x="1" y="21"/>
                    <a:pt x="0" y="15"/>
                    <a:pt x="0" y="10"/>
                  </a:cubicBezTo>
                  <a:cubicBezTo>
                    <a:pt x="0" y="4"/>
                    <a:pt x="3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6" name="Freeform 696">
              <a:extLst>
                <a:ext uri="{FF2B5EF4-FFF2-40B4-BE49-F238E27FC236}">
                  <a16:creationId xmlns:a16="http://schemas.microsoft.com/office/drawing/2014/main" id="{9151440B-7D3A-431C-B375-585300B2E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250" y="2081213"/>
              <a:ext cx="17463" cy="3968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9" y="2"/>
                </a:cxn>
                <a:cxn ang="0">
                  <a:pos x="9" y="18"/>
                </a:cxn>
                <a:cxn ang="0">
                  <a:pos x="7" y="21"/>
                </a:cxn>
                <a:cxn ang="0">
                  <a:pos x="5" y="18"/>
                </a:cxn>
                <a:cxn ang="0">
                  <a:pos x="5" y="8"/>
                </a:cxn>
              </a:cxnLst>
              <a:rect l="0" t="0" r="r" b="b"/>
              <a:pathLst>
                <a:path w="9" h="21">
                  <a:moveTo>
                    <a:pt x="5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5"/>
                    <a:pt x="0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4"/>
                    <a:pt x="5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8" y="21"/>
                    <a:pt x="7" y="21"/>
                  </a:cubicBezTo>
                  <a:cubicBezTo>
                    <a:pt x="5" y="21"/>
                    <a:pt x="5" y="20"/>
                    <a:pt x="5" y="18"/>
                  </a:cubicBezTo>
                  <a:cubicBezTo>
                    <a:pt x="5" y="8"/>
                    <a:pt x="5" y="8"/>
                    <a:pt x="5" y="8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7" name="Freeform 697">
              <a:extLst>
                <a:ext uri="{FF2B5EF4-FFF2-40B4-BE49-F238E27FC236}">
                  <a16:creationId xmlns:a16="http://schemas.microsoft.com/office/drawing/2014/main" id="{3AC450BB-6363-48D2-A408-BE5358E7D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2081213"/>
              <a:ext cx="17463" cy="3968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9" y="18"/>
                </a:cxn>
                <a:cxn ang="0">
                  <a:pos x="7" y="21"/>
                </a:cxn>
                <a:cxn ang="0">
                  <a:pos x="5" y="18"/>
                </a:cxn>
                <a:cxn ang="0">
                  <a:pos x="5" y="8"/>
                </a:cxn>
              </a:cxnLst>
              <a:rect l="0" t="0" r="r" b="b"/>
              <a:pathLst>
                <a:path w="9" h="21">
                  <a:moveTo>
                    <a:pt x="5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5"/>
                    <a:pt x="0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4"/>
                    <a:pt x="5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1"/>
                    <a:pt x="7" y="21"/>
                  </a:cubicBezTo>
                  <a:cubicBezTo>
                    <a:pt x="5" y="21"/>
                    <a:pt x="5" y="20"/>
                    <a:pt x="5" y="18"/>
                  </a:cubicBezTo>
                  <a:cubicBezTo>
                    <a:pt x="5" y="8"/>
                    <a:pt x="5" y="8"/>
                    <a:pt x="5" y="8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8" name="Freeform 698">
              <a:extLst>
                <a:ext uri="{FF2B5EF4-FFF2-40B4-BE49-F238E27FC236}">
                  <a16:creationId xmlns:a16="http://schemas.microsoft.com/office/drawing/2014/main" id="{9D09C5E8-728C-446F-8357-EB9807581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1288" y="2081213"/>
              <a:ext cx="26988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4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1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4"/>
                    <a:pt x="7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1" y="0"/>
                    <a:pt x="14" y="4"/>
                    <a:pt x="14" y="10"/>
                  </a:cubicBezTo>
                  <a:cubicBezTo>
                    <a:pt x="14" y="15"/>
                    <a:pt x="13" y="21"/>
                    <a:pt x="7" y="21"/>
                  </a:cubicBezTo>
                  <a:cubicBezTo>
                    <a:pt x="1" y="21"/>
                    <a:pt x="0" y="15"/>
                    <a:pt x="0" y="10"/>
                  </a:cubicBezTo>
                  <a:cubicBezTo>
                    <a:pt x="0" y="4"/>
                    <a:pt x="2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9" name="Freeform 699">
              <a:extLst>
                <a:ext uri="{FF2B5EF4-FFF2-40B4-BE49-F238E27FC236}">
                  <a16:creationId xmlns:a16="http://schemas.microsoft.com/office/drawing/2014/main" id="{17DDC459-F627-4577-AF98-87CDD27FB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3" y="2081213"/>
              <a:ext cx="17463" cy="3968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9" y="18"/>
                </a:cxn>
                <a:cxn ang="0">
                  <a:pos x="7" y="21"/>
                </a:cxn>
                <a:cxn ang="0">
                  <a:pos x="5" y="18"/>
                </a:cxn>
                <a:cxn ang="0">
                  <a:pos x="5" y="8"/>
                </a:cxn>
              </a:cxnLst>
              <a:rect l="0" t="0" r="r" b="b"/>
              <a:pathLst>
                <a:path w="9" h="21">
                  <a:moveTo>
                    <a:pt x="5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1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4"/>
                    <a:pt x="5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1"/>
                    <a:pt x="7" y="21"/>
                  </a:cubicBezTo>
                  <a:cubicBezTo>
                    <a:pt x="6" y="21"/>
                    <a:pt x="5" y="20"/>
                    <a:pt x="5" y="18"/>
                  </a:cubicBezTo>
                  <a:cubicBezTo>
                    <a:pt x="5" y="8"/>
                    <a:pt x="5" y="8"/>
                    <a:pt x="5" y="8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0" name="Freeform 700">
              <a:extLst>
                <a:ext uri="{FF2B5EF4-FFF2-40B4-BE49-F238E27FC236}">
                  <a16:creationId xmlns:a16="http://schemas.microsoft.com/office/drawing/2014/main" id="{A8843129-589D-407F-AB59-139F58AE0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5263" y="2081213"/>
              <a:ext cx="30163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1" y="10"/>
                </a:cxn>
                <a:cxn ang="0">
                  <a:pos x="7" y="4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5" y="10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5" h="21">
                  <a:moveTo>
                    <a:pt x="7" y="17"/>
                  </a:moveTo>
                  <a:cubicBezTo>
                    <a:pt x="9" y="17"/>
                    <a:pt x="11" y="15"/>
                    <a:pt x="11" y="10"/>
                  </a:cubicBezTo>
                  <a:cubicBezTo>
                    <a:pt x="11" y="6"/>
                    <a:pt x="10" y="4"/>
                    <a:pt x="7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2" y="0"/>
                    <a:pt x="15" y="4"/>
                    <a:pt x="15" y="10"/>
                  </a:cubicBezTo>
                  <a:cubicBezTo>
                    <a:pt x="15" y="15"/>
                    <a:pt x="13" y="21"/>
                    <a:pt x="7" y="21"/>
                  </a:cubicBezTo>
                  <a:cubicBezTo>
                    <a:pt x="1" y="21"/>
                    <a:pt x="0" y="15"/>
                    <a:pt x="0" y="10"/>
                  </a:cubicBezTo>
                  <a:cubicBezTo>
                    <a:pt x="0" y="4"/>
                    <a:pt x="3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1" name="Freeform 701">
              <a:extLst>
                <a:ext uri="{FF2B5EF4-FFF2-40B4-BE49-F238E27FC236}">
                  <a16:creationId xmlns:a16="http://schemas.microsoft.com/office/drawing/2014/main" id="{4FB7EE28-975A-4FA9-85CA-7E847013F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600" y="2081213"/>
              <a:ext cx="28575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1" y="10"/>
                </a:cxn>
                <a:cxn ang="0">
                  <a:pos x="7" y="4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5" y="10"/>
                </a:cxn>
                <a:cxn ang="0">
                  <a:pos x="7" y="21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5" h="21">
                  <a:moveTo>
                    <a:pt x="7" y="17"/>
                  </a:moveTo>
                  <a:cubicBezTo>
                    <a:pt x="9" y="17"/>
                    <a:pt x="11" y="15"/>
                    <a:pt x="11" y="10"/>
                  </a:cubicBezTo>
                  <a:cubicBezTo>
                    <a:pt x="11" y="6"/>
                    <a:pt x="10" y="4"/>
                    <a:pt x="7" y="4"/>
                  </a:cubicBezTo>
                  <a:cubicBezTo>
                    <a:pt x="5" y="4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2" y="0"/>
                    <a:pt x="15" y="4"/>
                    <a:pt x="15" y="10"/>
                  </a:cubicBezTo>
                  <a:cubicBezTo>
                    <a:pt x="15" y="15"/>
                    <a:pt x="13" y="21"/>
                    <a:pt x="7" y="21"/>
                  </a:cubicBezTo>
                  <a:cubicBezTo>
                    <a:pt x="1" y="21"/>
                    <a:pt x="0" y="15"/>
                    <a:pt x="0" y="10"/>
                  </a:cubicBezTo>
                  <a:cubicBezTo>
                    <a:pt x="0" y="4"/>
                    <a:pt x="3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2" name="Freeform 702">
              <a:extLst>
                <a:ext uri="{FF2B5EF4-FFF2-40B4-BE49-F238E27FC236}">
                  <a16:creationId xmlns:a16="http://schemas.microsoft.com/office/drawing/2014/main" id="{117D2403-43A8-45AF-ABCF-B4CF49FCF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625" y="2146300"/>
              <a:ext cx="28575" cy="396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1" y="10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8" y="17"/>
                </a:cxn>
                <a:cxn ang="0">
                  <a:pos x="8" y="0"/>
                </a:cxn>
                <a:cxn ang="0">
                  <a:pos x="15" y="10"/>
                </a:cxn>
                <a:cxn ang="0">
                  <a:pos x="8" y="20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15" h="20">
                  <a:moveTo>
                    <a:pt x="8" y="17"/>
                  </a:moveTo>
                  <a:cubicBezTo>
                    <a:pt x="10" y="17"/>
                    <a:pt x="11" y="15"/>
                    <a:pt x="11" y="10"/>
                  </a:cubicBezTo>
                  <a:cubicBezTo>
                    <a:pt x="11" y="6"/>
                    <a:pt x="10" y="3"/>
                    <a:pt x="8" y="3"/>
                  </a:cubicBez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6" y="17"/>
                    <a:pt x="8" y="17"/>
                  </a:cubicBezTo>
                  <a:moveTo>
                    <a:pt x="8" y="0"/>
                  </a:moveTo>
                  <a:cubicBezTo>
                    <a:pt x="12" y="0"/>
                    <a:pt x="15" y="3"/>
                    <a:pt x="15" y="10"/>
                  </a:cubicBezTo>
                  <a:cubicBezTo>
                    <a:pt x="15" y="14"/>
                    <a:pt x="14" y="20"/>
                    <a:pt x="8" y="20"/>
                  </a:cubicBezTo>
                  <a:cubicBezTo>
                    <a:pt x="2" y="20"/>
                    <a:pt x="0" y="14"/>
                    <a:pt x="0" y="10"/>
                  </a:cubicBezTo>
                  <a:cubicBezTo>
                    <a:pt x="0" y="3"/>
                    <a:pt x="3" y="0"/>
                    <a:pt x="8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3" name="Freeform 703">
              <a:extLst>
                <a:ext uri="{FF2B5EF4-FFF2-40B4-BE49-F238E27FC236}">
                  <a16:creationId xmlns:a16="http://schemas.microsoft.com/office/drawing/2014/main" id="{EE55E32E-E37E-4F91-BBB8-E6A34D00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75" y="2146300"/>
              <a:ext cx="17463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9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9" h="20">
                  <a:moveTo>
                    <a:pt x="5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5" y="0"/>
                    <a:pt x="8" y="0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20"/>
                    <a:pt x="7" y="20"/>
                  </a:cubicBezTo>
                  <a:cubicBezTo>
                    <a:pt x="6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4" name="Freeform 704">
              <a:extLst>
                <a:ext uri="{FF2B5EF4-FFF2-40B4-BE49-F238E27FC236}">
                  <a16:creationId xmlns:a16="http://schemas.microsoft.com/office/drawing/2014/main" id="{D563EC7C-8CC3-4552-AE06-9ADA8B080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6188" y="2146300"/>
              <a:ext cx="28575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3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0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0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3"/>
                    <a:pt x="7" y="3"/>
                  </a:cubicBez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2" y="0"/>
                    <a:pt x="14" y="3"/>
                    <a:pt x="14" y="10"/>
                  </a:cubicBezTo>
                  <a:cubicBezTo>
                    <a:pt x="14" y="14"/>
                    <a:pt x="13" y="20"/>
                    <a:pt x="7" y="20"/>
                  </a:cubicBezTo>
                  <a:cubicBezTo>
                    <a:pt x="1" y="20"/>
                    <a:pt x="0" y="14"/>
                    <a:pt x="0" y="10"/>
                  </a:cubicBezTo>
                  <a:cubicBezTo>
                    <a:pt x="0" y="3"/>
                    <a:pt x="3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5" name="Freeform 705">
              <a:extLst>
                <a:ext uri="{FF2B5EF4-FFF2-40B4-BE49-F238E27FC236}">
                  <a16:creationId xmlns:a16="http://schemas.microsoft.com/office/drawing/2014/main" id="{A3FE9BA0-165A-4B5D-8776-0FC77C26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350" y="2146300"/>
              <a:ext cx="19050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10" h="20">
                  <a:moveTo>
                    <a:pt x="5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6" y="0"/>
                    <a:pt x="8" y="0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9"/>
                    <a:pt x="9" y="20"/>
                    <a:pt x="7" y="20"/>
                  </a:cubicBezTo>
                  <a:cubicBezTo>
                    <a:pt x="6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6" name="Freeform 706">
              <a:extLst>
                <a:ext uri="{FF2B5EF4-FFF2-40B4-BE49-F238E27FC236}">
                  <a16:creationId xmlns:a16="http://schemas.microsoft.com/office/drawing/2014/main" id="{59CCDAD9-E44D-4647-88E2-5C5C71AA9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575" y="2146300"/>
              <a:ext cx="17463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9" y="2"/>
                </a:cxn>
                <a:cxn ang="0">
                  <a:pos x="9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9" h="20">
                  <a:moveTo>
                    <a:pt x="5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5" y="0"/>
                    <a:pt x="7" y="0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5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8" name="Freeform 707">
              <a:extLst>
                <a:ext uri="{FF2B5EF4-FFF2-40B4-BE49-F238E27FC236}">
                  <a16:creationId xmlns:a16="http://schemas.microsoft.com/office/drawing/2014/main" id="{F8C1E5F2-3744-4BAE-A218-2E686C978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2388" y="2146300"/>
              <a:ext cx="28575" cy="396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1" y="10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8" y="17"/>
                </a:cxn>
                <a:cxn ang="0">
                  <a:pos x="8" y="0"/>
                </a:cxn>
                <a:cxn ang="0">
                  <a:pos x="15" y="10"/>
                </a:cxn>
                <a:cxn ang="0">
                  <a:pos x="8" y="20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15" h="20">
                  <a:moveTo>
                    <a:pt x="8" y="17"/>
                  </a:moveTo>
                  <a:cubicBezTo>
                    <a:pt x="10" y="17"/>
                    <a:pt x="11" y="15"/>
                    <a:pt x="11" y="10"/>
                  </a:cubicBezTo>
                  <a:cubicBezTo>
                    <a:pt x="11" y="6"/>
                    <a:pt x="10" y="3"/>
                    <a:pt x="8" y="3"/>
                  </a:cubicBez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6" y="17"/>
                    <a:pt x="8" y="17"/>
                  </a:cubicBezTo>
                  <a:moveTo>
                    <a:pt x="8" y="0"/>
                  </a:moveTo>
                  <a:cubicBezTo>
                    <a:pt x="12" y="0"/>
                    <a:pt x="15" y="3"/>
                    <a:pt x="15" y="10"/>
                  </a:cubicBezTo>
                  <a:cubicBezTo>
                    <a:pt x="15" y="14"/>
                    <a:pt x="14" y="20"/>
                    <a:pt x="8" y="20"/>
                  </a:cubicBezTo>
                  <a:cubicBezTo>
                    <a:pt x="2" y="20"/>
                    <a:pt x="0" y="14"/>
                    <a:pt x="0" y="10"/>
                  </a:cubicBezTo>
                  <a:cubicBezTo>
                    <a:pt x="0" y="3"/>
                    <a:pt x="3" y="0"/>
                    <a:pt x="8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09" name="Freeform 708">
              <a:extLst>
                <a:ext uri="{FF2B5EF4-FFF2-40B4-BE49-F238E27FC236}">
                  <a16:creationId xmlns:a16="http://schemas.microsoft.com/office/drawing/2014/main" id="{26721223-7725-4FF3-B2EA-C260E8759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138" y="2146300"/>
              <a:ext cx="17463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9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9" h="20">
                  <a:moveTo>
                    <a:pt x="5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5" y="0"/>
                    <a:pt x="8" y="0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20"/>
                    <a:pt x="7" y="20"/>
                  </a:cubicBezTo>
                  <a:cubicBezTo>
                    <a:pt x="5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0" name="Freeform 709">
              <a:extLst>
                <a:ext uri="{FF2B5EF4-FFF2-40B4-BE49-F238E27FC236}">
                  <a16:creationId xmlns:a16="http://schemas.microsoft.com/office/drawing/2014/main" id="{6B36FE1D-3400-457A-8C48-91D40392C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950" y="2146300"/>
              <a:ext cx="28575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3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0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0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3"/>
                    <a:pt x="7" y="3"/>
                  </a:cubicBez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1" y="0"/>
                    <a:pt x="14" y="3"/>
                    <a:pt x="14" y="10"/>
                  </a:cubicBezTo>
                  <a:cubicBezTo>
                    <a:pt x="14" y="14"/>
                    <a:pt x="13" y="20"/>
                    <a:pt x="7" y="20"/>
                  </a:cubicBezTo>
                  <a:cubicBezTo>
                    <a:pt x="1" y="20"/>
                    <a:pt x="0" y="14"/>
                    <a:pt x="0" y="10"/>
                  </a:cubicBezTo>
                  <a:cubicBezTo>
                    <a:pt x="0" y="3"/>
                    <a:pt x="2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1" name="Freeform 710">
              <a:extLst>
                <a:ext uri="{FF2B5EF4-FFF2-40B4-BE49-F238E27FC236}">
                  <a16:creationId xmlns:a16="http://schemas.microsoft.com/office/drawing/2014/main" id="{0E116C8F-950E-455C-8029-A5BA23BDC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1288" y="2146300"/>
              <a:ext cx="26988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3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0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0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3"/>
                    <a:pt x="7" y="3"/>
                  </a:cubicBezTo>
                  <a:cubicBezTo>
                    <a:pt x="5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1" y="0"/>
                    <a:pt x="14" y="3"/>
                    <a:pt x="14" y="10"/>
                  </a:cubicBezTo>
                  <a:cubicBezTo>
                    <a:pt x="14" y="14"/>
                    <a:pt x="13" y="20"/>
                    <a:pt x="7" y="20"/>
                  </a:cubicBezTo>
                  <a:cubicBezTo>
                    <a:pt x="1" y="20"/>
                    <a:pt x="0" y="14"/>
                    <a:pt x="0" y="10"/>
                  </a:cubicBezTo>
                  <a:cubicBezTo>
                    <a:pt x="0" y="3"/>
                    <a:pt x="2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2" name="Freeform 711">
              <a:extLst>
                <a:ext uri="{FF2B5EF4-FFF2-40B4-BE49-F238E27FC236}">
                  <a16:creationId xmlns:a16="http://schemas.microsoft.com/office/drawing/2014/main" id="{E7731B47-28C8-41DA-9520-1646291BA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863" y="2146300"/>
              <a:ext cx="17463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9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9" h="20">
                  <a:moveTo>
                    <a:pt x="5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5" y="0"/>
                    <a:pt x="8" y="0"/>
                  </a:cubicBezTo>
                  <a:cubicBezTo>
                    <a:pt x="9" y="0"/>
                    <a:pt x="9" y="0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20"/>
                    <a:pt x="7" y="20"/>
                  </a:cubicBezTo>
                  <a:cubicBezTo>
                    <a:pt x="6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3" name="Freeform 712">
              <a:extLst>
                <a:ext uri="{FF2B5EF4-FFF2-40B4-BE49-F238E27FC236}">
                  <a16:creationId xmlns:a16="http://schemas.microsoft.com/office/drawing/2014/main" id="{D288E900-99D4-4AC0-993D-B750FFEDB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2146300"/>
              <a:ext cx="17463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9" y="2"/>
                </a:cxn>
                <a:cxn ang="0">
                  <a:pos x="9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9" h="20">
                  <a:moveTo>
                    <a:pt x="5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5" y="0"/>
                    <a:pt x="7" y="0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5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4" name="Freeform 713">
              <a:extLst>
                <a:ext uri="{FF2B5EF4-FFF2-40B4-BE49-F238E27FC236}">
                  <a16:creationId xmlns:a16="http://schemas.microsoft.com/office/drawing/2014/main" id="{3E07EEA0-9B75-4C93-9A23-390EA9535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900" y="2146300"/>
              <a:ext cx="17463" cy="3968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9" y="2"/>
                </a:cxn>
                <a:cxn ang="0">
                  <a:pos x="9" y="17"/>
                </a:cxn>
                <a:cxn ang="0">
                  <a:pos x="7" y="20"/>
                </a:cxn>
                <a:cxn ang="0">
                  <a:pos x="5" y="17"/>
                </a:cxn>
                <a:cxn ang="0">
                  <a:pos x="5" y="7"/>
                </a:cxn>
              </a:cxnLst>
              <a:rect l="0" t="0" r="r" b="b"/>
              <a:pathLst>
                <a:path w="9" h="20">
                  <a:moveTo>
                    <a:pt x="5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5" y="0"/>
                    <a:pt x="7" y="0"/>
                  </a:cubicBezTo>
                  <a:cubicBezTo>
                    <a:pt x="8" y="0"/>
                    <a:pt x="9" y="0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9"/>
                    <a:pt x="9" y="20"/>
                    <a:pt x="7" y="20"/>
                  </a:cubicBezTo>
                  <a:cubicBezTo>
                    <a:pt x="5" y="20"/>
                    <a:pt x="5" y="19"/>
                    <a:pt x="5" y="17"/>
                  </a:cubicBezTo>
                  <a:cubicBezTo>
                    <a:pt x="5" y="7"/>
                    <a:pt x="5" y="7"/>
                    <a:pt x="5" y="7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5" name="Freeform 714">
              <a:extLst>
                <a:ext uri="{FF2B5EF4-FFF2-40B4-BE49-F238E27FC236}">
                  <a16:creationId xmlns:a16="http://schemas.microsoft.com/office/drawing/2014/main" id="{E9F21487-5949-4DE5-8D4C-7BB31B639A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9713" y="2146300"/>
              <a:ext cx="28575" cy="39688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10" y="10"/>
                </a:cxn>
                <a:cxn ang="0">
                  <a:pos x="7" y="3"/>
                </a:cxn>
                <a:cxn ang="0">
                  <a:pos x="4" y="10"/>
                </a:cxn>
                <a:cxn ang="0">
                  <a:pos x="7" y="17"/>
                </a:cxn>
                <a:cxn ang="0">
                  <a:pos x="7" y="0"/>
                </a:cxn>
                <a:cxn ang="0">
                  <a:pos x="14" y="10"/>
                </a:cxn>
                <a:cxn ang="0">
                  <a:pos x="7" y="20"/>
                </a:cxn>
                <a:cxn ang="0">
                  <a:pos x="0" y="10"/>
                </a:cxn>
                <a:cxn ang="0">
                  <a:pos x="7" y="0"/>
                </a:cxn>
              </a:cxnLst>
              <a:rect l="0" t="0" r="r" b="b"/>
              <a:pathLst>
                <a:path w="14" h="20">
                  <a:moveTo>
                    <a:pt x="7" y="17"/>
                  </a:moveTo>
                  <a:cubicBezTo>
                    <a:pt x="9" y="17"/>
                    <a:pt x="10" y="15"/>
                    <a:pt x="10" y="10"/>
                  </a:cubicBezTo>
                  <a:cubicBezTo>
                    <a:pt x="10" y="6"/>
                    <a:pt x="9" y="3"/>
                    <a:pt x="7" y="3"/>
                  </a:cubicBezTo>
                  <a:cubicBezTo>
                    <a:pt x="4" y="3"/>
                    <a:pt x="4" y="6"/>
                    <a:pt x="4" y="10"/>
                  </a:cubicBezTo>
                  <a:cubicBezTo>
                    <a:pt x="4" y="15"/>
                    <a:pt x="5" y="17"/>
                    <a:pt x="7" y="17"/>
                  </a:cubicBezTo>
                  <a:moveTo>
                    <a:pt x="7" y="0"/>
                  </a:moveTo>
                  <a:cubicBezTo>
                    <a:pt x="11" y="0"/>
                    <a:pt x="14" y="3"/>
                    <a:pt x="14" y="10"/>
                  </a:cubicBezTo>
                  <a:cubicBezTo>
                    <a:pt x="14" y="14"/>
                    <a:pt x="13" y="20"/>
                    <a:pt x="7" y="20"/>
                  </a:cubicBezTo>
                  <a:cubicBezTo>
                    <a:pt x="1" y="20"/>
                    <a:pt x="0" y="14"/>
                    <a:pt x="0" y="10"/>
                  </a:cubicBezTo>
                  <a:cubicBezTo>
                    <a:pt x="0" y="3"/>
                    <a:pt x="2" y="0"/>
                    <a:pt x="7" y="0"/>
                  </a:cubicBezTo>
                </a:path>
              </a:pathLst>
            </a:custGeom>
            <a:solidFill>
              <a:srgbClr val="1A171B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50317" tIns="25158" rIns="50317" bIns="2515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116" name="Groupe 373">
            <a:extLst>
              <a:ext uri="{FF2B5EF4-FFF2-40B4-BE49-F238E27FC236}">
                <a16:creationId xmlns:a16="http://schemas.microsoft.com/office/drawing/2014/main" id="{101C0F24-C815-4277-9795-41B97002CE87}"/>
              </a:ext>
            </a:extLst>
          </p:cNvPr>
          <p:cNvGrpSpPr/>
          <p:nvPr/>
        </p:nvGrpSpPr>
        <p:grpSpPr>
          <a:xfrm>
            <a:off x="2743636" y="3215193"/>
            <a:ext cx="313175" cy="292384"/>
            <a:chOff x="4511676" y="2714625"/>
            <a:chExt cx="382587" cy="357188"/>
          </a:xfrm>
          <a:solidFill>
            <a:srgbClr val="FFFFFF"/>
          </a:solidFill>
        </p:grpSpPr>
        <p:sp>
          <p:nvSpPr>
            <p:cNvPr id="117" name="Freeform 437">
              <a:extLst>
                <a:ext uri="{FF2B5EF4-FFF2-40B4-BE49-F238E27FC236}">
                  <a16:creationId xmlns:a16="http://schemas.microsoft.com/office/drawing/2014/main" id="{CDAED4ED-63A0-4C87-A4E9-976D507CF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2714625"/>
              <a:ext cx="228600" cy="131763"/>
            </a:xfrm>
            <a:custGeom>
              <a:avLst/>
              <a:gdLst/>
              <a:ahLst/>
              <a:cxnLst>
                <a:cxn ang="0">
                  <a:pos x="101" y="20"/>
                </a:cxn>
                <a:cxn ang="0">
                  <a:pos x="93" y="7"/>
                </a:cxn>
                <a:cxn ang="0">
                  <a:pos x="79" y="0"/>
                </a:cxn>
                <a:cxn ang="0">
                  <a:pos x="35" y="0"/>
                </a:cxn>
                <a:cxn ang="0">
                  <a:pos x="18" y="10"/>
                </a:cxn>
                <a:cxn ang="0">
                  <a:pos x="0" y="40"/>
                </a:cxn>
                <a:cxn ang="0">
                  <a:pos x="31" y="58"/>
                </a:cxn>
                <a:cxn ang="0">
                  <a:pos x="53" y="24"/>
                </a:cxn>
              </a:cxnLst>
              <a:rect l="0" t="0" r="r" b="b"/>
              <a:pathLst>
                <a:path w="101" h="58">
                  <a:moveTo>
                    <a:pt x="101" y="20"/>
                  </a:moveTo>
                  <a:cubicBezTo>
                    <a:pt x="93" y="7"/>
                    <a:pt x="93" y="7"/>
                    <a:pt x="93" y="7"/>
                  </a:cubicBezTo>
                  <a:cubicBezTo>
                    <a:pt x="89" y="0"/>
                    <a:pt x="86" y="0"/>
                    <a:pt x="7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2" y="3"/>
                    <a:pt x="18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53" y="24"/>
                    <a:pt x="53" y="24"/>
                    <a:pt x="53" y="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8" name="Freeform 438">
              <a:extLst>
                <a:ext uri="{FF2B5EF4-FFF2-40B4-BE49-F238E27FC236}">
                  <a16:creationId xmlns:a16="http://schemas.microsoft.com/office/drawing/2014/main" id="{7033FAE4-728C-49DB-8001-9E743BBF4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901" y="2719388"/>
              <a:ext cx="163513" cy="104775"/>
            </a:xfrm>
            <a:custGeom>
              <a:avLst/>
              <a:gdLst/>
              <a:ahLst/>
              <a:cxnLst>
                <a:cxn ang="0">
                  <a:pos x="73" y="12"/>
                </a:cxn>
                <a:cxn ang="0">
                  <a:pos x="58" y="46"/>
                </a:cxn>
                <a:cxn ang="0">
                  <a:pos x="21" y="43"/>
                </a:cxn>
                <a:cxn ang="0">
                  <a:pos x="31" y="37"/>
                </a:cxn>
                <a:cxn ang="0">
                  <a:pos x="0" y="0"/>
                </a:cxn>
              </a:cxnLst>
              <a:rect l="0" t="0" r="r" b="b"/>
              <a:pathLst>
                <a:path w="73" h="46">
                  <a:moveTo>
                    <a:pt x="73" y="12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0" y="19"/>
                    <a:pt x="11" y="2"/>
                    <a:pt x="0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19" name="Freeform 439">
              <a:extLst>
                <a:ext uri="{FF2B5EF4-FFF2-40B4-BE49-F238E27FC236}">
                  <a16:creationId xmlns:a16="http://schemas.microsoft.com/office/drawing/2014/main" id="{38C53026-4B31-4B0A-BA19-2BD8D18A8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3" y="2819400"/>
              <a:ext cx="120650" cy="225425"/>
            </a:xfrm>
            <a:custGeom>
              <a:avLst/>
              <a:gdLst/>
              <a:ahLst/>
              <a:cxnLst>
                <a:cxn ang="0">
                  <a:pos x="2" y="100"/>
                </a:cxn>
                <a:cxn ang="0">
                  <a:pos x="18" y="99"/>
                </a:cxn>
                <a:cxn ang="0">
                  <a:pos x="31" y="90"/>
                </a:cxn>
                <a:cxn ang="0">
                  <a:pos x="50" y="50"/>
                </a:cxn>
                <a:cxn ang="0">
                  <a:pos x="49" y="30"/>
                </a:cxn>
                <a:cxn ang="0">
                  <a:pos x="30" y="0"/>
                </a:cxn>
                <a:cxn ang="0">
                  <a:pos x="0" y="20"/>
                </a:cxn>
                <a:cxn ang="0">
                  <a:pos x="20" y="55"/>
                </a:cxn>
              </a:cxnLst>
              <a:rect l="0" t="0" r="r" b="b"/>
              <a:pathLst>
                <a:path w="54" h="100">
                  <a:moveTo>
                    <a:pt x="2" y="100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26" y="99"/>
                    <a:pt x="28" y="96"/>
                    <a:pt x="31" y="9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4" y="43"/>
                    <a:pt x="53" y="37"/>
                    <a:pt x="49" y="3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0" y="55"/>
                    <a:pt x="20" y="55"/>
                    <a:pt x="20" y="5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0" name="Freeform 440">
              <a:extLst>
                <a:ext uri="{FF2B5EF4-FFF2-40B4-BE49-F238E27FC236}">
                  <a16:creationId xmlns:a16="http://schemas.microsoft.com/office/drawing/2014/main" id="{304529A6-5D39-4075-AB4A-60DEEE637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936875"/>
              <a:ext cx="150813" cy="134938"/>
            </a:xfrm>
            <a:custGeom>
              <a:avLst/>
              <a:gdLst/>
              <a:ahLst/>
              <a:cxnLst>
                <a:cxn ang="0">
                  <a:pos x="23" y="60"/>
                </a:cxn>
                <a:cxn ang="0">
                  <a:pos x="0" y="33"/>
                </a:cxn>
                <a:cxn ang="0">
                  <a:pos x="19" y="0"/>
                </a:cxn>
                <a:cxn ang="0">
                  <a:pos x="20" y="12"/>
                </a:cxn>
                <a:cxn ang="0">
                  <a:pos x="67" y="1"/>
                </a:cxn>
              </a:cxnLst>
              <a:rect l="0" t="0" r="r" b="b"/>
              <a:pathLst>
                <a:path w="67" h="60">
                  <a:moveTo>
                    <a:pt x="23" y="6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41" y="11"/>
                    <a:pt x="60" y="9"/>
                    <a:pt x="67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1" name="Freeform 441">
              <a:extLst>
                <a:ext uri="{FF2B5EF4-FFF2-40B4-BE49-F238E27FC236}">
                  <a16:creationId xmlns:a16="http://schemas.microsoft.com/office/drawing/2014/main" id="{8FE176A7-D315-407A-9765-B2E34899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676" y="2878138"/>
              <a:ext cx="182563" cy="173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4"/>
                </a:cxn>
                <a:cxn ang="0">
                  <a:pos x="5" y="30"/>
                </a:cxn>
                <a:cxn ang="0">
                  <a:pos x="28" y="68"/>
                </a:cxn>
                <a:cxn ang="0">
                  <a:pos x="46" y="77"/>
                </a:cxn>
                <a:cxn ang="0">
                  <a:pos x="81" y="77"/>
                </a:cxn>
                <a:cxn ang="0">
                  <a:pos x="80" y="41"/>
                </a:cxn>
                <a:cxn ang="0">
                  <a:pos x="40" y="39"/>
                </a:cxn>
              </a:cxnLst>
              <a:rect l="0" t="0" r="r" b="b"/>
              <a:pathLst>
                <a:path w="81" h="77">
                  <a:moveTo>
                    <a:pt x="11" y="0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0" y="21"/>
                    <a:pt x="1" y="24"/>
                    <a:pt x="5" y="30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2" y="74"/>
                    <a:pt x="38" y="77"/>
                    <a:pt x="46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40" y="39"/>
                    <a:pt x="40" y="39"/>
                    <a:pt x="40" y="3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2" name="Freeform 442">
              <a:extLst>
                <a:ext uri="{FF2B5EF4-FFF2-40B4-BE49-F238E27FC236}">
                  <a16:creationId xmlns:a16="http://schemas.microsoft.com/office/drawing/2014/main" id="{424DE6AE-4BFA-45C2-A249-A2FDCD3B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676" y="2852738"/>
              <a:ext cx="122238" cy="1666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6" y="0"/>
                </a:cxn>
                <a:cxn ang="0">
                  <a:pos x="54" y="33"/>
                </a:cxn>
                <a:cxn ang="0">
                  <a:pos x="43" y="28"/>
                </a:cxn>
                <a:cxn ang="0">
                  <a:pos x="28" y="74"/>
                </a:cxn>
              </a:cxnLst>
              <a:rect l="0" t="0" r="r" b="b"/>
              <a:pathLst>
                <a:path w="54" h="74">
                  <a:moveTo>
                    <a:pt x="0" y="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3" y="46"/>
                    <a:pt x="24" y="63"/>
                    <a:pt x="28" y="7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23" name="Freeform 480">
            <a:extLst>
              <a:ext uri="{FF2B5EF4-FFF2-40B4-BE49-F238E27FC236}">
                <a16:creationId xmlns:a16="http://schemas.microsoft.com/office/drawing/2014/main" id="{324F08CF-F275-4DEA-8255-373F3D2401DB}"/>
              </a:ext>
            </a:extLst>
          </p:cNvPr>
          <p:cNvSpPr>
            <a:spLocks noEditPoints="1"/>
          </p:cNvSpPr>
          <p:nvPr/>
        </p:nvSpPr>
        <p:spPr bwMode="auto">
          <a:xfrm>
            <a:off x="7841003" y="3212701"/>
            <a:ext cx="345428" cy="292712"/>
          </a:xfrm>
          <a:custGeom>
            <a:avLst/>
            <a:gdLst/>
            <a:ahLst/>
            <a:cxnLst>
              <a:cxn ang="0">
                <a:pos x="140" y="144"/>
              </a:cxn>
              <a:cxn ang="0">
                <a:pos x="174" y="178"/>
              </a:cxn>
              <a:cxn ang="0">
                <a:pos x="140" y="211"/>
              </a:cxn>
              <a:cxn ang="0">
                <a:pos x="67" y="178"/>
              </a:cxn>
              <a:cxn ang="0">
                <a:pos x="134" y="178"/>
              </a:cxn>
              <a:cxn ang="0">
                <a:pos x="215" y="71"/>
              </a:cxn>
              <a:cxn ang="0">
                <a:pos x="249" y="104"/>
              </a:cxn>
              <a:cxn ang="0">
                <a:pos x="215" y="140"/>
              </a:cxn>
              <a:cxn ang="0">
                <a:pos x="141" y="104"/>
              </a:cxn>
              <a:cxn ang="0">
                <a:pos x="209" y="104"/>
              </a:cxn>
              <a:cxn ang="0">
                <a:pos x="74" y="71"/>
              </a:cxn>
              <a:cxn ang="0">
                <a:pos x="108" y="104"/>
              </a:cxn>
              <a:cxn ang="0">
                <a:pos x="74" y="140"/>
              </a:cxn>
              <a:cxn ang="0">
                <a:pos x="0" y="104"/>
              </a:cxn>
              <a:cxn ang="0">
                <a:pos x="69" y="104"/>
              </a:cxn>
              <a:cxn ang="0">
                <a:pos x="140" y="0"/>
              </a:cxn>
              <a:cxn ang="0">
                <a:pos x="174" y="33"/>
              </a:cxn>
              <a:cxn ang="0">
                <a:pos x="140" y="67"/>
              </a:cxn>
              <a:cxn ang="0">
                <a:pos x="67" y="33"/>
              </a:cxn>
              <a:cxn ang="0">
                <a:pos x="134" y="33"/>
              </a:cxn>
            </a:cxnLst>
            <a:rect l="0" t="0" r="r" b="b"/>
            <a:pathLst>
              <a:path w="249" h="211">
                <a:moveTo>
                  <a:pt x="140" y="144"/>
                </a:moveTo>
                <a:lnTo>
                  <a:pt x="174" y="178"/>
                </a:lnTo>
                <a:lnTo>
                  <a:pt x="140" y="211"/>
                </a:lnTo>
                <a:moveTo>
                  <a:pt x="67" y="178"/>
                </a:moveTo>
                <a:lnTo>
                  <a:pt x="134" y="178"/>
                </a:lnTo>
                <a:moveTo>
                  <a:pt x="215" y="71"/>
                </a:moveTo>
                <a:lnTo>
                  <a:pt x="249" y="104"/>
                </a:lnTo>
                <a:lnTo>
                  <a:pt x="215" y="140"/>
                </a:lnTo>
                <a:moveTo>
                  <a:pt x="141" y="104"/>
                </a:moveTo>
                <a:lnTo>
                  <a:pt x="209" y="104"/>
                </a:lnTo>
                <a:moveTo>
                  <a:pt x="74" y="71"/>
                </a:moveTo>
                <a:lnTo>
                  <a:pt x="108" y="104"/>
                </a:lnTo>
                <a:lnTo>
                  <a:pt x="74" y="140"/>
                </a:lnTo>
                <a:moveTo>
                  <a:pt x="0" y="104"/>
                </a:moveTo>
                <a:lnTo>
                  <a:pt x="69" y="104"/>
                </a:lnTo>
                <a:moveTo>
                  <a:pt x="140" y="0"/>
                </a:moveTo>
                <a:lnTo>
                  <a:pt x="174" y="33"/>
                </a:lnTo>
                <a:lnTo>
                  <a:pt x="140" y="67"/>
                </a:lnTo>
                <a:moveTo>
                  <a:pt x="67" y="33"/>
                </a:moveTo>
                <a:lnTo>
                  <a:pt x="134" y="33"/>
                </a:lnTo>
              </a:path>
            </a:pathLst>
          </a:custGeom>
          <a:noFill/>
          <a:ln w="19050" cap="sq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61913" tIns="30956" rIns="61913" bIns="30956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fr-FR" sz="1500" kern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grpSp>
        <p:nvGrpSpPr>
          <p:cNvPr id="124" name="Groupe 364">
            <a:extLst>
              <a:ext uri="{FF2B5EF4-FFF2-40B4-BE49-F238E27FC236}">
                <a16:creationId xmlns:a16="http://schemas.microsoft.com/office/drawing/2014/main" id="{F2417FCC-AB9F-4B05-AA23-19B79B47FD3B}"/>
              </a:ext>
            </a:extLst>
          </p:cNvPr>
          <p:cNvGrpSpPr/>
          <p:nvPr/>
        </p:nvGrpSpPr>
        <p:grpSpPr>
          <a:xfrm>
            <a:off x="6182226" y="3166456"/>
            <a:ext cx="225394" cy="354620"/>
            <a:chOff x="2097088" y="1989138"/>
            <a:chExt cx="238125" cy="374650"/>
          </a:xfrm>
          <a:solidFill>
            <a:srgbClr val="FFFFFF"/>
          </a:solidFill>
        </p:grpSpPr>
        <p:sp>
          <p:nvSpPr>
            <p:cNvPr id="125" name="Freeform 356">
              <a:extLst>
                <a:ext uri="{FF2B5EF4-FFF2-40B4-BE49-F238E27FC236}">
                  <a16:creationId xmlns:a16="http://schemas.microsoft.com/office/drawing/2014/main" id="{112A6241-BA78-4253-8164-D3992B376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1989138"/>
              <a:ext cx="238125" cy="200025"/>
            </a:xfrm>
            <a:custGeom>
              <a:avLst/>
              <a:gdLst/>
              <a:ahLst/>
              <a:cxnLst>
                <a:cxn ang="0">
                  <a:pos x="50" y="71"/>
                </a:cxn>
                <a:cxn ang="0">
                  <a:pos x="0" y="36"/>
                </a:cxn>
                <a:cxn ang="0">
                  <a:pos x="50" y="0"/>
                </a:cxn>
                <a:cxn ang="0">
                  <a:pos x="50" y="20"/>
                </a:cxn>
                <a:cxn ang="0">
                  <a:pos x="70" y="20"/>
                </a:cxn>
                <a:cxn ang="0">
                  <a:pos x="106" y="53"/>
                </a:cxn>
                <a:cxn ang="0">
                  <a:pos x="85" y="89"/>
                </a:cxn>
                <a:cxn ang="0">
                  <a:pos x="85" y="65"/>
                </a:cxn>
                <a:cxn ang="0">
                  <a:pos x="67" y="51"/>
                </a:cxn>
                <a:cxn ang="0">
                  <a:pos x="50" y="51"/>
                </a:cxn>
              </a:cxnLst>
              <a:rect l="0" t="0" r="r" b="b"/>
              <a:pathLst>
                <a:path w="106" h="89">
                  <a:moveTo>
                    <a:pt x="50" y="71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9" y="20"/>
                    <a:pt x="70" y="20"/>
                  </a:cubicBezTo>
                  <a:cubicBezTo>
                    <a:pt x="83" y="20"/>
                    <a:pt x="106" y="31"/>
                    <a:pt x="106" y="53"/>
                  </a:cubicBezTo>
                  <a:cubicBezTo>
                    <a:pt x="106" y="70"/>
                    <a:pt x="92" y="87"/>
                    <a:pt x="85" y="89"/>
                  </a:cubicBezTo>
                  <a:cubicBezTo>
                    <a:pt x="85" y="89"/>
                    <a:pt x="86" y="68"/>
                    <a:pt x="85" y="65"/>
                  </a:cubicBezTo>
                  <a:cubicBezTo>
                    <a:pt x="85" y="62"/>
                    <a:pt x="84" y="51"/>
                    <a:pt x="67" y="51"/>
                  </a:cubicBezTo>
                  <a:cubicBezTo>
                    <a:pt x="50" y="51"/>
                    <a:pt x="50" y="51"/>
                    <a:pt x="50" y="51"/>
                  </a:cubicBezTo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6" name="Freeform 357">
              <a:extLst>
                <a:ext uri="{FF2B5EF4-FFF2-40B4-BE49-F238E27FC236}">
                  <a16:creationId xmlns:a16="http://schemas.microsoft.com/office/drawing/2014/main" id="{D35CEABF-5D0F-4E5E-BEE6-239BE931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2160588"/>
              <a:ext cx="238125" cy="203200"/>
            </a:xfrm>
            <a:custGeom>
              <a:avLst/>
              <a:gdLst/>
              <a:ahLst/>
              <a:cxnLst>
                <a:cxn ang="0">
                  <a:pos x="55" y="19"/>
                </a:cxn>
                <a:cxn ang="0">
                  <a:pos x="106" y="54"/>
                </a:cxn>
                <a:cxn ang="0">
                  <a:pos x="56" y="90"/>
                </a:cxn>
                <a:cxn ang="0">
                  <a:pos x="55" y="70"/>
                </a:cxn>
                <a:cxn ang="0">
                  <a:pos x="36" y="70"/>
                </a:cxn>
                <a:cxn ang="0">
                  <a:pos x="0" y="36"/>
                </a:cxn>
                <a:cxn ang="0">
                  <a:pos x="21" y="0"/>
                </a:cxn>
                <a:cxn ang="0">
                  <a:pos x="20" y="25"/>
                </a:cxn>
                <a:cxn ang="0">
                  <a:pos x="39" y="39"/>
                </a:cxn>
                <a:cxn ang="0">
                  <a:pos x="55" y="39"/>
                </a:cxn>
              </a:cxnLst>
              <a:rect l="0" t="0" r="r" b="b"/>
              <a:pathLst>
                <a:path w="106" h="90">
                  <a:moveTo>
                    <a:pt x="55" y="19"/>
                  </a:moveTo>
                  <a:cubicBezTo>
                    <a:pt x="106" y="54"/>
                    <a:pt x="106" y="54"/>
                    <a:pt x="106" y="54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0"/>
                    <a:pt x="46" y="70"/>
                    <a:pt x="36" y="70"/>
                  </a:cubicBezTo>
                  <a:cubicBezTo>
                    <a:pt x="23" y="69"/>
                    <a:pt x="0" y="59"/>
                    <a:pt x="0" y="36"/>
                  </a:cubicBezTo>
                  <a:cubicBezTo>
                    <a:pt x="0" y="19"/>
                    <a:pt x="14" y="2"/>
                    <a:pt x="21" y="0"/>
                  </a:cubicBezTo>
                  <a:cubicBezTo>
                    <a:pt x="21" y="0"/>
                    <a:pt x="19" y="21"/>
                    <a:pt x="20" y="25"/>
                  </a:cubicBezTo>
                  <a:cubicBezTo>
                    <a:pt x="21" y="27"/>
                    <a:pt x="22" y="38"/>
                    <a:pt x="39" y="39"/>
                  </a:cubicBezTo>
                  <a:cubicBezTo>
                    <a:pt x="55" y="39"/>
                    <a:pt x="55" y="39"/>
                    <a:pt x="55" y="39"/>
                  </a:cubicBezTo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61913" tIns="30956" rIns="61913" bIns="3095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500" kern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27" name="Freeform 31">
            <a:extLst>
              <a:ext uri="{FF2B5EF4-FFF2-40B4-BE49-F238E27FC236}">
                <a16:creationId xmlns:a16="http://schemas.microsoft.com/office/drawing/2014/main" id="{F8C19336-05F7-4BD9-B0DA-7AA9E6BFAA76}"/>
              </a:ext>
            </a:extLst>
          </p:cNvPr>
          <p:cNvSpPr>
            <a:spLocks noEditPoints="1"/>
          </p:cNvSpPr>
          <p:nvPr/>
        </p:nvSpPr>
        <p:spPr bwMode="auto">
          <a:xfrm>
            <a:off x="1011230" y="3231398"/>
            <a:ext cx="357542" cy="235281"/>
          </a:xfrm>
          <a:custGeom>
            <a:avLst/>
            <a:gdLst>
              <a:gd name="T0" fmla="*/ 2147483647 w 772"/>
              <a:gd name="T1" fmla="*/ 0 h 507"/>
              <a:gd name="T2" fmla="*/ 2147483647 w 772"/>
              <a:gd name="T3" fmla="*/ 2147483647 h 507"/>
              <a:gd name="T4" fmla="*/ 2147483647 w 772"/>
              <a:gd name="T5" fmla="*/ 2147483647 h 507"/>
              <a:gd name="T6" fmla="*/ 2147483647 w 772"/>
              <a:gd name="T7" fmla="*/ 2147483647 h 507"/>
              <a:gd name="T8" fmla="*/ 2147483647 w 772"/>
              <a:gd name="T9" fmla="*/ 2147483647 h 507"/>
              <a:gd name="T10" fmla="*/ 2147483647 w 772"/>
              <a:gd name="T11" fmla="*/ 2147483647 h 507"/>
              <a:gd name="T12" fmla="*/ 2147483647 w 772"/>
              <a:gd name="T13" fmla="*/ 2147483647 h 507"/>
              <a:gd name="T14" fmla="*/ 2147483647 w 772"/>
              <a:gd name="T15" fmla="*/ 2147483647 h 507"/>
              <a:gd name="T16" fmla="*/ 2147483647 w 772"/>
              <a:gd name="T17" fmla="*/ 2147483647 h 507"/>
              <a:gd name="T18" fmla="*/ 2147483647 w 772"/>
              <a:gd name="T19" fmla="*/ 2147483647 h 507"/>
              <a:gd name="T20" fmla="*/ 2147483647 w 772"/>
              <a:gd name="T21" fmla="*/ 2147483647 h 507"/>
              <a:gd name="T22" fmla="*/ 2147483647 w 772"/>
              <a:gd name="T23" fmla="*/ 2147483647 h 507"/>
              <a:gd name="T24" fmla="*/ 2147483647 w 772"/>
              <a:gd name="T25" fmla="*/ 2147483647 h 507"/>
              <a:gd name="T26" fmla="*/ 2147483647 w 772"/>
              <a:gd name="T27" fmla="*/ 2147483647 h 507"/>
              <a:gd name="T28" fmla="*/ 2147483647 w 772"/>
              <a:gd name="T29" fmla="*/ 2147483647 h 507"/>
              <a:gd name="T30" fmla="*/ 2147483647 w 772"/>
              <a:gd name="T31" fmla="*/ 2147483647 h 507"/>
              <a:gd name="T32" fmla="*/ 2147483647 w 772"/>
              <a:gd name="T33" fmla="*/ 2147483647 h 507"/>
              <a:gd name="T34" fmla="*/ 2147483647 w 772"/>
              <a:gd name="T35" fmla="*/ 2147483647 h 507"/>
              <a:gd name="T36" fmla="*/ 2147483647 w 772"/>
              <a:gd name="T37" fmla="*/ 2147483647 h 507"/>
              <a:gd name="T38" fmla="*/ 2147483647 w 772"/>
              <a:gd name="T39" fmla="*/ 2147483647 h 507"/>
              <a:gd name="T40" fmla="*/ 2147483647 w 772"/>
              <a:gd name="T41" fmla="*/ 2147483647 h 507"/>
              <a:gd name="T42" fmla="*/ 2147483647 w 772"/>
              <a:gd name="T43" fmla="*/ 2147483647 h 507"/>
              <a:gd name="T44" fmla="*/ 2147483647 w 772"/>
              <a:gd name="T45" fmla="*/ 2147483647 h 507"/>
              <a:gd name="T46" fmla="*/ 2147483647 w 772"/>
              <a:gd name="T47" fmla="*/ 2147483647 h 507"/>
              <a:gd name="T48" fmla="*/ 2147483647 w 772"/>
              <a:gd name="T49" fmla="*/ 2147483647 h 507"/>
              <a:gd name="T50" fmla="*/ 2147483647 w 772"/>
              <a:gd name="T51" fmla="*/ 2147483647 h 507"/>
              <a:gd name="T52" fmla="*/ 2147483647 w 772"/>
              <a:gd name="T53" fmla="*/ 2147483647 h 507"/>
              <a:gd name="T54" fmla="*/ 2147483647 w 772"/>
              <a:gd name="T55" fmla="*/ 2147483647 h 507"/>
              <a:gd name="T56" fmla="*/ 2147483647 w 772"/>
              <a:gd name="T57" fmla="*/ 2147483647 h 507"/>
              <a:gd name="T58" fmla="*/ 2147483647 w 772"/>
              <a:gd name="T59" fmla="*/ 2147483647 h 507"/>
              <a:gd name="T60" fmla="*/ 2147483647 w 772"/>
              <a:gd name="T61" fmla="*/ 2147483647 h 507"/>
              <a:gd name="T62" fmla="*/ 2147483647 w 772"/>
              <a:gd name="T63" fmla="*/ 2147483647 h 507"/>
              <a:gd name="T64" fmla="*/ 2147483647 w 772"/>
              <a:gd name="T65" fmla="*/ 2147483647 h 507"/>
              <a:gd name="T66" fmla="*/ 2147483647 w 772"/>
              <a:gd name="T67" fmla="*/ 2147483647 h 507"/>
              <a:gd name="T68" fmla="*/ 2147483647 w 772"/>
              <a:gd name="T69" fmla="*/ 2147483647 h 507"/>
              <a:gd name="T70" fmla="*/ 2147483647 w 772"/>
              <a:gd name="T71" fmla="*/ 2147483647 h 507"/>
              <a:gd name="T72" fmla="*/ 2147483647 w 772"/>
              <a:gd name="T73" fmla="*/ 2147483647 h 507"/>
              <a:gd name="T74" fmla="*/ 2147483647 w 772"/>
              <a:gd name="T75" fmla="*/ 2147483647 h 507"/>
              <a:gd name="T76" fmla="*/ 2147483647 w 772"/>
              <a:gd name="T77" fmla="*/ 2147483647 h 507"/>
              <a:gd name="T78" fmla="*/ 2147483647 w 772"/>
              <a:gd name="T79" fmla="*/ 2147483647 h 507"/>
              <a:gd name="T80" fmla="*/ 2147483647 w 772"/>
              <a:gd name="T81" fmla="*/ 2147483647 h 507"/>
              <a:gd name="T82" fmla="*/ 2147483647 w 772"/>
              <a:gd name="T83" fmla="*/ 2147483647 h 507"/>
              <a:gd name="T84" fmla="*/ 2147483647 w 772"/>
              <a:gd name="T85" fmla="*/ 2147483647 h 507"/>
              <a:gd name="T86" fmla="*/ 2147483647 w 772"/>
              <a:gd name="T87" fmla="*/ 2147483647 h 507"/>
              <a:gd name="T88" fmla="*/ 2147483647 w 772"/>
              <a:gd name="T89" fmla="*/ 2147483647 h 507"/>
              <a:gd name="T90" fmla="*/ 2147483647 w 772"/>
              <a:gd name="T91" fmla="*/ 2147483647 h 507"/>
              <a:gd name="T92" fmla="*/ 2147483647 w 772"/>
              <a:gd name="T93" fmla="*/ 2147483647 h 507"/>
              <a:gd name="T94" fmla="*/ 2147483647 w 772"/>
              <a:gd name="T95" fmla="*/ 2147483647 h 507"/>
              <a:gd name="T96" fmla="*/ 2147483647 w 772"/>
              <a:gd name="T97" fmla="*/ 2147483647 h 507"/>
              <a:gd name="T98" fmla="*/ 2147483647 w 772"/>
              <a:gd name="T99" fmla="*/ 2147483647 h 507"/>
              <a:gd name="T100" fmla="*/ 2147483647 w 772"/>
              <a:gd name="T101" fmla="*/ 2147483647 h 507"/>
              <a:gd name="T102" fmla="*/ 2147483647 w 772"/>
              <a:gd name="T103" fmla="*/ 2147483647 h 507"/>
              <a:gd name="T104" fmla="*/ 2147483647 w 772"/>
              <a:gd name="T105" fmla="*/ 2147483647 h 507"/>
              <a:gd name="T106" fmla="*/ 2147483647 w 772"/>
              <a:gd name="T107" fmla="*/ 2147483647 h 507"/>
              <a:gd name="T108" fmla="*/ 2147483647 w 772"/>
              <a:gd name="T109" fmla="*/ 2147483647 h 507"/>
              <a:gd name="T110" fmla="*/ 2147483647 w 772"/>
              <a:gd name="T111" fmla="*/ 2147483647 h 507"/>
              <a:gd name="T112" fmla="*/ 2147483647 w 772"/>
              <a:gd name="T113" fmla="*/ 2147483647 h 507"/>
              <a:gd name="T114" fmla="*/ 2147483647 w 772"/>
              <a:gd name="T115" fmla="*/ 2147483647 h 50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72" h="507">
                <a:moveTo>
                  <a:pt x="181" y="196"/>
                </a:moveTo>
                <a:cubicBezTo>
                  <a:pt x="235" y="196"/>
                  <a:pt x="279" y="152"/>
                  <a:pt x="279" y="98"/>
                </a:cubicBezTo>
                <a:cubicBezTo>
                  <a:pt x="279" y="44"/>
                  <a:pt x="235" y="0"/>
                  <a:pt x="181" y="0"/>
                </a:cubicBezTo>
                <a:cubicBezTo>
                  <a:pt x="127" y="0"/>
                  <a:pt x="84" y="44"/>
                  <a:pt x="84" y="98"/>
                </a:cubicBezTo>
                <a:cubicBezTo>
                  <a:pt x="84" y="152"/>
                  <a:pt x="127" y="196"/>
                  <a:pt x="181" y="196"/>
                </a:cubicBezTo>
                <a:close/>
                <a:moveTo>
                  <a:pt x="275" y="387"/>
                </a:moveTo>
                <a:cubicBezTo>
                  <a:pt x="295" y="388"/>
                  <a:pt x="295" y="388"/>
                  <a:pt x="295" y="388"/>
                </a:cubicBezTo>
                <a:cubicBezTo>
                  <a:pt x="303" y="389"/>
                  <a:pt x="303" y="389"/>
                  <a:pt x="303" y="389"/>
                </a:cubicBezTo>
                <a:cubicBezTo>
                  <a:pt x="310" y="390"/>
                  <a:pt x="310" y="390"/>
                  <a:pt x="310" y="390"/>
                </a:cubicBezTo>
                <a:cubicBezTo>
                  <a:pt x="388" y="397"/>
                  <a:pt x="388" y="397"/>
                  <a:pt x="388" y="397"/>
                </a:cubicBezTo>
                <a:cubicBezTo>
                  <a:pt x="388" y="397"/>
                  <a:pt x="388" y="397"/>
                  <a:pt x="388" y="397"/>
                </a:cubicBezTo>
                <a:cubicBezTo>
                  <a:pt x="389" y="393"/>
                  <a:pt x="389" y="390"/>
                  <a:pt x="389" y="387"/>
                </a:cubicBezTo>
                <a:cubicBezTo>
                  <a:pt x="389" y="385"/>
                  <a:pt x="389" y="384"/>
                  <a:pt x="388" y="382"/>
                </a:cubicBezTo>
                <a:cubicBezTo>
                  <a:pt x="387" y="375"/>
                  <a:pt x="383" y="369"/>
                  <a:pt x="379" y="364"/>
                </a:cubicBezTo>
                <a:cubicBezTo>
                  <a:pt x="379" y="364"/>
                  <a:pt x="379" y="364"/>
                  <a:pt x="379" y="364"/>
                </a:cubicBezTo>
                <a:cubicBezTo>
                  <a:pt x="374" y="359"/>
                  <a:pt x="368" y="355"/>
                  <a:pt x="361" y="353"/>
                </a:cubicBezTo>
                <a:cubicBezTo>
                  <a:pt x="358" y="352"/>
                  <a:pt x="354" y="351"/>
                  <a:pt x="350" y="351"/>
                </a:cubicBezTo>
                <a:cubicBezTo>
                  <a:pt x="350" y="351"/>
                  <a:pt x="350" y="351"/>
                  <a:pt x="350" y="351"/>
                </a:cubicBezTo>
                <a:cubicBezTo>
                  <a:pt x="303" y="351"/>
                  <a:pt x="303" y="351"/>
                  <a:pt x="303" y="351"/>
                </a:cubicBezTo>
                <a:cubicBezTo>
                  <a:pt x="295" y="351"/>
                  <a:pt x="295" y="351"/>
                  <a:pt x="295" y="351"/>
                </a:cubicBezTo>
                <a:cubicBezTo>
                  <a:pt x="256" y="351"/>
                  <a:pt x="256" y="351"/>
                  <a:pt x="256" y="351"/>
                </a:cubicBezTo>
                <a:lnTo>
                  <a:pt x="275" y="387"/>
                </a:lnTo>
                <a:close/>
                <a:moveTo>
                  <a:pt x="421" y="419"/>
                </a:moveTo>
                <a:cubicBezTo>
                  <a:pt x="418" y="419"/>
                  <a:pt x="416" y="418"/>
                  <a:pt x="413" y="418"/>
                </a:cubicBezTo>
                <a:cubicBezTo>
                  <a:pt x="403" y="417"/>
                  <a:pt x="403" y="417"/>
                  <a:pt x="403" y="417"/>
                </a:cubicBezTo>
                <a:cubicBezTo>
                  <a:pt x="400" y="417"/>
                  <a:pt x="400" y="417"/>
                  <a:pt x="400" y="417"/>
                </a:cubicBezTo>
                <a:cubicBezTo>
                  <a:pt x="389" y="416"/>
                  <a:pt x="389" y="416"/>
                  <a:pt x="389" y="416"/>
                </a:cubicBezTo>
                <a:cubicBezTo>
                  <a:pt x="377" y="415"/>
                  <a:pt x="377" y="415"/>
                  <a:pt x="377" y="415"/>
                </a:cubicBezTo>
                <a:cubicBezTo>
                  <a:pt x="322" y="410"/>
                  <a:pt x="322" y="410"/>
                  <a:pt x="322" y="410"/>
                </a:cubicBezTo>
                <a:cubicBezTo>
                  <a:pt x="315" y="409"/>
                  <a:pt x="315" y="409"/>
                  <a:pt x="315" y="409"/>
                </a:cubicBezTo>
                <a:cubicBezTo>
                  <a:pt x="307" y="408"/>
                  <a:pt x="307" y="408"/>
                  <a:pt x="307" y="408"/>
                </a:cubicBezTo>
                <a:cubicBezTo>
                  <a:pt x="263" y="404"/>
                  <a:pt x="263" y="404"/>
                  <a:pt x="263" y="404"/>
                </a:cubicBezTo>
                <a:cubicBezTo>
                  <a:pt x="235" y="351"/>
                  <a:pt x="235" y="351"/>
                  <a:pt x="235" y="351"/>
                </a:cubicBezTo>
                <a:cubicBezTo>
                  <a:pt x="226" y="333"/>
                  <a:pt x="226" y="333"/>
                  <a:pt x="226" y="333"/>
                </a:cubicBezTo>
                <a:cubicBezTo>
                  <a:pt x="220" y="323"/>
                  <a:pt x="220" y="323"/>
                  <a:pt x="220" y="323"/>
                </a:cubicBezTo>
                <a:cubicBezTo>
                  <a:pt x="191" y="264"/>
                  <a:pt x="162" y="212"/>
                  <a:pt x="101" y="212"/>
                </a:cubicBezTo>
                <a:cubicBezTo>
                  <a:pt x="54" y="212"/>
                  <a:pt x="18" y="250"/>
                  <a:pt x="12" y="311"/>
                </a:cubicBezTo>
                <a:cubicBezTo>
                  <a:pt x="1" y="474"/>
                  <a:pt x="1" y="474"/>
                  <a:pt x="1" y="474"/>
                </a:cubicBezTo>
                <a:cubicBezTo>
                  <a:pt x="0" y="493"/>
                  <a:pt x="14" y="507"/>
                  <a:pt x="32" y="507"/>
                </a:cubicBezTo>
                <a:cubicBezTo>
                  <a:pt x="181" y="507"/>
                  <a:pt x="181" y="507"/>
                  <a:pt x="181" y="507"/>
                </a:cubicBezTo>
                <a:cubicBezTo>
                  <a:pt x="162" y="455"/>
                  <a:pt x="162" y="455"/>
                  <a:pt x="162" y="455"/>
                </a:cubicBezTo>
                <a:cubicBezTo>
                  <a:pt x="158" y="444"/>
                  <a:pt x="158" y="444"/>
                  <a:pt x="158" y="444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27" y="361"/>
                  <a:pt x="127" y="361"/>
                  <a:pt x="127" y="361"/>
                </a:cubicBezTo>
                <a:cubicBezTo>
                  <a:pt x="166" y="437"/>
                  <a:pt x="166" y="437"/>
                  <a:pt x="166" y="437"/>
                </a:cubicBezTo>
                <a:cubicBezTo>
                  <a:pt x="171" y="447"/>
                  <a:pt x="171" y="447"/>
                  <a:pt x="171" y="447"/>
                </a:cubicBezTo>
                <a:cubicBezTo>
                  <a:pt x="176" y="457"/>
                  <a:pt x="176" y="457"/>
                  <a:pt x="176" y="457"/>
                </a:cubicBezTo>
                <a:cubicBezTo>
                  <a:pt x="186" y="476"/>
                  <a:pt x="186" y="476"/>
                  <a:pt x="186" y="476"/>
                </a:cubicBezTo>
                <a:cubicBezTo>
                  <a:pt x="195" y="495"/>
                  <a:pt x="215" y="507"/>
                  <a:pt x="236" y="507"/>
                </a:cubicBezTo>
                <a:cubicBezTo>
                  <a:pt x="413" y="507"/>
                  <a:pt x="413" y="507"/>
                  <a:pt x="413" y="507"/>
                </a:cubicBezTo>
                <a:cubicBezTo>
                  <a:pt x="414" y="507"/>
                  <a:pt x="415" y="507"/>
                  <a:pt x="416" y="507"/>
                </a:cubicBezTo>
                <a:cubicBezTo>
                  <a:pt x="438" y="506"/>
                  <a:pt x="454" y="492"/>
                  <a:pt x="457" y="473"/>
                </a:cubicBezTo>
                <a:cubicBezTo>
                  <a:pt x="457" y="471"/>
                  <a:pt x="458" y="469"/>
                  <a:pt x="458" y="467"/>
                </a:cubicBezTo>
                <a:cubicBezTo>
                  <a:pt x="458" y="467"/>
                  <a:pt x="458" y="466"/>
                  <a:pt x="458" y="466"/>
                </a:cubicBezTo>
                <a:cubicBezTo>
                  <a:pt x="458" y="444"/>
                  <a:pt x="442" y="425"/>
                  <a:pt x="421" y="419"/>
                </a:cubicBezTo>
                <a:close/>
                <a:moveTo>
                  <a:pt x="757" y="223"/>
                </a:moveTo>
                <a:cubicBezTo>
                  <a:pt x="756" y="223"/>
                  <a:pt x="756" y="223"/>
                  <a:pt x="756" y="223"/>
                </a:cubicBezTo>
                <a:cubicBezTo>
                  <a:pt x="756" y="223"/>
                  <a:pt x="756" y="223"/>
                  <a:pt x="756" y="223"/>
                </a:cubicBezTo>
                <a:cubicBezTo>
                  <a:pt x="595" y="154"/>
                  <a:pt x="595" y="154"/>
                  <a:pt x="595" y="154"/>
                </a:cubicBezTo>
                <a:cubicBezTo>
                  <a:pt x="594" y="154"/>
                  <a:pt x="594" y="154"/>
                  <a:pt x="594" y="154"/>
                </a:cubicBezTo>
                <a:cubicBezTo>
                  <a:pt x="593" y="153"/>
                  <a:pt x="592" y="152"/>
                  <a:pt x="590" y="152"/>
                </a:cubicBezTo>
                <a:cubicBezTo>
                  <a:pt x="589" y="152"/>
                  <a:pt x="588" y="152"/>
                  <a:pt x="586" y="152"/>
                </a:cubicBezTo>
                <a:cubicBezTo>
                  <a:pt x="581" y="152"/>
                  <a:pt x="576" y="154"/>
                  <a:pt x="574" y="158"/>
                </a:cubicBezTo>
                <a:cubicBezTo>
                  <a:pt x="496" y="346"/>
                  <a:pt x="496" y="346"/>
                  <a:pt x="496" y="346"/>
                </a:cubicBezTo>
                <a:cubicBezTo>
                  <a:pt x="495" y="348"/>
                  <a:pt x="495" y="352"/>
                  <a:pt x="498" y="354"/>
                </a:cubicBezTo>
                <a:cubicBezTo>
                  <a:pt x="498" y="354"/>
                  <a:pt x="498" y="354"/>
                  <a:pt x="498" y="354"/>
                </a:cubicBezTo>
                <a:cubicBezTo>
                  <a:pt x="630" y="471"/>
                  <a:pt x="630" y="471"/>
                  <a:pt x="630" y="471"/>
                </a:cubicBezTo>
                <a:cubicBezTo>
                  <a:pt x="630" y="471"/>
                  <a:pt x="630" y="471"/>
                  <a:pt x="630" y="471"/>
                </a:cubicBezTo>
                <a:cubicBezTo>
                  <a:pt x="630" y="471"/>
                  <a:pt x="630" y="471"/>
                  <a:pt x="630" y="471"/>
                </a:cubicBezTo>
                <a:cubicBezTo>
                  <a:pt x="632" y="472"/>
                  <a:pt x="632" y="472"/>
                  <a:pt x="632" y="472"/>
                </a:cubicBezTo>
                <a:cubicBezTo>
                  <a:pt x="633" y="474"/>
                  <a:pt x="636" y="475"/>
                  <a:pt x="639" y="476"/>
                </a:cubicBezTo>
                <a:cubicBezTo>
                  <a:pt x="640" y="476"/>
                  <a:pt x="640" y="476"/>
                  <a:pt x="641" y="476"/>
                </a:cubicBezTo>
                <a:cubicBezTo>
                  <a:pt x="643" y="476"/>
                  <a:pt x="645" y="477"/>
                  <a:pt x="648" y="477"/>
                </a:cubicBezTo>
                <a:cubicBezTo>
                  <a:pt x="656" y="477"/>
                  <a:pt x="664" y="473"/>
                  <a:pt x="668" y="465"/>
                </a:cubicBezTo>
                <a:cubicBezTo>
                  <a:pt x="673" y="456"/>
                  <a:pt x="754" y="277"/>
                  <a:pt x="762" y="256"/>
                </a:cubicBezTo>
                <a:cubicBezTo>
                  <a:pt x="772" y="229"/>
                  <a:pt x="757" y="223"/>
                  <a:pt x="757" y="223"/>
                </a:cubicBezTo>
                <a:close/>
                <a:moveTo>
                  <a:pt x="636" y="442"/>
                </a:moveTo>
                <a:cubicBezTo>
                  <a:pt x="516" y="347"/>
                  <a:pt x="516" y="347"/>
                  <a:pt x="516" y="347"/>
                </a:cubicBezTo>
                <a:cubicBezTo>
                  <a:pt x="587" y="174"/>
                  <a:pt x="587" y="174"/>
                  <a:pt x="587" y="174"/>
                </a:cubicBezTo>
                <a:cubicBezTo>
                  <a:pt x="728" y="235"/>
                  <a:pt x="728" y="235"/>
                  <a:pt x="728" y="235"/>
                </a:cubicBezTo>
                <a:lnTo>
                  <a:pt x="636" y="442"/>
                </a:lnTo>
                <a:close/>
                <a:moveTo>
                  <a:pt x="498" y="361"/>
                </a:moveTo>
                <a:cubicBezTo>
                  <a:pt x="493" y="357"/>
                  <a:pt x="483" y="353"/>
                  <a:pt x="475" y="353"/>
                </a:cubicBezTo>
                <a:cubicBezTo>
                  <a:pt x="394" y="353"/>
                  <a:pt x="394" y="353"/>
                  <a:pt x="394" y="353"/>
                </a:cubicBezTo>
                <a:cubicBezTo>
                  <a:pt x="397" y="356"/>
                  <a:pt x="399" y="360"/>
                  <a:pt x="401" y="364"/>
                </a:cubicBezTo>
                <a:cubicBezTo>
                  <a:pt x="410" y="364"/>
                  <a:pt x="410" y="364"/>
                  <a:pt x="410" y="364"/>
                </a:cubicBezTo>
                <a:cubicBezTo>
                  <a:pt x="416" y="371"/>
                  <a:pt x="416" y="371"/>
                  <a:pt x="416" y="371"/>
                </a:cubicBezTo>
                <a:cubicBezTo>
                  <a:pt x="405" y="371"/>
                  <a:pt x="405" y="371"/>
                  <a:pt x="405" y="371"/>
                </a:cubicBezTo>
                <a:cubicBezTo>
                  <a:pt x="406" y="376"/>
                  <a:pt x="407" y="380"/>
                  <a:pt x="408" y="385"/>
                </a:cubicBezTo>
                <a:cubicBezTo>
                  <a:pt x="408" y="390"/>
                  <a:pt x="408" y="394"/>
                  <a:pt x="407" y="399"/>
                </a:cubicBezTo>
                <a:cubicBezTo>
                  <a:pt x="415" y="399"/>
                  <a:pt x="415" y="399"/>
                  <a:pt x="415" y="399"/>
                </a:cubicBezTo>
                <a:cubicBezTo>
                  <a:pt x="420" y="400"/>
                  <a:pt x="424" y="401"/>
                  <a:pt x="429" y="402"/>
                </a:cubicBezTo>
                <a:cubicBezTo>
                  <a:pt x="441" y="402"/>
                  <a:pt x="441" y="402"/>
                  <a:pt x="441" y="402"/>
                </a:cubicBezTo>
                <a:cubicBezTo>
                  <a:pt x="448" y="411"/>
                  <a:pt x="448" y="411"/>
                  <a:pt x="448" y="411"/>
                </a:cubicBezTo>
                <a:cubicBezTo>
                  <a:pt x="447" y="411"/>
                  <a:pt x="447" y="411"/>
                  <a:pt x="447" y="411"/>
                </a:cubicBezTo>
                <a:cubicBezTo>
                  <a:pt x="458" y="419"/>
                  <a:pt x="467" y="429"/>
                  <a:pt x="472" y="442"/>
                </a:cubicBezTo>
                <a:cubicBezTo>
                  <a:pt x="473" y="442"/>
                  <a:pt x="473" y="442"/>
                  <a:pt x="473" y="442"/>
                </a:cubicBezTo>
                <a:cubicBezTo>
                  <a:pt x="480" y="451"/>
                  <a:pt x="480" y="451"/>
                  <a:pt x="480" y="451"/>
                </a:cubicBezTo>
                <a:cubicBezTo>
                  <a:pt x="475" y="451"/>
                  <a:pt x="475" y="451"/>
                  <a:pt x="475" y="451"/>
                </a:cubicBezTo>
                <a:cubicBezTo>
                  <a:pt x="475" y="454"/>
                  <a:pt x="476" y="458"/>
                  <a:pt x="476" y="462"/>
                </a:cubicBezTo>
                <a:cubicBezTo>
                  <a:pt x="490" y="462"/>
                  <a:pt x="490" y="462"/>
                  <a:pt x="490" y="462"/>
                </a:cubicBezTo>
                <a:cubicBezTo>
                  <a:pt x="498" y="473"/>
                  <a:pt x="498" y="473"/>
                  <a:pt x="498" y="473"/>
                </a:cubicBezTo>
                <a:cubicBezTo>
                  <a:pt x="480" y="473"/>
                  <a:pt x="480" y="473"/>
                  <a:pt x="480" y="473"/>
                </a:cubicBezTo>
                <a:cubicBezTo>
                  <a:pt x="476" y="468"/>
                  <a:pt x="476" y="468"/>
                  <a:pt x="476" y="468"/>
                </a:cubicBezTo>
                <a:cubicBezTo>
                  <a:pt x="476" y="483"/>
                  <a:pt x="470" y="497"/>
                  <a:pt x="460" y="507"/>
                </a:cubicBezTo>
                <a:cubicBezTo>
                  <a:pt x="609" y="507"/>
                  <a:pt x="609" y="507"/>
                  <a:pt x="609" y="507"/>
                </a:cubicBezTo>
                <a:cubicBezTo>
                  <a:pt x="616" y="507"/>
                  <a:pt x="623" y="502"/>
                  <a:pt x="623" y="497"/>
                </a:cubicBezTo>
                <a:cubicBezTo>
                  <a:pt x="623" y="491"/>
                  <a:pt x="623" y="491"/>
                  <a:pt x="623" y="491"/>
                </a:cubicBezTo>
                <a:cubicBezTo>
                  <a:pt x="623" y="486"/>
                  <a:pt x="619" y="477"/>
                  <a:pt x="614" y="473"/>
                </a:cubicBezTo>
                <a:lnTo>
                  <a:pt x="498" y="361"/>
                </a:lnTo>
                <a:close/>
                <a:moveTo>
                  <a:pt x="552" y="451"/>
                </a:moveTo>
                <a:cubicBezTo>
                  <a:pt x="534" y="451"/>
                  <a:pt x="534" y="451"/>
                  <a:pt x="534" y="451"/>
                </a:cubicBezTo>
                <a:cubicBezTo>
                  <a:pt x="527" y="442"/>
                  <a:pt x="527" y="442"/>
                  <a:pt x="527" y="442"/>
                </a:cubicBezTo>
                <a:cubicBezTo>
                  <a:pt x="544" y="442"/>
                  <a:pt x="544" y="442"/>
                  <a:pt x="544" y="442"/>
                </a:cubicBezTo>
                <a:lnTo>
                  <a:pt x="552" y="451"/>
                </a:lnTo>
                <a:close/>
                <a:moveTo>
                  <a:pt x="534" y="431"/>
                </a:moveTo>
                <a:cubicBezTo>
                  <a:pt x="517" y="431"/>
                  <a:pt x="517" y="431"/>
                  <a:pt x="517" y="431"/>
                </a:cubicBezTo>
                <a:cubicBezTo>
                  <a:pt x="510" y="422"/>
                  <a:pt x="510" y="422"/>
                  <a:pt x="510" y="422"/>
                </a:cubicBezTo>
                <a:cubicBezTo>
                  <a:pt x="526" y="422"/>
                  <a:pt x="526" y="422"/>
                  <a:pt x="526" y="422"/>
                </a:cubicBezTo>
                <a:lnTo>
                  <a:pt x="534" y="431"/>
                </a:lnTo>
                <a:close/>
                <a:moveTo>
                  <a:pt x="508" y="402"/>
                </a:moveTo>
                <a:cubicBezTo>
                  <a:pt x="516" y="411"/>
                  <a:pt x="516" y="411"/>
                  <a:pt x="516" y="411"/>
                </a:cubicBezTo>
                <a:cubicBezTo>
                  <a:pt x="500" y="411"/>
                  <a:pt x="500" y="411"/>
                  <a:pt x="500" y="411"/>
                </a:cubicBezTo>
                <a:cubicBezTo>
                  <a:pt x="493" y="402"/>
                  <a:pt x="493" y="402"/>
                  <a:pt x="493" y="402"/>
                </a:cubicBezTo>
                <a:lnTo>
                  <a:pt x="508" y="402"/>
                </a:lnTo>
                <a:close/>
                <a:moveTo>
                  <a:pt x="498" y="391"/>
                </a:moveTo>
                <a:cubicBezTo>
                  <a:pt x="483" y="391"/>
                  <a:pt x="483" y="391"/>
                  <a:pt x="483" y="391"/>
                </a:cubicBezTo>
                <a:cubicBezTo>
                  <a:pt x="475" y="382"/>
                  <a:pt x="475" y="382"/>
                  <a:pt x="475" y="382"/>
                </a:cubicBezTo>
                <a:cubicBezTo>
                  <a:pt x="489" y="382"/>
                  <a:pt x="489" y="382"/>
                  <a:pt x="489" y="382"/>
                </a:cubicBezTo>
                <a:lnTo>
                  <a:pt x="498" y="391"/>
                </a:lnTo>
                <a:close/>
                <a:moveTo>
                  <a:pt x="473" y="364"/>
                </a:moveTo>
                <a:cubicBezTo>
                  <a:pt x="480" y="371"/>
                  <a:pt x="480" y="371"/>
                  <a:pt x="480" y="371"/>
                </a:cubicBezTo>
                <a:cubicBezTo>
                  <a:pt x="466" y="371"/>
                  <a:pt x="466" y="371"/>
                  <a:pt x="466" y="371"/>
                </a:cubicBezTo>
                <a:cubicBezTo>
                  <a:pt x="460" y="364"/>
                  <a:pt x="460" y="364"/>
                  <a:pt x="460" y="364"/>
                </a:cubicBezTo>
                <a:lnTo>
                  <a:pt x="473" y="364"/>
                </a:lnTo>
                <a:close/>
                <a:moveTo>
                  <a:pt x="417" y="391"/>
                </a:moveTo>
                <a:cubicBezTo>
                  <a:pt x="410" y="382"/>
                  <a:pt x="410" y="382"/>
                  <a:pt x="410" y="382"/>
                </a:cubicBezTo>
                <a:cubicBezTo>
                  <a:pt x="425" y="382"/>
                  <a:pt x="425" y="382"/>
                  <a:pt x="425" y="382"/>
                </a:cubicBezTo>
                <a:cubicBezTo>
                  <a:pt x="432" y="391"/>
                  <a:pt x="432" y="391"/>
                  <a:pt x="432" y="391"/>
                </a:cubicBezTo>
                <a:lnTo>
                  <a:pt x="417" y="391"/>
                </a:lnTo>
                <a:close/>
                <a:moveTo>
                  <a:pt x="434" y="371"/>
                </a:moveTo>
                <a:cubicBezTo>
                  <a:pt x="428" y="364"/>
                  <a:pt x="428" y="364"/>
                  <a:pt x="428" y="364"/>
                </a:cubicBezTo>
                <a:cubicBezTo>
                  <a:pt x="441" y="364"/>
                  <a:pt x="441" y="364"/>
                  <a:pt x="441" y="364"/>
                </a:cubicBezTo>
                <a:cubicBezTo>
                  <a:pt x="448" y="371"/>
                  <a:pt x="448" y="371"/>
                  <a:pt x="448" y="371"/>
                </a:cubicBezTo>
                <a:lnTo>
                  <a:pt x="434" y="371"/>
                </a:lnTo>
                <a:close/>
                <a:moveTo>
                  <a:pt x="450" y="391"/>
                </a:moveTo>
                <a:cubicBezTo>
                  <a:pt x="443" y="382"/>
                  <a:pt x="443" y="382"/>
                  <a:pt x="443" y="382"/>
                </a:cubicBezTo>
                <a:cubicBezTo>
                  <a:pt x="457" y="382"/>
                  <a:pt x="457" y="382"/>
                  <a:pt x="457" y="382"/>
                </a:cubicBezTo>
                <a:cubicBezTo>
                  <a:pt x="465" y="391"/>
                  <a:pt x="465" y="391"/>
                  <a:pt x="465" y="391"/>
                </a:cubicBezTo>
                <a:lnTo>
                  <a:pt x="450" y="391"/>
                </a:lnTo>
                <a:close/>
                <a:moveTo>
                  <a:pt x="466" y="411"/>
                </a:moveTo>
                <a:cubicBezTo>
                  <a:pt x="459" y="402"/>
                  <a:pt x="459" y="402"/>
                  <a:pt x="459" y="402"/>
                </a:cubicBezTo>
                <a:cubicBezTo>
                  <a:pt x="474" y="402"/>
                  <a:pt x="474" y="402"/>
                  <a:pt x="474" y="402"/>
                </a:cubicBezTo>
                <a:cubicBezTo>
                  <a:pt x="482" y="411"/>
                  <a:pt x="482" y="411"/>
                  <a:pt x="482" y="411"/>
                </a:cubicBezTo>
                <a:lnTo>
                  <a:pt x="466" y="411"/>
                </a:lnTo>
                <a:close/>
                <a:moveTo>
                  <a:pt x="482" y="431"/>
                </a:moveTo>
                <a:cubicBezTo>
                  <a:pt x="475" y="422"/>
                  <a:pt x="475" y="422"/>
                  <a:pt x="475" y="422"/>
                </a:cubicBezTo>
                <a:cubicBezTo>
                  <a:pt x="491" y="422"/>
                  <a:pt x="491" y="422"/>
                  <a:pt x="491" y="422"/>
                </a:cubicBezTo>
                <a:cubicBezTo>
                  <a:pt x="499" y="431"/>
                  <a:pt x="499" y="431"/>
                  <a:pt x="499" y="431"/>
                </a:cubicBezTo>
                <a:lnTo>
                  <a:pt x="482" y="431"/>
                </a:lnTo>
                <a:close/>
                <a:moveTo>
                  <a:pt x="492" y="442"/>
                </a:moveTo>
                <a:cubicBezTo>
                  <a:pt x="508" y="442"/>
                  <a:pt x="508" y="442"/>
                  <a:pt x="508" y="442"/>
                </a:cubicBezTo>
                <a:cubicBezTo>
                  <a:pt x="516" y="451"/>
                  <a:pt x="516" y="451"/>
                  <a:pt x="516" y="451"/>
                </a:cubicBezTo>
                <a:cubicBezTo>
                  <a:pt x="499" y="451"/>
                  <a:pt x="499" y="451"/>
                  <a:pt x="499" y="451"/>
                </a:cubicBezTo>
                <a:lnTo>
                  <a:pt x="492" y="442"/>
                </a:lnTo>
                <a:close/>
                <a:moveTo>
                  <a:pt x="517" y="473"/>
                </a:moveTo>
                <a:cubicBezTo>
                  <a:pt x="508" y="462"/>
                  <a:pt x="508" y="462"/>
                  <a:pt x="508" y="462"/>
                </a:cubicBezTo>
                <a:cubicBezTo>
                  <a:pt x="526" y="462"/>
                  <a:pt x="526" y="462"/>
                  <a:pt x="526" y="462"/>
                </a:cubicBezTo>
                <a:cubicBezTo>
                  <a:pt x="535" y="473"/>
                  <a:pt x="535" y="473"/>
                  <a:pt x="535" y="473"/>
                </a:cubicBezTo>
                <a:lnTo>
                  <a:pt x="517" y="473"/>
                </a:lnTo>
                <a:close/>
                <a:moveTo>
                  <a:pt x="554" y="473"/>
                </a:moveTo>
                <a:cubicBezTo>
                  <a:pt x="544" y="462"/>
                  <a:pt x="544" y="462"/>
                  <a:pt x="544" y="462"/>
                </a:cubicBezTo>
                <a:cubicBezTo>
                  <a:pt x="562" y="462"/>
                  <a:pt x="562" y="462"/>
                  <a:pt x="562" y="462"/>
                </a:cubicBezTo>
                <a:cubicBezTo>
                  <a:pt x="572" y="473"/>
                  <a:pt x="572" y="473"/>
                  <a:pt x="572" y="473"/>
                </a:cubicBezTo>
                <a:lnTo>
                  <a:pt x="554" y="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fr-FR" sz="135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3093EA-537B-4F16-B49F-C3A150F0F291}"/>
              </a:ext>
            </a:extLst>
          </p:cNvPr>
          <p:cNvSpPr/>
          <p:nvPr/>
        </p:nvSpPr>
        <p:spPr>
          <a:xfrm>
            <a:off x="0" y="843558"/>
            <a:ext cx="9144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">
            <a:extLst>
              <a:ext uri="{FF2B5EF4-FFF2-40B4-BE49-F238E27FC236}">
                <a16:creationId xmlns:a16="http://schemas.microsoft.com/office/drawing/2014/main" id="{EF012AB3-AC73-4331-B3B1-1EC999F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62" y="95418"/>
            <a:ext cx="7631200" cy="478548"/>
          </a:xfrm>
        </p:spPr>
        <p:txBody>
          <a:bodyPr/>
          <a:lstStyle/>
          <a:p>
            <a:r>
              <a:rPr lang="fr-FR" sz="1800"/>
              <a:t>Fiche synthèse de la qualification</a:t>
            </a:r>
            <a:br>
              <a:rPr lang="fr-FR" sz="1800"/>
            </a:br>
            <a:r>
              <a:rPr lang="fr-FR" sz="1350" b="0" i="1">
                <a:solidFill>
                  <a:schemeClr val="accent4"/>
                </a:solidFill>
              </a:rPr>
              <a:t> Indus constatés sur rémunération</a:t>
            </a:r>
            <a:br>
              <a:rPr lang="fr-FR" sz="1350" b="0" i="1">
                <a:solidFill>
                  <a:schemeClr val="accent4"/>
                </a:solidFill>
              </a:rPr>
            </a:br>
            <a:br>
              <a:rPr lang="fr-FR" sz="1350" b="0" i="1">
                <a:solidFill>
                  <a:schemeClr val="accent4"/>
                </a:solidFill>
              </a:rPr>
            </a:br>
            <a:endParaRPr lang="fr-FR" sz="1350" b="0" i="1">
              <a:solidFill>
                <a:schemeClr val="accent4"/>
              </a:solidFill>
            </a:endParaRPr>
          </a:p>
        </p:txBody>
      </p:sp>
      <p:sp>
        <p:nvSpPr>
          <p:cNvPr id="107" name="Espace réservé du numéro de diapositive 4">
            <a:extLst>
              <a:ext uri="{FF2B5EF4-FFF2-40B4-BE49-F238E27FC236}">
                <a16:creationId xmlns:a16="http://schemas.microsoft.com/office/drawing/2014/main" id="{3B4C0C11-F10E-44B2-84A6-4FF34FA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4003" y="4783500"/>
            <a:ext cx="1350000" cy="360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3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663F11-A8F6-4CE4-94C7-8F6CEF6F646B}"/>
              </a:ext>
            </a:extLst>
          </p:cNvPr>
          <p:cNvSpPr/>
          <p:nvPr/>
        </p:nvSpPr>
        <p:spPr>
          <a:xfrm>
            <a:off x="426763" y="932067"/>
            <a:ext cx="18340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objectifs du processus</a:t>
            </a:r>
          </a:p>
        </p:txBody>
      </p:sp>
      <p:pic>
        <p:nvPicPr>
          <p:cNvPr id="80" name="Graphic 79" descr="Bullseye">
            <a:extLst>
              <a:ext uri="{FF2B5EF4-FFF2-40B4-BE49-F238E27FC236}">
                <a16:creationId xmlns:a16="http://schemas.microsoft.com/office/drawing/2014/main" id="{4A9A9508-C158-4CA7-82B0-3B9DEE345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642" y="921022"/>
            <a:ext cx="288000" cy="288000"/>
          </a:xfrm>
          <a:prstGeom prst="rect">
            <a:avLst/>
          </a:prstGeom>
        </p:spPr>
      </p:pic>
      <p:pic>
        <p:nvPicPr>
          <p:cNvPr id="4" name="Graphic 3" descr="Checklist with solid fill">
            <a:extLst>
              <a:ext uri="{FF2B5EF4-FFF2-40B4-BE49-F238E27FC236}">
                <a16:creationId xmlns:a16="http://schemas.microsoft.com/office/drawing/2014/main" id="{5B8170B6-9BFC-4876-B0A2-F3EE13AF6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8651" y="921022"/>
            <a:ext cx="288000" cy="28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462A1C3-FA2E-4562-B676-AE7F60ACA804}"/>
              </a:ext>
            </a:extLst>
          </p:cNvPr>
          <p:cNvSpPr/>
          <p:nvPr/>
        </p:nvSpPr>
        <p:spPr>
          <a:xfrm>
            <a:off x="5316651" y="932067"/>
            <a:ext cx="1863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périmètre du processus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EAE339-40F8-4A36-A6BB-D2FBDA654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86562"/>
              </p:ext>
            </p:extLst>
          </p:nvPr>
        </p:nvGraphicFramePr>
        <p:xfrm>
          <a:off x="247154" y="1910689"/>
          <a:ext cx="8530209" cy="1107965"/>
        </p:xfrm>
        <a:graphic>
          <a:graphicData uri="http://schemas.openxmlformats.org/drawingml/2006/table">
            <a:tbl>
              <a:tblPr firstRow="1" bandRow="1"/>
              <a:tblGrid>
                <a:gridCol w="2843403">
                  <a:extLst>
                    <a:ext uri="{9D8B030D-6E8A-4147-A177-3AD203B41FA5}">
                      <a16:colId xmlns:a16="http://schemas.microsoft.com/office/drawing/2014/main" val="238964073"/>
                    </a:ext>
                  </a:extLst>
                </a:gridCol>
                <a:gridCol w="2843403">
                  <a:extLst>
                    <a:ext uri="{9D8B030D-6E8A-4147-A177-3AD203B41FA5}">
                      <a16:colId xmlns:a16="http://schemas.microsoft.com/office/drawing/2014/main" val="128870768"/>
                    </a:ext>
                  </a:extLst>
                </a:gridCol>
                <a:gridCol w="2843403">
                  <a:extLst>
                    <a:ext uri="{9D8B030D-6E8A-4147-A177-3AD203B41FA5}">
                      <a16:colId xmlns:a16="http://schemas.microsoft.com/office/drawing/2014/main" val="2761633975"/>
                    </a:ext>
                  </a:extLst>
                </a:gridCol>
              </a:tblGrid>
              <a:tr h="231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Acteur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Nom et Prénom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Contact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03836"/>
                  </a:ext>
                </a:extLst>
              </a:tr>
              <a:tr h="292049"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Responsable du processus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i="0" noProof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Cécile Boussaud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i="0" noProof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90648"/>
                  </a:ext>
                </a:extLst>
              </a:tr>
              <a:tr h="292049"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Expert métier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i="0" noProof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i="0" kern="1200" noProof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25323"/>
                  </a:ext>
                </a:extLst>
              </a:tr>
              <a:tr h="292049">
                <a:tc>
                  <a:txBody>
                    <a:bodyPr/>
                    <a:lstStyle/>
                    <a:p>
                      <a:pPr algn="ctr"/>
                      <a:r>
                        <a:rPr lang="fr-FR" sz="1000" b="0" i="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Responsable(s) SI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i="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i="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709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E16CDB-B77A-4EAE-8CEC-EF62880D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44581"/>
              </p:ext>
            </p:extLst>
          </p:nvPr>
        </p:nvGraphicFramePr>
        <p:xfrm>
          <a:off x="247154" y="3806367"/>
          <a:ext cx="3430332" cy="937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355">
                  <a:extLst>
                    <a:ext uri="{9D8B030D-6E8A-4147-A177-3AD203B41FA5}">
                      <a16:colId xmlns:a16="http://schemas.microsoft.com/office/drawing/2014/main" val="2518161707"/>
                    </a:ext>
                  </a:extLst>
                </a:gridCol>
                <a:gridCol w="2857977">
                  <a:extLst>
                    <a:ext uri="{9D8B030D-6E8A-4147-A177-3AD203B41FA5}">
                      <a16:colId xmlns:a16="http://schemas.microsoft.com/office/drawing/2014/main" val="3624137907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1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Valeur métier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fr-FR" sz="8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85861"/>
                  </a:ext>
                </a:extLst>
              </a:tr>
              <a:tr h="239034">
                <a:tc>
                  <a:txBody>
                    <a:bodyPr/>
                    <a:lstStyle/>
                    <a:p>
                      <a:pPr marL="0" algn="l" defTabSz="685783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Charge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1" i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1,28 ETP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39219"/>
                  </a:ext>
                </a:extLst>
              </a:tr>
              <a:tr h="239034">
                <a:tc>
                  <a:txBody>
                    <a:bodyPr/>
                    <a:lstStyle/>
                    <a:p>
                      <a:pPr marL="0" algn="l" defTabSz="685783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Qualité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Qualité du processus (formater)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Alimentation des outils de pilotage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15505"/>
                  </a:ext>
                </a:extLst>
              </a:tr>
              <a:tr h="239034">
                <a:tc>
                  <a:txBody>
                    <a:bodyPr/>
                    <a:lstStyle/>
                    <a:p>
                      <a:pPr marL="0" algn="l" defTabSz="685783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Délai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Réduction du délai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5822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770C0A-7015-429C-AC25-C507CBFCA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44977"/>
              </p:ext>
            </p:extLst>
          </p:nvPr>
        </p:nvGraphicFramePr>
        <p:xfrm>
          <a:off x="6084168" y="3806367"/>
          <a:ext cx="2693194" cy="933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3194">
                  <a:extLst>
                    <a:ext uri="{9D8B030D-6E8A-4147-A177-3AD203B41FA5}">
                      <a16:colId xmlns:a16="http://schemas.microsoft.com/office/drawing/2014/main" val="3624137907"/>
                    </a:ext>
                  </a:extLst>
                </a:gridCol>
              </a:tblGrid>
              <a:tr h="22238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1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Décision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85861"/>
                  </a:ext>
                </a:extLst>
              </a:tr>
              <a:tr h="71071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3921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D586F70-E9D4-4108-8FCA-85A1A0788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41786"/>
              </p:ext>
            </p:extLst>
          </p:nvPr>
        </p:nvGraphicFramePr>
        <p:xfrm>
          <a:off x="3821502" y="3806367"/>
          <a:ext cx="2118650" cy="938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585">
                  <a:extLst>
                    <a:ext uri="{9D8B030D-6E8A-4147-A177-3AD203B41FA5}">
                      <a16:colId xmlns:a16="http://schemas.microsoft.com/office/drawing/2014/main" val="2518161707"/>
                    </a:ext>
                  </a:extLst>
                </a:gridCol>
                <a:gridCol w="1601065">
                  <a:extLst>
                    <a:ext uri="{9D8B030D-6E8A-4147-A177-3AD203B41FA5}">
                      <a16:colId xmlns:a16="http://schemas.microsoft.com/office/drawing/2014/main" val="3624137907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1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Complexité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fr-FR" sz="8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85861"/>
                  </a:ext>
                </a:extLst>
              </a:tr>
              <a:tr h="361057">
                <a:tc>
                  <a:txBody>
                    <a:bodyPr/>
                    <a:lstStyle/>
                    <a:p>
                      <a:pPr marL="0" algn="l" defTabSz="685783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Métier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fr-FR" sz="800" b="0" i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39219"/>
                  </a:ext>
                </a:extLst>
              </a:tr>
              <a:tr h="361057">
                <a:tc>
                  <a:txBody>
                    <a:bodyPr/>
                    <a:lstStyle/>
                    <a:p>
                      <a:pPr marL="0" algn="l" defTabSz="685783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FR" sz="800" b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SI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fr-FR" sz="800" b="0" i="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155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99D5131-8300-44DB-9312-1BBACA1F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11028"/>
              </p:ext>
            </p:extLst>
          </p:nvPr>
        </p:nvGraphicFramePr>
        <p:xfrm>
          <a:off x="247154" y="3077673"/>
          <a:ext cx="8530210" cy="689675"/>
        </p:xfrm>
        <a:graphic>
          <a:graphicData uri="http://schemas.openxmlformats.org/drawingml/2006/table">
            <a:tbl>
              <a:tblPr firstRow="1" bandRow="1"/>
              <a:tblGrid>
                <a:gridCol w="1529888">
                  <a:extLst>
                    <a:ext uri="{9D8B030D-6E8A-4147-A177-3AD203B41FA5}">
                      <a16:colId xmlns:a16="http://schemas.microsoft.com/office/drawing/2014/main" val="238964073"/>
                    </a:ext>
                  </a:extLst>
                </a:gridCol>
                <a:gridCol w="1613139">
                  <a:extLst>
                    <a:ext uri="{9D8B030D-6E8A-4147-A177-3AD203B41FA5}">
                      <a16:colId xmlns:a16="http://schemas.microsoft.com/office/drawing/2014/main" val="128870768"/>
                    </a:ext>
                  </a:extLst>
                </a:gridCol>
                <a:gridCol w="1406106">
                  <a:extLst>
                    <a:ext uri="{9D8B030D-6E8A-4147-A177-3AD203B41FA5}">
                      <a16:colId xmlns:a16="http://schemas.microsoft.com/office/drawing/2014/main" val="2761633975"/>
                    </a:ext>
                  </a:extLst>
                </a:gridCol>
                <a:gridCol w="2275035">
                  <a:extLst>
                    <a:ext uri="{9D8B030D-6E8A-4147-A177-3AD203B41FA5}">
                      <a16:colId xmlns:a16="http://schemas.microsoft.com/office/drawing/2014/main" val="2992914575"/>
                    </a:ext>
                  </a:extLst>
                </a:gridCol>
                <a:gridCol w="1706042">
                  <a:extLst>
                    <a:ext uri="{9D8B030D-6E8A-4147-A177-3AD203B41FA5}">
                      <a16:colId xmlns:a16="http://schemas.microsoft.com/office/drawing/2014/main" val="1710703444"/>
                    </a:ext>
                  </a:extLst>
                </a:gridCol>
              </a:tblGrid>
              <a:tr h="231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utiger 45 Light"/>
                          <a:ea typeface="MS PGothic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Tâches manuelles et répétitives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Processus basé sur des règles 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Données structurées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Peu d'exception et peu de changements de système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Volume élevé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03836"/>
                  </a:ext>
                </a:extLst>
              </a:tr>
              <a:tr h="292049"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fr-FR" sz="1000" b="0" i="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fr-FR" sz="1000" i="0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fr-FR" sz="1000" i="1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fr-FR" sz="1000" i="1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fr-FR" sz="1000" i="1" noProof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9064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52A41D-1B47-4553-A229-232209E409D7}"/>
              </a:ext>
            </a:extLst>
          </p:cNvPr>
          <p:cNvSpPr/>
          <p:nvPr/>
        </p:nvSpPr>
        <p:spPr>
          <a:xfrm>
            <a:off x="426763" y="1253324"/>
            <a:ext cx="2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94B3D-64C1-4D18-B25A-D8FE0046C570}"/>
              </a:ext>
            </a:extLst>
          </p:cNvPr>
          <p:cNvSpPr/>
          <p:nvPr/>
        </p:nvSpPr>
        <p:spPr>
          <a:xfrm>
            <a:off x="426763" y="1187673"/>
            <a:ext cx="3880643" cy="39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Compléter le PKO afin de traiter les indus constatés sur rémunération</a:t>
            </a:r>
          </a:p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Générer le courrier à l’agent et les informations à communiquer à la DAF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FA8801-2F3B-4404-806A-B660754A42DA}"/>
              </a:ext>
            </a:extLst>
          </p:cNvPr>
          <p:cNvSpPr/>
          <p:nvPr/>
        </p:nvSpPr>
        <p:spPr>
          <a:xfrm>
            <a:off x="5316651" y="1182115"/>
            <a:ext cx="25844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91" lvl="2" indent="-128591">
              <a:spcAft>
                <a:spcPts val="151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sz="900">
                <a:latin typeface="Calibri" panose="020F0502020204030204" pitchFamily="34" charset="0"/>
                <a:cs typeface="Calibri" panose="020F0502020204030204" pitchFamily="34" charset="0"/>
              </a:rPr>
              <a:t>Tous les agents de l’académie de Versailles </a:t>
            </a:r>
          </a:p>
        </p:txBody>
      </p:sp>
    </p:spTree>
    <p:extLst>
      <p:ext uri="{BB962C8B-B14F-4D97-AF65-F5344CB8AC3E}">
        <p14:creationId xmlns:p14="http://schemas.microsoft.com/office/powerpoint/2010/main" val="41671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EFF1D8-0A9F-492D-8CCC-D82DDE055169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3149358" y="2378835"/>
            <a:ext cx="0" cy="17411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E41A0-10F5-44A7-A154-5BB2F56A0717}"/>
              </a:ext>
            </a:extLst>
          </p:cNvPr>
          <p:cNvCxnSpPr>
            <a:stCxn id="19" idx="2"/>
            <a:endCxn id="51" idx="0"/>
          </p:cNvCxnSpPr>
          <p:nvPr/>
        </p:nvCxnSpPr>
        <p:spPr>
          <a:xfrm>
            <a:off x="1225058" y="2378835"/>
            <a:ext cx="0" cy="17411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6">
            <a:extLst>
              <a:ext uri="{FF2B5EF4-FFF2-40B4-BE49-F238E27FC236}">
                <a16:creationId xmlns:a16="http://schemas.microsoft.com/office/drawing/2014/main" id="{EF012AB3-AC73-4331-B3B1-1EC999F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62" y="95418"/>
            <a:ext cx="7631200" cy="478548"/>
          </a:xfrm>
        </p:spPr>
        <p:txBody>
          <a:bodyPr/>
          <a:lstStyle/>
          <a:p>
            <a:r>
              <a:rPr lang="fr-FR" sz="1800"/>
              <a:t>Macro description du processus</a:t>
            </a:r>
            <a:br>
              <a:rPr lang="fr-FR" sz="1800"/>
            </a:br>
            <a:r>
              <a:rPr lang="fr-FR" sz="1350" b="0" i="1">
                <a:solidFill>
                  <a:schemeClr val="accent4"/>
                </a:solidFill>
              </a:rPr>
              <a:t> Indus constatés sur rémunération</a:t>
            </a:r>
          </a:p>
        </p:txBody>
      </p:sp>
      <p:sp>
        <p:nvSpPr>
          <p:cNvPr id="107" name="Espace réservé du numéro de diapositive 4">
            <a:extLst>
              <a:ext uri="{FF2B5EF4-FFF2-40B4-BE49-F238E27FC236}">
                <a16:creationId xmlns:a16="http://schemas.microsoft.com/office/drawing/2014/main" id="{3B4C0C11-F10E-44B2-84A6-4FF34FA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4003" y="4783500"/>
            <a:ext cx="1350000" cy="360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4</a:t>
            </a:fld>
            <a:endParaRPr lang="fr-FR">
              <a:solidFill>
                <a:srgbClr val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A4F1DF-FB40-4FE9-9B26-27FFF806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35652"/>
              </p:ext>
            </p:extLst>
          </p:nvPr>
        </p:nvGraphicFramePr>
        <p:xfrm>
          <a:off x="164388" y="863076"/>
          <a:ext cx="8800100" cy="627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203"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Courte description du processus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3"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Préparer puis déposer le fichier PKO et le courrier dans un répertoire partagé avec la DAF afin de traiter les indus constatés sur rémunération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4">
            <a:extLst>
              <a:ext uri="{FF2B5EF4-FFF2-40B4-BE49-F238E27FC236}">
                <a16:creationId xmlns:a16="http://schemas.microsoft.com/office/drawing/2014/main" id="{7260E69B-06C2-4516-B9BD-6C4B7E38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3" y="1655176"/>
            <a:ext cx="3978878" cy="176702"/>
          </a:xfrm>
          <a:prstGeom prst="rect">
            <a:avLst/>
          </a:prstGeom>
          <a:solidFill>
            <a:schemeClr val="accent2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47173" tIns="23586" rIns="47173" bIns="23586" anchor="ctr" anchorCtr="0"/>
          <a:lstStyle/>
          <a:p>
            <a:pPr algn="ctr" defTabSz="472253" eaLnBrk="0" hangingPunct="0">
              <a:spcBef>
                <a:spcPct val="50000"/>
              </a:spcBef>
            </a:pPr>
            <a:r>
              <a:rPr lang="fr-FR" altLang="en-US" sz="1000" b="1">
                <a:solidFill>
                  <a:schemeClr val="bg1"/>
                </a:solidFill>
                <a:latin typeface="Calibri" panose="020F0502020204030204" pitchFamily="34" charset="0"/>
              </a:rPr>
              <a:t>Déroulé du processus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721ED-07AC-471D-89FD-EB875E08429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55673" y="1842599"/>
            <a:ext cx="3978877" cy="31520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5816" eaLnBrk="0" hangingPunct="0">
              <a:spcBef>
                <a:spcPct val="50000"/>
              </a:spcBef>
              <a:defRPr/>
            </a:pPr>
            <a:endParaRPr lang="fr-FR" sz="750" kern="0">
              <a:solidFill>
                <a:prstClr val="black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E2CC1-8E28-4217-B81F-47CAA2A01ED5}"/>
              </a:ext>
            </a:extLst>
          </p:cNvPr>
          <p:cNvSpPr/>
          <p:nvPr/>
        </p:nvSpPr>
        <p:spPr>
          <a:xfrm>
            <a:off x="343058" y="1896346"/>
            <a:ext cx="1764000" cy="482489"/>
          </a:xfrm>
          <a:prstGeom prst="rect">
            <a:avLst/>
          </a:prstGeom>
          <a:solidFill>
            <a:srgbClr val="C6C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1. Récupérer les informations d’un PDF dans un fichier Excel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288925-6120-4629-B3B7-59F3D4475E91}"/>
              </a:ext>
            </a:extLst>
          </p:cNvPr>
          <p:cNvSpPr/>
          <p:nvPr/>
        </p:nvSpPr>
        <p:spPr>
          <a:xfrm>
            <a:off x="855971" y="4821135"/>
            <a:ext cx="1251087" cy="106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00">
                <a:solidFill>
                  <a:schemeClr val="tx1"/>
                </a:solidFill>
                <a:latin typeface="Calibri" panose="020F0502020204030204" pitchFamily="34" charset="0"/>
              </a:rPr>
              <a:t>Tâches à automatiser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A641AA-AB3F-48D2-86EC-37B15283E183}"/>
              </a:ext>
            </a:extLst>
          </p:cNvPr>
          <p:cNvSpPr/>
          <p:nvPr/>
        </p:nvSpPr>
        <p:spPr>
          <a:xfrm>
            <a:off x="2278878" y="4821135"/>
            <a:ext cx="1251087" cy="106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00">
                <a:solidFill>
                  <a:schemeClr val="tx1"/>
                </a:solidFill>
                <a:latin typeface="Calibri" panose="020F0502020204030204" pitchFamily="34" charset="0"/>
              </a:rPr>
              <a:t>Tâches manuelles ou en dehors du processus cible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FB07364-3559-428F-A319-2A8665F4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20178"/>
              </p:ext>
            </p:extLst>
          </p:nvPr>
        </p:nvGraphicFramePr>
        <p:xfrm>
          <a:off x="4339380" y="1655176"/>
          <a:ext cx="2331464" cy="2749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Tâches à automatiser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19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Récupérer les informations d’un PDF dans un fichier Excel – </a:t>
                      </a:r>
                      <a:r>
                        <a:rPr lang="fr-FR" sz="800" 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OCR à vérifier</a:t>
                      </a:r>
                      <a:endParaRPr lang="fr-FR" sz="800" i="1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19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Alimenter le tableau de bord du service (Excel)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42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Croiser des informations de l’agents (adresses, date de naissance) dans EPP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19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Retranscrire les informations dans un courrier et le PDF original (PKO)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19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Après validation du chef de service, signature automatique du PKO et du courrier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342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Renommer le fichier PDF (nom, prénom, programme, numéro du PKO) et le courrier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369193"/>
                  </a:ext>
                </a:extLst>
              </a:tr>
              <a:tr h="183342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Déposer les fichiers et courriers par programme dans un répertoire partagé avec la DAF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718400"/>
                  </a:ext>
                </a:extLst>
              </a:tr>
              <a:tr h="183342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Indiquer la date de dépôt des fichiers dans le tableau de bord (fichier Excel)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65070"/>
                  </a:ext>
                </a:extLst>
              </a:tr>
              <a:tr h="183342">
                <a:tc>
                  <a:txBody>
                    <a:bodyPr/>
                    <a:lstStyle/>
                    <a:p>
                      <a:pPr marL="0" marR="0" indent="0" algn="ctr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kern="1200" baseline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1955" marR="51955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5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Notifier à la DAF par mail du dépôt des fichiers</a:t>
                      </a: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240471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B84EACF-09A8-42E2-B238-74335B861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23123"/>
              </p:ext>
            </p:extLst>
          </p:nvPr>
        </p:nvGraphicFramePr>
        <p:xfrm>
          <a:off x="6855704" y="1655175"/>
          <a:ext cx="2108784" cy="3033919"/>
        </p:xfrm>
        <a:graphic>
          <a:graphicData uri="http://schemas.openxmlformats.org/drawingml/2006/table">
            <a:tbl>
              <a:tblPr firstRow="1" bandRow="1"/>
              <a:tblGrid>
                <a:gridCol w="93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6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9pPr>
                    </a:lstStyle>
                    <a:p>
                      <a:pPr algn="ctr"/>
                      <a:r>
                        <a:rPr lang="fr-FR" sz="800" b="1" kern="120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MS PGothic"/>
                          <a:cs typeface="+mn-cs"/>
                        </a:rPr>
                        <a:t>Volumétrie</a:t>
                      </a:r>
                    </a:p>
                  </a:txBody>
                  <a:tcPr marL="25978" marR="25978" marT="25978" marB="2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13">
                <a:tc>
                  <a:txBody>
                    <a:bodyPr/>
                    <a:lstStyle/>
                    <a:p>
                      <a:pPr marL="0" marR="0" indent="0" algn="ctr" defTabSz="10055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Nombre de personnes travaillant sur ce processus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 à la DPE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Nb gestionnaires RH AC Versailles TBD Mme Lesire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13">
                <a:tc>
                  <a:txBody>
                    <a:bodyPr/>
                    <a:lstStyle/>
                    <a:p>
                      <a:pPr marL="0" marR="0" indent="0" algn="ctr" defTabSz="10055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Volume 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(1000/an DPE pour 2,4M€)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1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2868</a:t>
                      </a:r>
                      <a:r>
                        <a:rPr lang="fr-FR" sz="800" b="0" i="1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sur 2021 sur toute l’AC + 837 titres en attente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94273"/>
                  </a:ext>
                </a:extLst>
              </a:tr>
              <a:tr h="778904">
                <a:tc>
                  <a:txBody>
                    <a:bodyPr/>
                    <a:lstStyle/>
                    <a:p>
                      <a:pPr marL="0" marR="0" indent="0" algn="ctr" defTabSz="10055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Fréquence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Mensuel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4465"/>
                  </a:ext>
                </a:extLst>
              </a:tr>
              <a:tr h="693713">
                <a:tc>
                  <a:txBody>
                    <a:bodyPr/>
                    <a:lstStyle/>
                    <a:p>
                      <a:pPr marL="0" marR="0" indent="0" algn="ctr" defTabSz="10055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Durée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3+2+ 10+ 10 + 2 + 1 + 4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1" u="none" strike="noStrike" kern="1200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 min/PKO (sans le temps d’analyse hors robot)</a:t>
                      </a:r>
                    </a:p>
                  </a:txBody>
                  <a:tcPr marL="40910" marR="40910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90204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D993ABD2-372E-43A3-AE97-D1FA1E03B19B}"/>
              </a:ext>
            </a:extLst>
          </p:cNvPr>
          <p:cNvSpPr/>
          <p:nvPr/>
        </p:nvSpPr>
        <p:spPr>
          <a:xfrm>
            <a:off x="343058" y="2452261"/>
            <a:ext cx="1764000" cy="482489"/>
          </a:xfrm>
          <a:prstGeom prst="rect">
            <a:avLst/>
          </a:prstGeom>
          <a:solidFill>
            <a:srgbClr val="C6C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2. Alimenter le tableau de bord de la division (suivi global) + Alimenter le tableau de bord de chaque service (Excel) (suivi + fin)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D996CD-531E-46D7-8386-F5A3568D3523}"/>
              </a:ext>
            </a:extLst>
          </p:cNvPr>
          <p:cNvSpPr/>
          <p:nvPr/>
        </p:nvSpPr>
        <p:spPr>
          <a:xfrm>
            <a:off x="343058" y="3727877"/>
            <a:ext cx="1764000" cy="31870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4. Gestionnaire indique le motif et la période du PKO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1CDD5A-95E6-4043-9790-69BF7F8DCBAB}"/>
              </a:ext>
            </a:extLst>
          </p:cNvPr>
          <p:cNvSpPr/>
          <p:nvPr/>
        </p:nvSpPr>
        <p:spPr>
          <a:xfrm>
            <a:off x="343058" y="4120007"/>
            <a:ext cx="1764000" cy="482489"/>
          </a:xfrm>
          <a:prstGeom prst="rect">
            <a:avLst/>
          </a:prstGeom>
          <a:solidFill>
            <a:srgbClr val="C6C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5. Retranscrire les informations dans un courrier et le PDF original (</a:t>
            </a:r>
            <a:r>
              <a:rPr lang="fr-FR" sz="700" err="1">
                <a:solidFill>
                  <a:schemeClr val="tx1"/>
                </a:solidFill>
                <a:latin typeface="Calibri" panose="020F0502020204030204" pitchFamily="34" charset="0"/>
              </a:rPr>
              <a:t>PKO</a:t>
            </a:r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)- </a:t>
            </a:r>
            <a:r>
              <a:rPr lang="fr-FR" sz="700" i="1" err="1">
                <a:solidFill>
                  <a:schemeClr val="tx1"/>
                </a:solidFill>
                <a:latin typeface="Calibri" panose="020F0502020204030204" pitchFamily="34" charset="0"/>
              </a:rPr>
              <a:t>possibilite</a:t>
            </a:r>
            <a:r>
              <a:rPr lang="fr-FR" sz="700" i="1">
                <a:solidFill>
                  <a:schemeClr val="tx1"/>
                </a:solidFill>
                <a:latin typeface="Calibri" panose="020F0502020204030204" pitchFamily="34" charset="0"/>
              </a:rPr>
              <a:t> de faire 2 courriers différents si information d’un précompte indiquée sur le </a:t>
            </a:r>
            <a:r>
              <a:rPr lang="fr-FR" sz="700" i="1" err="1">
                <a:solidFill>
                  <a:schemeClr val="tx1"/>
                </a:solidFill>
                <a:latin typeface="Calibri" panose="020F0502020204030204" pitchFamily="34" charset="0"/>
              </a:rPr>
              <a:t>PKO</a:t>
            </a:r>
            <a:endParaRPr lang="fr-FR" sz="700" i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9E41CE-9E00-492B-B1F2-28931CE995B6}"/>
              </a:ext>
            </a:extLst>
          </p:cNvPr>
          <p:cNvSpPr/>
          <p:nvPr/>
        </p:nvSpPr>
        <p:spPr>
          <a:xfrm>
            <a:off x="343058" y="3008176"/>
            <a:ext cx="1764000" cy="646274"/>
          </a:xfrm>
          <a:prstGeom prst="rect">
            <a:avLst/>
          </a:prstGeom>
          <a:solidFill>
            <a:srgbClr val="C6C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3. Sur le tableau de bord de chaque service: Croiser des informations de l’agents (adresses, date de naissance) dans EPP et alimenter les info complémentaires (disciplines….)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9357-67FC-4E97-8053-7C7FC8978813}"/>
              </a:ext>
            </a:extLst>
          </p:cNvPr>
          <p:cNvSpPr/>
          <p:nvPr/>
        </p:nvSpPr>
        <p:spPr>
          <a:xfrm>
            <a:off x="2267358" y="1896346"/>
            <a:ext cx="1764000" cy="482489"/>
          </a:xfrm>
          <a:prstGeom prst="rect">
            <a:avLst/>
          </a:prstGeom>
          <a:solidFill>
            <a:srgbClr val="C6C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1005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6. Validation du PKO et courrier par le chef de service, qui déclenche la signature automatique du PKO et du courrier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FC7663-28FD-4E8A-9C49-33952217F612}"/>
              </a:ext>
            </a:extLst>
          </p:cNvPr>
          <p:cNvSpPr/>
          <p:nvPr/>
        </p:nvSpPr>
        <p:spPr>
          <a:xfrm>
            <a:off x="2267358" y="2452261"/>
            <a:ext cx="1764000" cy="482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7. Renommer le fichier PDF (programme, nom, prénom, numéro du </a:t>
            </a:r>
            <a:r>
              <a:rPr lang="fr-FR" sz="700" err="1">
                <a:solidFill>
                  <a:schemeClr val="tx1"/>
                </a:solidFill>
                <a:latin typeface="Calibri" panose="020F0502020204030204" pitchFamily="34" charset="0"/>
              </a:rPr>
              <a:t>PKO</a:t>
            </a:r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 ) et le courrier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4A4324-8201-45A9-AAD5-251B9800A4D2}"/>
              </a:ext>
            </a:extLst>
          </p:cNvPr>
          <p:cNvSpPr/>
          <p:nvPr/>
        </p:nvSpPr>
        <p:spPr>
          <a:xfrm>
            <a:off x="2267358" y="3008176"/>
            <a:ext cx="1764000" cy="482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8. Déposer les fichiers et courriers par programme dans un répertoire partagé avec la DAF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5958C-488F-4DC6-8EBC-C8EBBDD03EC0}"/>
              </a:ext>
            </a:extLst>
          </p:cNvPr>
          <p:cNvSpPr/>
          <p:nvPr/>
        </p:nvSpPr>
        <p:spPr>
          <a:xfrm>
            <a:off x="2267358" y="3564091"/>
            <a:ext cx="1764000" cy="482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9. Indiquer la date de dépôt des fichiers dans le tableau de bord de chaque DPE (fichier Excel)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642369-5849-40A5-AB89-FC4271B888C9}"/>
              </a:ext>
            </a:extLst>
          </p:cNvPr>
          <p:cNvSpPr/>
          <p:nvPr/>
        </p:nvSpPr>
        <p:spPr>
          <a:xfrm>
            <a:off x="2267358" y="4120006"/>
            <a:ext cx="1764000" cy="482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>
                <a:solidFill>
                  <a:schemeClr val="tx1"/>
                </a:solidFill>
                <a:latin typeface="Calibri" panose="020F0502020204030204" pitchFamily="34" charset="0"/>
              </a:rPr>
              <a:t>10. Notifier à la DAF par mail du dépôt des fichiers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9B98D7B-A5D6-4643-A154-BCF4195C29FC}"/>
              </a:ext>
            </a:extLst>
          </p:cNvPr>
          <p:cNvCxnSpPr>
            <a:cxnSpLocks/>
            <a:stCxn id="51" idx="3"/>
            <a:endCxn id="44" idx="1"/>
          </p:cNvCxnSpPr>
          <p:nvPr/>
        </p:nvCxnSpPr>
        <p:spPr>
          <a:xfrm flipV="1">
            <a:off x="2107058" y="2137591"/>
            <a:ext cx="160300" cy="22236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5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6">
            <a:extLst>
              <a:ext uri="{FF2B5EF4-FFF2-40B4-BE49-F238E27FC236}">
                <a16:creationId xmlns:a16="http://schemas.microsoft.com/office/drawing/2014/main" id="{EF012AB3-AC73-4331-B3B1-1EC999F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62" y="95418"/>
            <a:ext cx="7631200" cy="478548"/>
          </a:xfrm>
        </p:spPr>
        <p:txBody>
          <a:bodyPr/>
          <a:lstStyle/>
          <a:p>
            <a:r>
              <a:rPr lang="fr-FR" sz="1800"/>
              <a:t>Evaluation de la complexité métier</a:t>
            </a:r>
            <a:br>
              <a:rPr lang="fr-FR" sz="1800"/>
            </a:br>
            <a:r>
              <a:rPr lang="fr-FR" sz="1350" b="0" i="1">
                <a:solidFill>
                  <a:schemeClr val="accent4"/>
                </a:solidFill>
              </a:rPr>
              <a:t> Indus constatés sur rémunération</a:t>
            </a:r>
            <a:br>
              <a:rPr lang="fr-FR" sz="1350" b="0" i="1">
                <a:solidFill>
                  <a:schemeClr val="accent4"/>
                </a:solidFill>
              </a:rPr>
            </a:br>
            <a:endParaRPr lang="fr-FR" sz="1350" b="0" i="1">
              <a:solidFill>
                <a:schemeClr val="accent4"/>
              </a:solidFill>
            </a:endParaRPr>
          </a:p>
        </p:txBody>
      </p:sp>
      <p:sp>
        <p:nvSpPr>
          <p:cNvPr id="107" name="Espace réservé du numéro de diapositive 4">
            <a:extLst>
              <a:ext uri="{FF2B5EF4-FFF2-40B4-BE49-F238E27FC236}">
                <a16:creationId xmlns:a16="http://schemas.microsoft.com/office/drawing/2014/main" id="{3B4C0C11-F10E-44B2-84A6-4FF34FA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4003" y="4783500"/>
            <a:ext cx="1350000" cy="360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5</a:t>
            </a:fld>
            <a:endParaRPr lang="fr-FR">
              <a:solidFill>
                <a:srgbClr val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E75ACF-E12E-4ADD-813C-68EA19C3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25678"/>
              </p:ext>
            </p:extLst>
          </p:nvPr>
        </p:nvGraphicFramePr>
        <p:xfrm>
          <a:off x="183067" y="1127779"/>
          <a:ext cx="8796653" cy="1031669"/>
        </p:xfrm>
        <a:graphic>
          <a:graphicData uri="http://schemas.openxmlformats.org/drawingml/2006/table">
            <a:tbl>
              <a:tblPr firstRow="1" bandRow="1"/>
              <a:tblGrid>
                <a:gridCol w="295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119">
                  <a:extLst>
                    <a:ext uri="{9D8B030D-6E8A-4147-A177-3AD203B41FA5}">
                      <a16:colId xmlns:a16="http://schemas.microsoft.com/office/drawing/2014/main" val="414941160"/>
                    </a:ext>
                  </a:extLst>
                </a:gridCol>
                <a:gridCol w="2922119">
                  <a:extLst>
                    <a:ext uri="{9D8B030D-6E8A-4147-A177-3AD203B41FA5}">
                      <a16:colId xmlns:a16="http://schemas.microsoft.com/office/drawing/2014/main" val="1161373627"/>
                    </a:ext>
                  </a:extLst>
                </a:gridCol>
              </a:tblGrid>
              <a:tr h="16751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9pPr>
                    </a:lstStyle>
                    <a:p>
                      <a:pPr algn="ctr"/>
                      <a:r>
                        <a:rPr lang="fr-FR" sz="1000" b="1" kern="1200" cap="small" baseline="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Stabilité du processus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kern="1200" noProof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19">
                <a:tc>
                  <a:txBody>
                    <a:bodyPr/>
                    <a:lstStyle/>
                    <a:p>
                      <a:pPr algn="ctr"/>
                      <a:r>
                        <a:rPr lang="fr-FR" sz="8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Standardisé ?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sz="8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Des modifications du processus sont-elles nécessaires ?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sz="8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Quelle est la périodicité du processus ?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04">
                <a:tc>
                  <a:txBody>
                    <a:bodyPr/>
                    <a:lstStyle/>
                    <a:p>
                      <a:pPr algn="ctr"/>
                      <a:r>
                        <a:rPr lang="fr-FR" sz="800" b="0" i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Oui à l’échelle de l’AC Versailles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i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i="1" kern="1200" noProof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Mensuel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D83F86-6A38-4086-BB77-2390AF9C2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1050"/>
              </p:ext>
            </p:extLst>
          </p:nvPr>
        </p:nvGraphicFramePr>
        <p:xfrm>
          <a:off x="183067" y="2425919"/>
          <a:ext cx="8796653" cy="823365"/>
        </p:xfrm>
        <a:graphic>
          <a:graphicData uri="http://schemas.openxmlformats.org/drawingml/2006/table">
            <a:tbl>
              <a:tblPr firstRow="1" bandRow="1"/>
              <a:tblGrid>
                <a:gridCol w="442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643">
                  <a:extLst>
                    <a:ext uri="{9D8B030D-6E8A-4147-A177-3AD203B41FA5}">
                      <a16:colId xmlns:a16="http://schemas.microsoft.com/office/drawing/2014/main" val="414941160"/>
                    </a:ext>
                  </a:extLst>
                </a:gridCol>
              </a:tblGrid>
              <a:tr h="14141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9pPr>
                    </a:lstStyle>
                    <a:p>
                      <a:pPr algn="ctr"/>
                      <a:r>
                        <a:rPr lang="fr-FR" sz="800" b="1" kern="1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Criticité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7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sz="8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S’agit-il d’un processus critique pour le Rectorat ? 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sz="800" b="0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Quel est le niveau de confidentialité des données ? 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5">
                <a:tc>
                  <a:txBody>
                    <a:bodyPr/>
                    <a:lstStyle/>
                    <a:p>
                      <a:pPr algn="ctr"/>
                      <a:r>
                        <a:rPr lang="fr-FR" sz="800" b="0" i="1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 critique (sécurité en interne), mais forts enjeux  financiers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i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Données personnelles (nom, prénom, numéro INSEE, adresse etc.)</a:t>
                      </a:r>
                    </a:p>
                  </a:txBody>
                  <a:tcPr marL="31173" marR="31173" marT="31173" marB="311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6">
            <a:extLst>
              <a:ext uri="{FF2B5EF4-FFF2-40B4-BE49-F238E27FC236}">
                <a16:creationId xmlns:a16="http://schemas.microsoft.com/office/drawing/2014/main" id="{EF012AB3-AC73-4331-B3B1-1EC999F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62" y="95418"/>
            <a:ext cx="7631200" cy="478548"/>
          </a:xfrm>
        </p:spPr>
        <p:txBody>
          <a:bodyPr/>
          <a:lstStyle/>
          <a:p>
            <a:r>
              <a:rPr lang="fr-FR" sz="1800"/>
              <a:t>Estimation de la valeur métier</a:t>
            </a:r>
            <a:br>
              <a:rPr lang="fr-FR" sz="1800"/>
            </a:br>
            <a:r>
              <a:rPr lang="fr-FR" sz="1350" b="0" i="1">
                <a:solidFill>
                  <a:schemeClr val="accent4"/>
                </a:solidFill>
              </a:rPr>
              <a:t>Indus constatés sur rémunération</a:t>
            </a:r>
            <a:br>
              <a:rPr lang="fr-FR" sz="1350" b="0" i="1">
                <a:solidFill>
                  <a:schemeClr val="accent4"/>
                </a:solidFill>
              </a:rPr>
            </a:br>
            <a:endParaRPr lang="fr-FR" sz="1350" b="0" i="1">
              <a:solidFill>
                <a:schemeClr val="accent4"/>
              </a:solidFill>
            </a:endParaRPr>
          </a:p>
        </p:txBody>
      </p:sp>
      <p:sp>
        <p:nvSpPr>
          <p:cNvPr id="107" name="Espace réservé du numéro de diapositive 4">
            <a:extLst>
              <a:ext uri="{FF2B5EF4-FFF2-40B4-BE49-F238E27FC236}">
                <a16:creationId xmlns:a16="http://schemas.microsoft.com/office/drawing/2014/main" id="{3B4C0C11-F10E-44B2-84A6-4FF34FA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4003" y="4783500"/>
            <a:ext cx="1350000" cy="360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6</a:t>
            </a:fld>
            <a:endParaRPr lang="fr-FR">
              <a:solidFill>
                <a:srgbClr val="00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E1429E-265A-45FC-BE59-FE6462FAB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4837"/>
              </p:ext>
            </p:extLst>
          </p:nvPr>
        </p:nvGraphicFramePr>
        <p:xfrm>
          <a:off x="159248" y="2112208"/>
          <a:ext cx="8746571" cy="1188800"/>
        </p:xfrm>
        <a:graphic>
          <a:graphicData uri="http://schemas.openxmlformats.org/drawingml/2006/table">
            <a:tbl>
              <a:tblPr firstRow="1" bandRow="1"/>
              <a:tblGrid>
                <a:gridCol w="101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3148">
                  <a:extLst>
                    <a:ext uri="{9D8B030D-6E8A-4147-A177-3AD203B41FA5}">
                      <a16:colId xmlns:a16="http://schemas.microsoft.com/office/drawing/2014/main" val="2321634471"/>
                    </a:ext>
                  </a:extLst>
                </a:gridCol>
                <a:gridCol w="3091352">
                  <a:extLst>
                    <a:ext uri="{9D8B030D-6E8A-4147-A177-3AD203B41FA5}">
                      <a16:colId xmlns:a16="http://schemas.microsoft.com/office/drawing/2014/main" val="2792445495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 45 Light"/>
                          <a:ea typeface="MS PGothic"/>
                        </a:defRPr>
                      </a:lvl9pPr>
                    </a:lstStyle>
                    <a:p>
                      <a:pPr algn="ctr"/>
                      <a:r>
                        <a:rPr lang="fr-FR" sz="900" b="1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Bénéfice</a:t>
                      </a:r>
                    </a:p>
                  </a:txBody>
                  <a:tcPr marL="20455" marR="20455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Estimation du bénéfice</a:t>
                      </a:r>
                    </a:p>
                  </a:txBody>
                  <a:tcPr marL="20455" marR="20455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Commentaire</a:t>
                      </a:r>
                    </a:p>
                  </a:txBody>
                  <a:tcPr marL="20455" marR="20455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6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595" marR="18595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Diminution de la Charge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9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1,28 ETP </a:t>
                      </a:r>
                      <a:r>
                        <a:rPr kumimoji="0" lang="fr-F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pour l’académie de Versailles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récupération des sommes versées en trop (2,4 M€ pour la DPE)</a:t>
                      </a:r>
                      <a:endParaRPr kumimoji="0" lang="fr-FR" sz="9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000" marR="81000" marT="18595" marB="185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3705 titres x 32 min / 1540 h = 1,28 ETP</a:t>
                      </a:r>
                    </a:p>
                  </a:txBody>
                  <a:tcPr marL="81000" marR="81000" marT="18595" marB="185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6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595" marR="18595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Amélioration de la Qualité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Qualité du processus (formater)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Alimentation des outils de pilotage</a:t>
                      </a:r>
                    </a:p>
                  </a:txBody>
                  <a:tcPr marL="81000" marR="81000" marT="18595" marB="185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fr-FR" sz="9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000" marR="81000" marT="18595" marB="185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6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595" marR="18595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Réduction du Délai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Réduction du délai</a:t>
                      </a:r>
                    </a:p>
                  </a:txBody>
                  <a:tcPr marL="81000" marR="81000" marT="18595" marB="185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9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1000" marR="81000" marT="18595" marB="185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652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099E64-E9D7-4304-BC73-9286BBFDF283}"/>
              </a:ext>
            </a:extLst>
          </p:cNvPr>
          <p:cNvSpPr/>
          <p:nvPr/>
        </p:nvSpPr>
        <p:spPr>
          <a:xfrm>
            <a:off x="283421" y="4876006"/>
            <a:ext cx="4144563" cy="87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800" b="1">
                <a:solidFill>
                  <a:schemeClr val="tx1"/>
                </a:solidFill>
              </a:rPr>
              <a:t>Hypothèse : </a:t>
            </a:r>
            <a:r>
              <a:rPr lang="fr-FR" sz="800">
                <a:solidFill>
                  <a:schemeClr val="tx1"/>
                </a:solidFill>
              </a:rPr>
              <a:t>1540 heures travaillées par an pour 1 ETP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60065E-D019-43D8-A271-72542E6BE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39124"/>
              </p:ext>
            </p:extLst>
          </p:nvPr>
        </p:nvGraphicFramePr>
        <p:xfrm>
          <a:off x="159248" y="1027391"/>
          <a:ext cx="8746576" cy="830947"/>
        </p:xfrm>
        <a:graphic>
          <a:graphicData uri="http://schemas.openxmlformats.org/drawingml/2006/table">
            <a:tbl>
              <a:tblPr firstRow="1" bandRow="1"/>
              <a:tblGrid>
                <a:gridCol w="109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2321634471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2792445495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1473011150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4267379905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1451628568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814773493"/>
                    </a:ext>
                  </a:extLst>
                </a:gridCol>
                <a:gridCol w="1093322">
                  <a:extLst>
                    <a:ext uri="{9D8B030D-6E8A-4147-A177-3AD203B41FA5}">
                      <a16:colId xmlns:a16="http://schemas.microsoft.com/office/drawing/2014/main" val="2559350970"/>
                    </a:ext>
                  </a:extLst>
                </a:gridCol>
              </a:tblGrid>
              <a:tr h="138068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b="1" kern="120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Objectifs</a:t>
                      </a:r>
                      <a:r>
                        <a:rPr lang="en-GB" sz="900" b="1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900" b="1" kern="120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potentiels</a:t>
                      </a:r>
                      <a:r>
                        <a:rPr lang="en-GB" sz="900" b="1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GB" sz="900" b="1" kern="120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MS PGothic"/>
                          <a:cs typeface="Calibri" panose="020F0502020204030204" pitchFamily="34" charset="0"/>
                        </a:rPr>
                        <a:t>l’automatisation</a:t>
                      </a:r>
                      <a:endParaRPr lang="en-GB" sz="9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455" marR="20455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0455" marR="20455" marT="20455" marB="20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9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9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9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9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900" b="1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MS PGothic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347">
                <a:tc>
                  <a:txBody>
                    <a:bodyPr/>
                    <a:lstStyle/>
                    <a:p>
                      <a:pPr algn="ctr"/>
                      <a:r>
                        <a:rPr lang="fr-FR" sz="9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Simplification</a:t>
                      </a:r>
                      <a:r>
                        <a:rPr lang="fr-FR"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 processus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Amélioration de la </a:t>
                      </a:r>
                      <a:r>
                        <a:rPr lang="fr-FR" sz="900" b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qualité</a:t>
                      </a: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(Réduction des erreurs)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Amélioration de la </a:t>
                      </a:r>
                      <a:r>
                        <a:rPr lang="fr-FR" sz="900" b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productivité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Amélioration de la </a:t>
                      </a:r>
                      <a:r>
                        <a:rPr lang="fr-FR" sz="900" b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satisfaction de l’usager/agent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Augmentation de la</a:t>
                      </a:r>
                      <a:r>
                        <a:rPr lang="fr-FR" sz="900" b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traçabilité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Réduction des </a:t>
                      </a:r>
                      <a:r>
                        <a:rPr lang="fr-FR" sz="900" b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coûts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Amélioration de la </a:t>
                      </a:r>
                      <a:r>
                        <a:rPr lang="fr-FR" sz="900" b="1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satisfaction des gestionnaires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Autres</a:t>
                      </a:r>
                    </a:p>
                  </a:txBody>
                  <a:tcPr marL="81000" marR="81000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73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6">
            <a:extLst>
              <a:ext uri="{FF2B5EF4-FFF2-40B4-BE49-F238E27FC236}">
                <a16:creationId xmlns:a16="http://schemas.microsoft.com/office/drawing/2014/main" id="{EF012AB3-AC73-4331-B3B1-1EC999F3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62" y="95418"/>
            <a:ext cx="7631200" cy="478548"/>
          </a:xfrm>
        </p:spPr>
        <p:txBody>
          <a:bodyPr/>
          <a:lstStyle/>
          <a:p>
            <a:r>
              <a:rPr lang="fr-FR" sz="1800"/>
              <a:t>Description détaillée du processus</a:t>
            </a:r>
            <a:br>
              <a:rPr lang="fr-FR" sz="1800"/>
            </a:br>
            <a:r>
              <a:rPr lang="fr-FR" sz="1350" b="0" i="1">
                <a:solidFill>
                  <a:schemeClr val="accent4"/>
                </a:solidFill>
              </a:rPr>
              <a:t>Indus constatés sur rémunération</a:t>
            </a:r>
            <a:br>
              <a:rPr lang="fr-FR" sz="1350" b="0" i="1">
                <a:solidFill>
                  <a:schemeClr val="accent4"/>
                </a:solidFill>
              </a:rPr>
            </a:br>
            <a:endParaRPr lang="fr-FR" sz="1350" b="0" i="1">
              <a:solidFill>
                <a:schemeClr val="accent4"/>
              </a:solidFill>
            </a:endParaRPr>
          </a:p>
        </p:txBody>
      </p:sp>
      <p:sp>
        <p:nvSpPr>
          <p:cNvPr id="107" name="Espace réservé du numéro de diapositive 4">
            <a:extLst>
              <a:ext uri="{FF2B5EF4-FFF2-40B4-BE49-F238E27FC236}">
                <a16:creationId xmlns:a16="http://schemas.microsoft.com/office/drawing/2014/main" id="{3B4C0C11-F10E-44B2-84A6-4FF34FA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4003" y="4783500"/>
            <a:ext cx="1350000" cy="360000"/>
          </a:xfrm>
        </p:spPr>
        <p:txBody>
          <a:bodyPr/>
          <a:lstStyle/>
          <a:p>
            <a:fld id="{733122C9-A0B9-462F-8757-0847AD287B63}" type="slidenum">
              <a:rPr lang="fr-FR" smtClean="0">
                <a:solidFill>
                  <a:srgbClr val="000000"/>
                </a:solidFill>
              </a:rPr>
              <a:pPr/>
              <a:t>7</a:t>
            </a:fld>
            <a:endParaRPr lang="fr-FR">
              <a:solidFill>
                <a:srgbClr val="00000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35383D-453C-40AF-9E87-65E73F28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58037"/>
              </p:ext>
            </p:extLst>
          </p:nvPr>
        </p:nvGraphicFramePr>
        <p:xfrm>
          <a:off x="157432" y="781747"/>
          <a:ext cx="4317464" cy="688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69"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noProof="0">
                          <a:solidFill>
                            <a:schemeClr val="bg1"/>
                          </a:solidFill>
                        </a:rPr>
                        <a:t>Entrant du processus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82">
                <a:tc>
                  <a:txBody>
                    <a:bodyPr/>
                    <a:lstStyle/>
                    <a:p>
                      <a:pPr marL="0" indent="0" algn="l" defTabSz="685783" rtl="0" eaLnBrk="1" fontAlgn="ctr" latinLnBrk="0" hangingPunct="1">
                        <a:buNone/>
                      </a:pPr>
                      <a:endParaRPr lang="fr-FR" sz="1000" b="0" i="1" u="none" strike="noStrike" kern="12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E08782-6840-4DA8-B53C-B2B33D153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48599"/>
              </p:ext>
            </p:extLst>
          </p:nvPr>
        </p:nvGraphicFramePr>
        <p:xfrm>
          <a:off x="4669106" y="781746"/>
          <a:ext cx="4317464" cy="688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69">
                <a:tc>
                  <a:txBody>
                    <a:bodyPr/>
                    <a:lstStyle/>
                    <a:p>
                      <a:pPr marL="0" marR="0" lvl="0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noProof="0">
                          <a:solidFill>
                            <a:schemeClr val="bg1"/>
                          </a:solidFill>
                        </a:rPr>
                        <a:t>Sortant du processus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82">
                <a:tc>
                  <a:txBody>
                    <a:bodyPr/>
                    <a:lstStyle/>
                    <a:p>
                      <a:pPr marL="0" indent="0" algn="l" defTabSz="685783" rtl="0" eaLnBrk="1" fontAlgn="ctr" latinLnBrk="0" hangingPunct="1">
                        <a:buNone/>
                      </a:pPr>
                      <a:endParaRPr lang="fr-FR" sz="1000" b="0" i="1" u="none" strike="noStrike" kern="1200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7231" marR="47231" marT="23616" marB="23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54B7BEC-BE99-481D-8D9D-0E00CF59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3223"/>
              </p:ext>
            </p:extLst>
          </p:nvPr>
        </p:nvGraphicFramePr>
        <p:xfrm>
          <a:off x="157432" y="1510493"/>
          <a:ext cx="8829135" cy="3468037"/>
        </p:xfrm>
        <a:graphic>
          <a:graphicData uri="http://schemas.openxmlformats.org/drawingml/2006/table">
            <a:tbl>
              <a:tblPr/>
              <a:tblGrid>
                <a:gridCol w="177446">
                  <a:extLst>
                    <a:ext uri="{9D8B030D-6E8A-4147-A177-3AD203B41FA5}">
                      <a16:colId xmlns:a16="http://schemas.microsoft.com/office/drawing/2014/main" val="1087957323"/>
                    </a:ext>
                  </a:extLst>
                </a:gridCol>
                <a:gridCol w="767981">
                  <a:extLst>
                    <a:ext uri="{9D8B030D-6E8A-4147-A177-3AD203B41FA5}">
                      <a16:colId xmlns:a16="http://schemas.microsoft.com/office/drawing/2014/main" val="2422361296"/>
                    </a:ext>
                  </a:extLst>
                </a:gridCol>
                <a:gridCol w="3453111">
                  <a:extLst>
                    <a:ext uri="{9D8B030D-6E8A-4147-A177-3AD203B41FA5}">
                      <a16:colId xmlns:a16="http://schemas.microsoft.com/office/drawing/2014/main" val="4207534146"/>
                    </a:ext>
                  </a:extLst>
                </a:gridCol>
                <a:gridCol w="625630">
                  <a:extLst>
                    <a:ext uri="{9D8B030D-6E8A-4147-A177-3AD203B41FA5}">
                      <a16:colId xmlns:a16="http://schemas.microsoft.com/office/drawing/2014/main" val="198608395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195119392"/>
                    </a:ext>
                  </a:extLst>
                </a:gridCol>
                <a:gridCol w="364066">
                  <a:extLst>
                    <a:ext uri="{9D8B030D-6E8A-4147-A177-3AD203B41FA5}">
                      <a16:colId xmlns:a16="http://schemas.microsoft.com/office/drawing/2014/main" val="1687703020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2825450543"/>
                    </a:ext>
                  </a:extLst>
                </a:gridCol>
                <a:gridCol w="2551900">
                  <a:extLst>
                    <a:ext uri="{9D8B030D-6E8A-4147-A177-3AD203B41FA5}">
                      <a16:colId xmlns:a16="http://schemas.microsoft.com/office/drawing/2014/main" val="1655780628"/>
                    </a:ext>
                  </a:extLst>
                </a:gridCol>
              </a:tblGrid>
              <a:tr h="6056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Macro étape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Tâches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Système / Outil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écrans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actions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règles métier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Commentaire </a:t>
                      </a:r>
                      <a:br>
                        <a:rPr lang="fr-F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9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(type de données/format, exception, nom du responsable des outils utilisés, stabilité des outils, mise à jour prochaine)</a:t>
                      </a:r>
                      <a:endParaRPr lang="fr-FR" sz="1050" b="0" i="1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95410"/>
                  </a:ext>
                </a:extLst>
              </a:tr>
              <a:tr h="3892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9136"/>
                  </a:ext>
                </a:extLst>
              </a:tr>
              <a:tr h="42126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23950"/>
                  </a:ext>
                </a:extLst>
              </a:tr>
              <a:tr h="14377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04450"/>
                  </a:ext>
                </a:extLst>
              </a:tr>
              <a:tr h="13276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973"/>
                  </a:ext>
                </a:extLst>
              </a:tr>
              <a:tr h="2609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65844"/>
                  </a:ext>
                </a:extLst>
              </a:tr>
              <a:tr h="2150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18893"/>
                  </a:ext>
                </a:extLst>
              </a:tr>
              <a:tr h="21509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21602"/>
                  </a:ext>
                </a:extLst>
              </a:tr>
              <a:tr h="215097">
                <a:tc vMerge="1">
                  <a:txBody>
                    <a:bodyPr/>
                    <a:lstStyle/>
                    <a:p>
                      <a:pPr algn="ctr" fontAlgn="ctr"/>
                      <a:endParaRPr lang="fr-F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640601"/>
                  </a:ext>
                </a:extLst>
              </a:tr>
              <a:tr h="215097">
                <a:tc v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23913"/>
                  </a:ext>
                </a:extLst>
              </a:tr>
              <a:tr h="2150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58342"/>
                  </a:ext>
                </a:extLst>
              </a:tr>
              <a:tr h="215097">
                <a:tc v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57424"/>
                  </a:ext>
                </a:extLst>
              </a:tr>
              <a:tr h="215097">
                <a:tc v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2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4312" marT="4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6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0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in black jacket sitting on white chair">
            <a:extLst>
              <a:ext uri="{FF2B5EF4-FFF2-40B4-BE49-F238E27FC236}">
                <a16:creationId xmlns:a16="http://schemas.microsoft.com/office/drawing/2014/main" id="{D7810EF7-622A-41B7-959A-1F6FC7BD5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15" y="7"/>
            <a:ext cx="9143985" cy="5143493"/>
          </a:xfrm>
          <a:custGeom>
            <a:avLst/>
            <a:gdLst>
              <a:gd name="connsiteX0" fmla="*/ 11786547 w 12192000"/>
              <a:gd name="connsiteY0" fmla="*/ 205058 h 6858000"/>
              <a:gd name="connsiteX1" fmla="*/ 11562163 w 12192000"/>
              <a:gd name="connsiteY1" fmla="*/ 436971 h 6858000"/>
              <a:gd name="connsiteX2" fmla="*/ 11639891 w 12192000"/>
              <a:gd name="connsiteY2" fmla="*/ 551459 h 6858000"/>
              <a:gd name="connsiteX3" fmla="*/ 11719085 w 12192000"/>
              <a:gd name="connsiteY3" fmla="*/ 552927 h 6858000"/>
              <a:gd name="connsiteX4" fmla="*/ 11751166 w 12192000"/>
              <a:gd name="connsiteY4" fmla="*/ 536965 h 6858000"/>
              <a:gd name="connsiteX5" fmla="*/ 11777548 w 12192000"/>
              <a:gd name="connsiteY5" fmla="*/ 513474 h 6858000"/>
              <a:gd name="connsiteX6" fmla="*/ 11770504 w 12192000"/>
              <a:gd name="connsiteY6" fmla="*/ 536398 h 6858000"/>
              <a:gd name="connsiteX7" fmla="*/ 11705703 w 12192000"/>
              <a:gd name="connsiteY7" fmla="*/ 579359 h 6858000"/>
              <a:gd name="connsiteX8" fmla="*/ 11760002 w 12192000"/>
              <a:gd name="connsiteY8" fmla="*/ 594046 h 6858000"/>
              <a:gd name="connsiteX9" fmla="*/ 11889144 w 12192000"/>
              <a:gd name="connsiteY9" fmla="*/ 551453 h 6858000"/>
              <a:gd name="connsiteX10" fmla="*/ 11824573 w 12192000"/>
              <a:gd name="connsiteY10" fmla="*/ 494172 h 6858000"/>
              <a:gd name="connsiteX11" fmla="*/ 11889144 w 12192000"/>
              <a:gd name="connsiteY11" fmla="*/ 525016 h 6858000"/>
              <a:gd name="connsiteX12" fmla="*/ 11974376 w 12192000"/>
              <a:gd name="connsiteY12" fmla="*/ 467391 h 6858000"/>
              <a:gd name="connsiteX13" fmla="*/ 11981591 w 12192000"/>
              <a:gd name="connsiteY13" fmla="*/ 431058 h 6858000"/>
              <a:gd name="connsiteX14" fmla="*/ 11981599 w 12192000"/>
              <a:gd name="connsiteY14" fmla="*/ 431100 h 6858000"/>
              <a:gd name="connsiteX15" fmla="*/ 11981599 w 12192000"/>
              <a:gd name="connsiteY15" fmla="*/ 431017 h 6858000"/>
              <a:gd name="connsiteX16" fmla="*/ 11981599 w 12192000"/>
              <a:gd name="connsiteY16" fmla="*/ 428164 h 6858000"/>
              <a:gd name="connsiteX17" fmla="*/ 11909738 w 12192000"/>
              <a:gd name="connsiteY17" fmla="*/ 279916 h 6858000"/>
              <a:gd name="connsiteX18" fmla="*/ 11796813 w 12192000"/>
              <a:gd name="connsiteY18" fmla="*/ 209461 h 6858000"/>
              <a:gd name="connsiteX19" fmla="*/ 11786547 w 12192000"/>
              <a:gd name="connsiteY19" fmla="*/ 205058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6547" y="205058"/>
                </a:moveTo>
                <a:cubicBezTo>
                  <a:pt x="11736684" y="265238"/>
                  <a:pt x="11562163" y="310740"/>
                  <a:pt x="11562163" y="436971"/>
                </a:cubicBezTo>
                <a:cubicBezTo>
                  <a:pt x="11562163" y="486876"/>
                  <a:pt x="11592961" y="533846"/>
                  <a:pt x="11639891" y="551459"/>
                </a:cubicBezTo>
                <a:cubicBezTo>
                  <a:pt x="11666289" y="561734"/>
                  <a:pt x="11692687" y="561734"/>
                  <a:pt x="11719085" y="552927"/>
                </a:cubicBezTo>
                <a:cubicBezTo>
                  <a:pt x="11730818" y="549258"/>
                  <a:pt x="11741450" y="543753"/>
                  <a:pt x="11751166" y="536965"/>
                </a:cubicBezTo>
                <a:lnTo>
                  <a:pt x="11777548" y="513474"/>
                </a:lnTo>
                <a:lnTo>
                  <a:pt x="11770504" y="536398"/>
                </a:lnTo>
                <a:cubicBezTo>
                  <a:pt x="11758809" y="558154"/>
                  <a:pt x="11734320" y="574953"/>
                  <a:pt x="11705703" y="579359"/>
                </a:cubicBezTo>
                <a:cubicBezTo>
                  <a:pt x="11714508" y="588171"/>
                  <a:pt x="11735054" y="594046"/>
                  <a:pt x="11760002" y="594046"/>
                </a:cubicBezTo>
                <a:cubicBezTo>
                  <a:pt x="11805495" y="594046"/>
                  <a:pt x="11861261" y="580827"/>
                  <a:pt x="11889144" y="551453"/>
                </a:cubicBezTo>
                <a:cubicBezTo>
                  <a:pt x="11850989" y="552921"/>
                  <a:pt x="11826041" y="527953"/>
                  <a:pt x="11824573" y="494172"/>
                </a:cubicBezTo>
                <a:cubicBezTo>
                  <a:pt x="11842183" y="516203"/>
                  <a:pt x="11864196" y="525016"/>
                  <a:pt x="11889144" y="525016"/>
                </a:cubicBezTo>
                <a:cubicBezTo>
                  <a:pt x="11927667" y="525016"/>
                  <a:pt x="11960411" y="501057"/>
                  <a:pt x="11974376" y="467391"/>
                </a:cubicBezTo>
                <a:lnTo>
                  <a:pt x="11981591" y="431058"/>
                </a:lnTo>
                <a:lnTo>
                  <a:pt x="11981599" y="431100"/>
                </a:lnTo>
                <a:lnTo>
                  <a:pt x="11981599" y="431017"/>
                </a:lnTo>
                <a:lnTo>
                  <a:pt x="11981599" y="428164"/>
                </a:lnTo>
                <a:cubicBezTo>
                  <a:pt x="11981599" y="369452"/>
                  <a:pt x="11952268" y="319547"/>
                  <a:pt x="11909738" y="279916"/>
                </a:cubicBezTo>
                <a:cubicBezTo>
                  <a:pt x="11877473" y="249092"/>
                  <a:pt x="11837876" y="227075"/>
                  <a:pt x="11796813" y="209461"/>
                </a:cubicBezTo>
                <a:cubicBezTo>
                  <a:pt x="11793879" y="207994"/>
                  <a:pt x="11790946" y="206526"/>
                  <a:pt x="11786547" y="2050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64011-8E02-4F5E-84EE-A3D19DDA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26" y="87474"/>
            <a:ext cx="8100900" cy="513930"/>
          </a:xfrm>
        </p:spPr>
        <p:txBody>
          <a:bodyPr vert="horz"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1950"/>
              <a:t>Concrètement, Qu’est-ce que un robot RPA ? 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07F84639-7675-4EFD-BF23-FE15D60B373C}"/>
              </a:ext>
            </a:extLst>
          </p:cNvPr>
          <p:cNvSpPr txBox="1"/>
          <p:nvPr/>
        </p:nvSpPr>
        <p:spPr>
          <a:xfrm>
            <a:off x="1169622" y="1675038"/>
            <a:ext cx="7098450" cy="222443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fr-FR"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C’est un </a:t>
            </a:r>
            <a:r>
              <a:rPr lang="fr-FR" sz="3000" b="1">
                <a:solidFill>
                  <a:srgbClr val="0070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automate virtuel </a:t>
            </a:r>
            <a:r>
              <a:rPr lang="fr-FR"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qui exécute des actions d’un</a:t>
            </a:r>
            <a:r>
              <a:rPr lang="fr-FR" sz="2400">
                <a:solidFill>
                  <a:srgbClr val="FFFFFF"/>
                </a:solidFill>
                <a:latin typeface="Arial"/>
              </a:rPr>
              <a:t> </a:t>
            </a:r>
            <a:r>
              <a:rPr lang="fr-FR" sz="3000" b="1">
                <a:solidFill>
                  <a:srgbClr val="0070A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processus métier défini </a:t>
            </a:r>
            <a:r>
              <a:rPr lang="fr-FR"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à travers plusieurs applications et environnements</a:t>
            </a:r>
          </a:p>
        </p:txBody>
      </p:sp>
    </p:spTree>
    <p:extLst>
      <p:ext uri="{BB962C8B-B14F-4D97-AF65-F5344CB8AC3E}">
        <p14:creationId xmlns:p14="http://schemas.microsoft.com/office/powerpoint/2010/main" val="2491511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vJjfwxgOkaV3pwXEBYUtQ"/>
</p:tagLst>
</file>

<file path=ppt/theme/theme1.xml><?xml version="1.0" encoding="utf-8"?>
<a:theme xmlns:a="http://schemas.openxmlformats.org/drawingml/2006/main" name="MINISTÈR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ministeriel_marianne" id="{5F0B8B09-9A99-4083-B883-79F2388C6E1D}" vid="{F8005780-5DEF-4BE0-805B-EA49FB1EABC6}"/>
    </a:ext>
  </a:extLst>
</a:theme>
</file>

<file path=ppt/theme/theme2.xml><?xml version="1.0" encoding="utf-8"?>
<a:theme xmlns:a="http://schemas.openxmlformats.org/drawingml/2006/main" name="Capgemini Master 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Capgemini-Invent_MasterTemplate_June21.potx" id="{3376EF2B-E8F2-4FAF-BA52-F4A2B2EB0DB9}" vid="{E004E8A5-EB97-4177-B7D6-B9CBD461028B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41a1f1-1963-436e-a2f9-00d063598dfe">
      <UserInfo>
        <DisplayName>LOR, Kévin</DisplayName>
        <AccountId>10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2C888B35AC7B4094CB30ADD37301CE" ma:contentTypeVersion="10" ma:contentTypeDescription="Create a new document." ma:contentTypeScope="" ma:versionID="69b33baa4c1bdea7b21ae003d9e2868b">
  <xsd:schema xmlns:xsd="http://www.w3.org/2001/XMLSchema" xmlns:xs="http://www.w3.org/2001/XMLSchema" xmlns:p="http://schemas.microsoft.com/office/2006/metadata/properties" xmlns:ns2="7e04c5a2-0e21-42f0-b5b9-4c0d82b60ef4" xmlns:ns3="8c41a1f1-1963-436e-a2f9-00d063598dfe" targetNamespace="http://schemas.microsoft.com/office/2006/metadata/properties" ma:root="true" ma:fieldsID="ea6f6443010789771d8d1db1e5a615e0" ns2:_="" ns3:_="">
    <xsd:import namespace="7e04c5a2-0e21-42f0-b5b9-4c0d82b60ef4"/>
    <xsd:import namespace="8c41a1f1-1963-436e-a2f9-00d063598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4c5a2-0e21-42f0-b5b9-4c0d82b60e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1a1f1-1963-436e-a2f9-00d063598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416C5A-7AEB-4464-B116-D5E8F5627C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279A5-87A2-445D-95C3-916EB9C5F0E3}">
  <ds:schemaRefs>
    <ds:schemaRef ds:uri="7e04c5a2-0e21-42f0-b5b9-4c0d82b60ef4"/>
    <ds:schemaRef ds:uri="8c41a1f1-1963-436e-a2f9-00d063598d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0A621-280A-4EA0-9878-9AD1F8A7160D}">
  <ds:schemaRefs>
    <ds:schemaRef ds:uri="7e04c5a2-0e21-42f0-b5b9-4c0d82b60ef4"/>
    <ds:schemaRef ds:uri="8c41a1f1-1963-436e-a2f9-00d063598d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MINISTÈRIEL</Template>
  <Application>Microsoft Office PowerPoint</Application>
  <PresentationFormat>On-screen Show (16:9)</PresentationFormat>
  <Slides>8</Slides>
  <Notes>8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MINISTÈRIEL</vt:lpstr>
      <vt:lpstr>Capgemini Master 2021</vt:lpstr>
      <vt:lpstr>PowerPoint Presentation</vt:lpstr>
      <vt:lpstr>Qualification d’une opportunité d’automatisation  Indus constatés sur rémunération</vt:lpstr>
      <vt:lpstr>Fiche synthèse de la qualification  Indus constatés sur rémunération  </vt:lpstr>
      <vt:lpstr>Macro description du processus  Indus constatés sur rémunération</vt:lpstr>
      <vt:lpstr>Evaluation de la complexité métier  Indus constatés sur rémunération </vt:lpstr>
      <vt:lpstr>Estimation de la valeur métier Indus constatés sur rémunération </vt:lpstr>
      <vt:lpstr>Description détaillée du processus Indus constatés sur rémunération </vt:lpstr>
      <vt:lpstr>Concrètement, Qu’est-ce que un robot RPA ? </vt:lpstr>
    </vt:vector>
  </TitlesOfParts>
  <Manager>Client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Microsoft Office User</dc:creator>
  <cp:revision>1</cp:revision>
  <dcterms:created xsi:type="dcterms:W3CDTF">2020-03-05T15:21:24Z</dcterms:created>
  <dcterms:modified xsi:type="dcterms:W3CDTF">2022-03-30T09:59:25Z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0x010100752C888B35AC7B4094CB30ADD37301CE</vt:lpwstr>
  </property>
</Properties>
</file>