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Inter" charset="1" panose="020B0502030000000004"/>
      <p:regular r:id="rId21"/>
    </p:embeddedFont>
    <p:embeddedFont>
      <p:font typeface="Inter Bold" charset="1" panose="020B080203000000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73842" y="3838575"/>
            <a:ext cx="12940316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43"/>
              </a:lnSpc>
            </a:pPr>
            <a:r>
              <a:rPr lang="en-US" sz="9785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SQL COMMANDS</a:t>
            </a:r>
          </a:p>
          <a:p>
            <a:pPr algn="ctr">
              <a:lnSpc>
                <a:spcPts val="8743"/>
              </a:lnSpc>
            </a:pPr>
            <a:r>
              <a:rPr lang="en-US" sz="728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SQL SERVER &amp; C#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38028" y="962025"/>
            <a:ext cx="1181194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Database Systems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9014" y="8767445"/>
            <a:ext cx="1504997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Presented By: Absar Ahmed - 231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99526">
            <a:off x="-1005568" y="1619159"/>
            <a:ext cx="20666348" cy="5885343"/>
          </a:xfrm>
          <a:custGeom>
            <a:avLst/>
            <a:gdLst/>
            <a:ahLst/>
            <a:cxnLst/>
            <a:rect r="r" b="b" t="t" l="l"/>
            <a:pathLst>
              <a:path h="5885343" w="20666348">
                <a:moveTo>
                  <a:pt x="0" y="0"/>
                </a:moveTo>
                <a:lnTo>
                  <a:pt x="20666348" y="0"/>
                </a:lnTo>
                <a:lnTo>
                  <a:pt x="20666348" y="5885343"/>
                </a:lnTo>
                <a:lnTo>
                  <a:pt x="0" y="5885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5225901" y="5016351"/>
            <a:ext cx="10531773" cy="0"/>
          </a:xfrm>
          <a:prstGeom prst="line">
            <a:avLst/>
          </a:prstGeom>
          <a:ln cap="rnd" w="9525">
            <a:solidFill>
              <a:srgbClr val="292828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342537"/>
            <a:ext cx="9463087" cy="3910809"/>
          </a:xfrm>
          <a:custGeom>
            <a:avLst/>
            <a:gdLst/>
            <a:ahLst/>
            <a:cxnLst/>
            <a:rect r="r" b="b" t="t" l="l"/>
            <a:pathLst>
              <a:path h="3910809" w="9463087">
                <a:moveTo>
                  <a:pt x="0" y="0"/>
                </a:moveTo>
                <a:lnTo>
                  <a:pt x="9463087" y="0"/>
                </a:lnTo>
                <a:lnTo>
                  <a:pt x="9463087" y="3910809"/>
                </a:lnTo>
                <a:lnTo>
                  <a:pt x="0" y="3910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24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13210" y="2236892"/>
            <a:ext cx="3044816" cy="2752254"/>
          </a:xfrm>
          <a:custGeom>
            <a:avLst/>
            <a:gdLst/>
            <a:ahLst/>
            <a:cxnLst/>
            <a:rect r="r" b="b" t="t" l="l"/>
            <a:pathLst>
              <a:path h="2752254" w="3044816">
                <a:moveTo>
                  <a:pt x="0" y="0"/>
                </a:moveTo>
                <a:lnTo>
                  <a:pt x="3044816" y="0"/>
                </a:lnTo>
                <a:lnTo>
                  <a:pt x="3044816" y="2752253"/>
                </a:lnTo>
                <a:lnTo>
                  <a:pt x="0" y="27522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8528783" cy="2850225"/>
            <a:chOff x="0" y="0"/>
            <a:chExt cx="11371710" cy="38003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1371710" cy="121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70"/>
                </a:lnSpc>
              </a:pPr>
              <a:r>
                <a:rPr lang="en-US" sz="6058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Execute Reader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457382"/>
              <a:ext cx="1109517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RETURN ALL ROWS FROM DATA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668942"/>
              <a:ext cx="11095176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Stores Rows in RDR object that can be accessed using read().</a:t>
              </a:r>
            </a:p>
          </p:txBody>
        </p:sp>
      </p:grpSp>
    </p:spTree>
  </p:cSld>
  <p:clrMapOvr>
    <a:masterClrMapping/>
  </p:clrMapOvr>
  <p:transition spd="fast">
    <p:wipe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26575">
            <a:off x="-3207581" y="-1083420"/>
            <a:ext cx="10435123" cy="3433053"/>
          </a:xfrm>
          <a:custGeom>
            <a:avLst/>
            <a:gdLst/>
            <a:ahLst/>
            <a:cxnLst/>
            <a:rect r="r" b="b" t="t" l="l"/>
            <a:pathLst>
              <a:path h="3433053" w="10435123">
                <a:moveTo>
                  <a:pt x="10435122" y="3433053"/>
                </a:moveTo>
                <a:lnTo>
                  <a:pt x="0" y="3433053"/>
                </a:lnTo>
                <a:lnTo>
                  <a:pt x="0" y="0"/>
                </a:lnTo>
                <a:lnTo>
                  <a:pt x="10435122" y="0"/>
                </a:lnTo>
                <a:lnTo>
                  <a:pt x="10435122" y="3433053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168" y="6865217"/>
            <a:ext cx="12456048" cy="2393083"/>
          </a:xfrm>
          <a:custGeom>
            <a:avLst/>
            <a:gdLst/>
            <a:ahLst/>
            <a:cxnLst/>
            <a:rect r="r" b="b" t="t" l="l"/>
            <a:pathLst>
              <a:path h="2393083" w="12456048">
                <a:moveTo>
                  <a:pt x="0" y="0"/>
                </a:moveTo>
                <a:lnTo>
                  <a:pt x="12456048" y="0"/>
                </a:lnTo>
                <a:lnTo>
                  <a:pt x="12456048" y="2393083"/>
                </a:lnTo>
                <a:lnTo>
                  <a:pt x="0" y="23930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58200" y="7584330"/>
            <a:ext cx="10435123" cy="3433053"/>
          </a:xfrm>
          <a:custGeom>
            <a:avLst/>
            <a:gdLst/>
            <a:ahLst/>
            <a:cxnLst/>
            <a:rect r="r" b="b" t="t" l="l"/>
            <a:pathLst>
              <a:path h="3433053" w="10435123">
                <a:moveTo>
                  <a:pt x="0" y="0"/>
                </a:moveTo>
                <a:lnTo>
                  <a:pt x="10435123" y="0"/>
                </a:lnTo>
                <a:lnTo>
                  <a:pt x="10435123" y="3433053"/>
                </a:lnTo>
                <a:lnTo>
                  <a:pt x="0" y="343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98860" y="1186322"/>
            <a:ext cx="3339520" cy="3282918"/>
          </a:xfrm>
          <a:custGeom>
            <a:avLst/>
            <a:gdLst/>
            <a:ahLst/>
            <a:cxnLst/>
            <a:rect r="r" b="b" t="t" l="l"/>
            <a:pathLst>
              <a:path h="3282918" w="3339520">
                <a:moveTo>
                  <a:pt x="0" y="0"/>
                </a:moveTo>
                <a:lnTo>
                  <a:pt x="3339520" y="0"/>
                </a:lnTo>
                <a:lnTo>
                  <a:pt x="3339520" y="3282919"/>
                </a:lnTo>
                <a:lnTo>
                  <a:pt x="0" y="32829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60016" y="4835151"/>
            <a:ext cx="3431491" cy="1664156"/>
          </a:xfrm>
          <a:custGeom>
            <a:avLst/>
            <a:gdLst/>
            <a:ahLst/>
            <a:cxnLst/>
            <a:rect r="r" b="b" t="t" l="l"/>
            <a:pathLst>
              <a:path h="1664156" w="3431491">
                <a:moveTo>
                  <a:pt x="0" y="0"/>
                </a:moveTo>
                <a:lnTo>
                  <a:pt x="3431491" y="0"/>
                </a:lnTo>
                <a:lnTo>
                  <a:pt x="3431491" y="1664156"/>
                </a:lnTo>
                <a:lnTo>
                  <a:pt x="0" y="16641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024" t="0" r="-268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59168" y="2827782"/>
            <a:ext cx="8321382" cy="2704659"/>
            <a:chOff x="0" y="0"/>
            <a:chExt cx="11095176" cy="360621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1095176" cy="1317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5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Execute NonQuery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47494"/>
              <a:ext cx="1109517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EXECUTES SQL COMMAND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059054"/>
              <a:ext cx="1109517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Interacts with Database and Apply Query.</a:t>
              </a:r>
            </a:p>
          </p:txBody>
        </p:sp>
      </p:grpSp>
    </p:spTree>
  </p:cSld>
  <p:clrMapOvr>
    <a:masterClrMapping/>
  </p:clrMapOvr>
  <p:transition spd="fast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8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130" y="0"/>
            <a:ext cx="18774238" cy="10412204"/>
          </a:xfrm>
          <a:custGeom>
            <a:avLst/>
            <a:gdLst/>
            <a:ahLst/>
            <a:cxnLst/>
            <a:rect r="r" b="b" t="t" l="l"/>
            <a:pathLst>
              <a:path h="10412204" w="18774238">
                <a:moveTo>
                  <a:pt x="0" y="0"/>
                </a:moveTo>
                <a:lnTo>
                  <a:pt x="18774238" y="0"/>
                </a:lnTo>
                <a:lnTo>
                  <a:pt x="18774238" y="10412204"/>
                </a:lnTo>
                <a:lnTo>
                  <a:pt x="0" y="10412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53215" y="6042390"/>
            <a:ext cx="11288660" cy="2765438"/>
          </a:xfrm>
          <a:custGeom>
            <a:avLst/>
            <a:gdLst/>
            <a:ahLst/>
            <a:cxnLst/>
            <a:rect r="r" b="b" t="t" l="l"/>
            <a:pathLst>
              <a:path h="2765438" w="11288660">
                <a:moveTo>
                  <a:pt x="0" y="0"/>
                </a:moveTo>
                <a:lnTo>
                  <a:pt x="11288659" y="0"/>
                </a:lnTo>
                <a:lnTo>
                  <a:pt x="11288659" y="2765438"/>
                </a:lnTo>
                <a:lnTo>
                  <a:pt x="0" y="2765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25243" y="1542427"/>
            <a:ext cx="8932231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77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SQL Data Adapter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919955" y="3598512"/>
            <a:ext cx="6777589" cy="2042708"/>
            <a:chOff x="0" y="0"/>
            <a:chExt cx="9036785" cy="272361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9036785" cy="685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39"/>
                </a:lnSpc>
              </a:pPr>
              <a:r>
                <a:rPr lang="en-US" sz="30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CONNECTION LESS DATA ACCESS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35239"/>
              <a:ext cx="9036785" cy="1788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SQL Data Adapter is a Connection bridge to SQL Server &amp; Query to Extract Data from Database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5225901" y="5016351"/>
            <a:ext cx="10531773" cy="0"/>
          </a:xfrm>
          <a:prstGeom prst="line">
            <a:avLst/>
          </a:prstGeom>
          <a:ln cap="rnd" w="9525">
            <a:solidFill>
              <a:srgbClr val="292828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668897" y="1973637"/>
            <a:ext cx="4173302" cy="3957208"/>
          </a:xfrm>
          <a:custGeom>
            <a:avLst/>
            <a:gdLst/>
            <a:ahLst/>
            <a:cxnLst/>
            <a:rect r="r" b="b" t="t" l="l"/>
            <a:pathLst>
              <a:path h="3957208" w="4173302">
                <a:moveTo>
                  <a:pt x="0" y="0"/>
                </a:moveTo>
                <a:lnTo>
                  <a:pt x="4173302" y="0"/>
                </a:lnTo>
                <a:lnTo>
                  <a:pt x="4173302" y="3957208"/>
                </a:lnTo>
                <a:lnTo>
                  <a:pt x="0" y="395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7328" y="5406099"/>
            <a:ext cx="11275793" cy="2271723"/>
          </a:xfrm>
          <a:custGeom>
            <a:avLst/>
            <a:gdLst/>
            <a:ahLst/>
            <a:cxnLst/>
            <a:rect r="r" b="b" t="t" l="l"/>
            <a:pathLst>
              <a:path h="2271723" w="11275793">
                <a:moveTo>
                  <a:pt x="0" y="0"/>
                </a:moveTo>
                <a:lnTo>
                  <a:pt x="11275792" y="0"/>
                </a:lnTo>
                <a:lnTo>
                  <a:pt x="11275792" y="2271724"/>
                </a:lnTo>
                <a:lnTo>
                  <a:pt x="0" y="2271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695886"/>
            <a:ext cx="8528783" cy="2850225"/>
            <a:chOff x="0" y="0"/>
            <a:chExt cx="11371710" cy="38003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1371710" cy="121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70"/>
                </a:lnSpc>
              </a:pPr>
              <a:r>
                <a:rPr lang="en-US" sz="6058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Execute DataSet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457382"/>
              <a:ext cx="1109517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RETURN TABLE AS DATASET FROM DATA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668942"/>
              <a:ext cx="11095176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Stores Table in dataset object and data can be accessed by row number and column name.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458200" y="7584330"/>
            <a:ext cx="10435123" cy="3433053"/>
          </a:xfrm>
          <a:custGeom>
            <a:avLst/>
            <a:gdLst/>
            <a:ahLst/>
            <a:cxnLst/>
            <a:rect r="r" b="b" t="t" l="l"/>
            <a:pathLst>
              <a:path h="3433053" w="10435123">
                <a:moveTo>
                  <a:pt x="0" y="0"/>
                </a:moveTo>
                <a:lnTo>
                  <a:pt x="10435123" y="0"/>
                </a:lnTo>
                <a:lnTo>
                  <a:pt x="10435123" y="3433053"/>
                </a:lnTo>
                <a:lnTo>
                  <a:pt x="0" y="34330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8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130" y="0"/>
            <a:ext cx="18774238" cy="10412204"/>
          </a:xfrm>
          <a:custGeom>
            <a:avLst/>
            <a:gdLst/>
            <a:ahLst/>
            <a:cxnLst/>
            <a:rect r="r" b="b" t="t" l="l"/>
            <a:pathLst>
              <a:path h="10412204" w="18774238">
                <a:moveTo>
                  <a:pt x="0" y="0"/>
                </a:moveTo>
                <a:lnTo>
                  <a:pt x="18774238" y="0"/>
                </a:lnTo>
                <a:lnTo>
                  <a:pt x="18774238" y="10412204"/>
                </a:lnTo>
                <a:lnTo>
                  <a:pt x="0" y="10412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5243" y="6347948"/>
            <a:ext cx="11288660" cy="2765438"/>
          </a:xfrm>
          <a:custGeom>
            <a:avLst/>
            <a:gdLst/>
            <a:ahLst/>
            <a:cxnLst/>
            <a:rect r="r" b="b" t="t" l="l"/>
            <a:pathLst>
              <a:path h="2765438" w="11288660">
                <a:moveTo>
                  <a:pt x="0" y="0"/>
                </a:moveTo>
                <a:lnTo>
                  <a:pt x="11288659" y="0"/>
                </a:lnTo>
                <a:lnTo>
                  <a:pt x="11288659" y="2765438"/>
                </a:lnTo>
                <a:lnTo>
                  <a:pt x="0" y="2765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81637" y="5679281"/>
            <a:ext cx="4277663" cy="3579019"/>
          </a:xfrm>
          <a:custGeom>
            <a:avLst/>
            <a:gdLst/>
            <a:ahLst/>
            <a:cxnLst/>
            <a:rect r="r" b="b" t="t" l="l"/>
            <a:pathLst>
              <a:path h="3579019" w="4277663">
                <a:moveTo>
                  <a:pt x="0" y="0"/>
                </a:moveTo>
                <a:lnTo>
                  <a:pt x="4277663" y="0"/>
                </a:lnTo>
                <a:lnTo>
                  <a:pt x="4277663" y="3579019"/>
                </a:lnTo>
                <a:lnTo>
                  <a:pt x="0" y="35790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25243" y="1542427"/>
            <a:ext cx="6938830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77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DataTable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25243" y="3144034"/>
            <a:ext cx="6777589" cy="1671233"/>
            <a:chOff x="0" y="0"/>
            <a:chExt cx="9036785" cy="222831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9036785" cy="1409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39"/>
                </a:lnSpc>
              </a:pPr>
              <a:r>
                <a:rPr lang="en-US" sz="30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CREATES A DATA TABLE IN MEMORY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659139"/>
              <a:ext cx="9036785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Data Table is Filled By SQLDataAdapter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20264">
            <a:off x="8955447" y="-1405395"/>
            <a:ext cx="12801600" cy="6015711"/>
          </a:xfrm>
          <a:custGeom>
            <a:avLst/>
            <a:gdLst/>
            <a:ahLst/>
            <a:cxnLst/>
            <a:rect r="r" b="b" t="t" l="l"/>
            <a:pathLst>
              <a:path h="6015711" w="12801600">
                <a:moveTo>
                  <a:pt x="0" y="0"/>
                </a:moveTo>
                <a:lnTo>
                  <a:pt x="12801600" y="0"/>
                </a:lnTo>
                <a:lnTo>
                  <a:pt x="12801600" y="6015711"/>
                </a:lnTo>
                <a:lnTo>
                  <a:pt x="0" y="6015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8115300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8"/>
              </a:lnSpc>
            </a:pPr>
            <a:r>
              <a:rPr lang="en-US" sz="8782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Do you have any </a:t>
            </a:r>
            <a:r>
              <a:rPr lang="en-US" sz="8782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questions?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495298"/>
            <a:ext cx="1365979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Send it to us! We hope you learned something new.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63137" y="6785911"/>
            <a:ext cx="18814273" cy="5357911"/>
          </a:xfrm>
          <a:custGeom>
            <a:avLst/>
            <a:gdLst/>
            <a:ahLst/>
            <a:cxnLst/>
            <a:rect r="r" b="b" t="t" l="l"/>
            <a:pathLst>
              <a:path h="5357911" w="18814273">
                <a:moveTo>
                  <a:pt x="0" y="0"/>
                </a:moveTo>
                <a:lnTo>
                  <a:pt x="18814274" y="0"/>
                </a:lnTo>
                <a:lnTo>
                  <a:pt x="18814274" y="5357910"/>
                </a:lnTo>
                <a:lnTo>
                  <a:pt x="0" y="5357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78995" y="7365781"/>
            <a:ext cx="9172142" cy="104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Greets :)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840605"/>
            <a:ext cx="11617974" cy="316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4249"/>
              </a:lnSpc>
              <a:buAutoNum type="arabicPeriod" startAt="1"/>
            </a:pPr>
            <a:r>
              <a:rPr lang="en-US" sz="24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SQLDataAdapter</a:t>
            </a:r>
          </a:p>
          <a:p>
            <a:pPr algn="l" marL="539750" indent="-269875" lvl="1">
              <a:lnSpc>
                <a:spcPts val="4249"/>
              </a:lnSpc>
              <a:buAutoNum type="arabicPeriod" startAt="1"/>
            </a:pPr>
            <a:r>
              <a:rPr lang="en-US" sz="24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SQLData - DataReader - ExecuteReader</a:t>
            </a:r>
          </a:p>
          <a:p>
            <a:pPr algn="l" marL="539750" indent="-269875" lvl="1">
              <a:lnSpc>
                <a:spcPts val="4249"/>
              </a:lnSpc>
              <a:buAutoNum type="arabicPeriod" startAt="1"/>
            </a:pPr>
            <a:r>
              <a:rPr lang="en-US" sz="24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DataTable</a:t>
            </a:r>
          </a:p>
          <a:p>
            <a:pPr algn="l" marL="539750" indent="-269875" lvl="1">
              <a:lnSpc>
                <a:spcPts val="4249"/>
              </a:lnSpc>
              <a:buAutoNum type="arabicPeriod" startAt="1"/>
            </a:pPr>
            <a:r>
              <a:rPr lang="en-US" sz="24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DataSet</a:t>
            </a:r>
          </a:p>
          <a:p>
            <a:pPr algn="l" marL="539749" indent="-269875" lvl="1">
              <a:lnSpc>
                <a:spcPts val="4249"/>
              </a:lnSpc>
              <a:buAutoNum type="arabicPeriod" startAt="1"/>
            </a:pPr>
            <a:r>
              <a:rPr lang="en-US" sz="24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ExecuteNonQuery</a:t>
            </a:r>
          </a:p>
          <a:p>
            <a:pPr algn="l" marL="539750" indent="-269875" lvl="1">
              <a:lnSpc>
                <a:spcPts val="4249"/>
              </a:lnSpc>
              <a:buAutoNum type="arabicPeriod" startAt="1"/>
            </a:pPr>
            <a:r>
              <a:rPr lang="en-US" sz="24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ExecuteScalar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175479"/>
            <a:ext cx="13234171" cy="2408735"/>
            <a:chOff x="0" y="0"/>
            <a:chExt cx="17645561" cy="321164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7645561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sz="10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To Cover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554421"/>
              <a:ext cx="17645561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SQL COMMANDS TO INTERACT WITH OUR DATA AT SQL SERVER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-129391" y="4828871"/>
            <a:ext cx="19313131" cy="0"/>
          </a:xfrm>
          <a:prstGeom prst="line">
            <a:avLst/>
          </a:prstGeom>
          <a:ln cap="rnd" w="9525">
            <a:solidFill>
              <a:srgbClr val="292828">
                <a:alpha val="47843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3972761" cy="176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5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Commands &amp; their Use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208593" y="1416931"/>
            <a:ext cx="4035111" cy="2423304"/>
            <a:chOff x="0" y="0"/>
            <a:chExt cx="5380148" cy="323107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5380148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EXECUTEREADER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63967"/>
              <a:ext cx="5380148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Stores Rows in RDR object that can be accessed using read().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95811"/>
              <a:ext cx="5380148" cy="1164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Return all rows from data retrieval.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-129391" y="5143500"/>
            <a:ext cx="19313131" cy="0"/>
          </a:xfrm>
          <a:prstGeom prst="line">
            <a:avLst/>
          </a:prstGeom>
          <a:ln cap="rnd" w="9525">
            <a:solidFill>
              <a:srgbClr val="292828">
                <a:alpha val="47843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-5400000">
            <a:off x="834876" y="5261124"/>
            <a:ext cx="10531773" cy="0"/>
          </a:xfrm>
          <a:prstGeom prst="line">
            <a:avLst/>
          </a:prstGeom>
          <a:ln cap="rnd" w="9525">
            <a:solidFill>
              <a:srgbClr val="292828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5400000">
            <a:off x="6921351" y="5138738"/>
            <a:ext cx="10531773" cy="0"/>
          </a:xfrm>
          <a:prstGeom prst="line">
            <a:avLst/>
          </a:prstGeom>
          <a:ln cap="rnd" w="9525">
            <a:solidFill>
              <a:srgbClr val="292828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7126444" y="1448133"/>
            <a:ext cx="4035111" cy="2794779"/>
            <a:chOff x="0" y="0"/>
            <a:chExt cx="5380148" cy="372637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5380148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EXECUTESCALAR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263967"/>
              <a:ext cx="5380148" cy="1462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Use to Retrieve a single value from Database accessed by query.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95811"/>
              <a:ext cx="5380148" cy="1164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Returns an object from data retrieval.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121246" y="6545838"/>
            <a:ext cx="4035111" cy="2423304"/>
            <a:chOff x="0" y="0"/>
            <a:chExt cx="5380148" cy="323107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5380148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SQLDATAADAPTER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263967"/>
              <a:ext cx="5380148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Returning object fills the datatable with executed query.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95811"/>
              <a:ext cx="5380148" cy="1164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Connects Query and SQL Connection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521286"/>
            <a:ext cx="4035111" cy="1975629"/>
            <a:chOff x="0" y="0"/>
            <a:chExt cx="5380148" cy="263417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5380148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EXECUTENONQUERY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667067"/>
              <a:ext cx="5380148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Interacts with Database and Apply Query.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795811"/>
              <a:ext cx="5380148" cy="567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Executes SQL Command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208593" y="6545838"/>
            <a:ext cx="4035111" cy="1975629"/>
            <a:chOff x="0" y="0"/>
            <a:chExt cx="5380148" cy="2634172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66675"/>
              <a:ext cx="5380148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DATATABLE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667067"/>
              <a:ext cx="5380148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Data Table is Filled By SQL Data Adapter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795811"/>
              <a:ext cx="5380148" cy="567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Creates a Data Table</a:t>
              </a:r>
            </a:p>
          </p:txBody>
        </p:sp>
      </p:grp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8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30889" y="-6356397"/>
            <a:ext cx="35755116" cy="20248417"/>
          </a:xfrm>
          <a:custGeom>
            <a:avLst/>
            <a:gdLst/>
            <a:ahLst/>
            <a:cxnLst/>
            <a:rect r="r" b="b" t="t" l="l"/>
            <a:pathLst>
              <a:path h="20248417" w="35755116">
                <a:moveTo>
                  <a:pt x="0" y="0"/>
                </a:moveTo>
                <a:lnTo>
                  <a:pt x="35755117" y="0"/>
                </a:lnTo>
                <a:lnTo>
                  <a:pt x="35755117" y="20248417"/>
                </a:lnTo>
                <a:lnTo>
                  <a:pt x="0" y="20248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84997" y="1028700"/>
            <a:ext cx="13918006" cy="3049443"/>
            <a:chOff x="0" y="0"/>
            <a:chExt cx="18557342" cy="406592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8557342" cy="178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88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SQL Connection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599074"/>
              <a:ext cx="18557342" cy="146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Creates a Connection object of Connecting Database - SQL Server - &amp; Project in use to proceed Data Operations.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84997" y="5298856"/>
            <a:ext cx="13918006" cy="3049443"/>
            <a:chOff x="0" y="0"/>
            <a:chExt cx="18557342" cy="406592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8557342" cy="178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88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SQL Command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599074"/>
              <a:ext cx="18557342" cy="146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Creates a SQL Query as Command that is executed through the Connection terminals (open &amp; close)</a:t>
              </a:r>
            </a:p>
          </p:txBody>
        </p:sp>
      </p:grpSp>
    </p:spTree>
  </p:cSld>
  <p:clrMapOvr>
    <a:masterClrMapping/>
  </p:clrMapOvr>
  <p:transition spd="fast">
    <p:cover dir="d"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72264"/>
            <a:ext cx="7431261" cy="5971821"/>
            <a:chOff x="0" y="0"/>
            <a:chExt cx="9908347" cy="796242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9908347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DataSet/DataTable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846459"/>
              <a:ext cx="9908347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Connection Less - Works with DataAdapter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Doesn’t Require Connection Open &amp; Close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5449651"/>
              <a:ext cx="9908347" cy="0"/>
            </a:xfrm>
            <a:prstGeom prst="line">
              <a:avLst/>
            </a:prstGeom>
            <a:ln cap="rnd" w="12700">
              <a:solidFill>
                <a:srgbClr val="29282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5921272"/>
              <a:ext cx="990834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Used to Extract Data from Database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0" y="6965663"/>
              <a:ext cx="9908347" cy="0"/>
            </a:xfrm>
            <a:prstGeom prst="line">
              <a:avLst/>
            </a:prstGeom>
            <a:ln cap="rnd" w="12700">
              <a:solidFill>
                <a:srgbClr val="292828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7437284"/>
              <a:ext cx="990834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Typically Used to Extract Data from Database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660386" y="1184988"/>
            <a:ext cx="8598914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ExecuteReader/Scalar/NonQuery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60386" y="4088207"/>
            <a:ext cx="8598914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Connection Oriented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Requires Connection to Open &amp; Close</a:t>
            </a:r>
          </a:p>
        </p:txBody>
      </p:sp>
      <p:sp>
        <p:nvSpPr>
          <p:cNvPr name="AutoShape 11" id="11"/>
          <p:cNvSpPr/>
          <p:nvPr/>
        </p:nvSpPr>
        <p:spPr>
          <a:xfrm>
            <a:off x="8660386" y="5345408"/>
            <a:ext cx="8598914" cy="0"/>
          </a:xfrm>
          <a:prstGeom prst="line">
            <a:avLst/>
          </a:prstGeom>
          <a:ln cap="rnd" w="9525">
            <a:solidFill>
              <a:srgbClr val="2928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8660386" y="5585365"/>
            <a:ext cx="85989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Used to Execute an SQL Query to connected Database</a:t>
            </a:r>
          </a:p>
        </p:txBody>
      </p:sp>
      <p:sp>
        <p:nvSpPr>
          <p:cNvPr name="AutoShape 13" id="13"/>
          <p:cNvSpPr/>
          <p:nvPr/>
        </p:nvSpPr>
        <p:spPr>
          <a:xfrm>
            <a:off x="8660386" y="6479556"/>
            <a:ext cx="8598914" cy="0"/>
          </a:xfrm>
          <a:prstGeom prst="line">
            <a:avLst/>
          </a:prstGeom>
          <a:ln cap="rnd" w="9525">
            <a:solidFill>
              <a:srgbClr val="2928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8660386" y="6751019"/>
            <a:ext cx="85989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Typically Used to Execute Queries (NonQuery)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976367" y="5138737"/>
            <a:ext cx="10531773" cy="0"/>
          </a:xfrm>
          <a:prstGeom prst="line">
            <a:avLst/>
          </a:prstGeom>
          <a:ln cap="rnd" w="9525">
            <a:solidFill>
              <a:srgbClr val="292828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7247016" y="3436847"/>
            <a:ext cx="11040984" cy="0"/>
          </a:xfrm>
          <a:prstGeom prst="line">
            <a:avLst/>
          </a:prstGeom>
          <a:ln cap="rnd" w="9525">
            <a:solidFill>
              <a:srgbClr val="292828">
                <a:alpha val="47843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7247016" y="6905560"/>
            <a:ext cx="11040984" cy="0"/>
          </a:xfrm>
          <a:prstGeom prst="line">
            <a:avLst/>
          </a:prstGeom>
          <a:ln cap="rnd" w="9525">
            <a:solidFill>
              <a:srgbClr val="292828">
                <a:alpha val="47843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19437" y="1143000"/>
            <a:ext cx="5654270" cy="211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7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Syntax &amp; </a:t>
            </a:r>
          </a:p>
          <a:p>
            <a:pPr algn="l">
              <a:lnSpc>
                <a:spcPts val="8190"/>
              </a:lnSpc>
            </a:pPr>
            <a:r>
              <a:rPr lang="en-US" sz="7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How to Use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004884" y="1115555"/>
            <a:ext cx="8254416" cy="1294403"/>
            <a:chOff x="0" y="0"/>
            <a:chExt cx="11005889" cy="172587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1100588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 SCALAR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58766"/>
              <a:ext cx="11005889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object obj = cmd.ExecuteScalar();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string text = obj.ToString();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004884" y="4126011"/>
            <a:ext cx="8254416" cy="2003057"/>
            <a:chOff x="0" y="0"/>
            <a:chExt cx="11005889" cy="267074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1100588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 READER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13038"/>
              <a:ext cx="11005889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SqlDataReader rdr = cmd.ExecuteReader();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rdr.Read();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              string s1 = rdr["Col1"].ToString(); 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              string s2 = rdr["Col2"].ToString();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004884" y="7799070"/>
            <a:ext cx="8254416" cy="1712612"/>
            <a:chOff x="0" y="0"/>
            <a:chExt cx="11005889" cy="228348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1100588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 NON QUERY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21078"/>
              <a:ext cx="11005889" cy="1462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c.Open();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           cmd.ExecuteNonQuery();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c.Close();</a:t>
              </a:r>
            </a:p>
          </p:txBody>
        </p:sp>
      </p:grpSp>
    </p:spTree>
  </p:cSld>
  <p:clrMapOvr>
    <a:masterClrMapping/>
  </p:clrMapOvr>
  <p:transition spd="fast">
    <p:cover dir="l"/>
  </p:transition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976367" y="5138737"/>
            <a:ext cx="10531773" cy="0"/>
          </a:xfrm>
          <a:prstGeom prst="line">
            <a:avLst/>
          </a:prstGeom>
          <a:ln cap="rnd" w="9525">
            <a:solidFill>
              <a:srgbClr val="292828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7247016" y="3436847"/>
            <a:ext cx="11040984" cy="0"/>
          </a:xfrm>
          <a:prstGeom prst="line">
            <a:avLst/>
          </a:prstGeom>
          <a:ln cap="rnd" w="9525">
            <a:solidFill>
              <a:srgbClr val="292828">
                <a:alpha val="47843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7247016" y="6905560"/>
            <a:ext cx="11040984" cy="0"/>
          </a:xfrm>
          <a:prstGeom prst="line">
            <a:avLst/>
          </a:prstGeom>
          <a:ln cap="rnd" w="9525">
            <a:solidFill>
              <a:srgbClr val="292828">
                <a:alpha val="47843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9004884" y="929818"/>
            <a:ext cx="8254416" cy="1665878"/>
            <a:chOff x="0" y="0"/>
            <a:chExt cx="11005889" cy="222117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1100588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SQL DATA ADAPTER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58766"/>
              <a:ext cx="11005889" cy="1462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SqlDataAdapter sda = new SqlDataAdapter(query, connection);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DataTable dt = new DataTable(); // DataSet ds = new DataSet();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sda.Fill(dt);                                     //sda.Fill(ds, "table_name");</a:t>
              </a: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     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004884" y="4126011"/>
            <a:ext cx="8254416" cy="2003057"/>
            <a:chOff x="0" y="0"/>
            <a:chExt cx="11005889" cy="267074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1100588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SQL DATASET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13038"/>
              <a:ext cx="11005889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DataSet ds = new DataSet();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sda.Fill(ds, "student");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           string s1 = ds.Tables["table"].Rows[0]["col"].ToString();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           string s2 = ds.Tables["table"].Rows[1]["col"].ToString();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004884" y="7799070"/>
            <a:ext cx="8254416" cy="2084087"/>
            <a:chOff x="0" y="0"/>
            <a:chExt cx="11005889" cy="277878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1100588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SQL DATA TABLE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21078"/>
              <a:ext cx="11005889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DataTable dt = new DataTable();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sda.Fill(dt);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           string s1 = dt.Rows[0]["Col1"].ToString();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           string s2 = dt.Rows[0]["Col2"].ToString();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19437" y="1143000"/>
            <a:ext cx="5654270" cy="211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7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Syntax &amp; </a:t>
            </a:r>
          </a:p>
          <a:p>
            <a:pPr algn="l">
              <a:lnSpc>
                <a:spcPts val="8190"/>
              </a:lnSpc>
            </a:pPr>
            <a:r>
              <a:rPr lang="en-US" sz="7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How to Use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3137" y="6785911"/>
            <a:ext cx="18814273" cy="5357911"/>
          </a:xfrm>
          <a:custGeom>
            <a:avLst/>
            <a:gdLst/>
            <a:ahLst/>
            <a:cxnLst/>
            <a:rect r="r" b="b" t="t" l="l"/>
            <a:pathLst>
              <a:path h="5357911" w="18814273">
                <a:moveTo>
                  <a:pt x="0" y="0"/>
                </a:moveTo>
                <a:lnTo>
                  <a:pt x="18814274" y="0"/>
                </a:lnTo>
                <a:lnTo>
                  <a:pt x="18814274" y="5357910"/>
                </a:lnTo>
                <a:lnTo>
                  <a:pt x="0" y="5357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39696" y="3403628"/>
            <a:ext cx="9808609" cy="2117491"/>
          </a:xfrm>
          <a:custGeom>
            <a:avLst/>
            <a:gdLst/>
            <a:ahLst/>
            <a:cxnLst/>
            <a:rect r="r" b="b" t="t" l="l"/>
            <a:pathLst>
              <a:path h="2117491" w="9808609">
                <a:moveTo>
                  <a:pt x="0" y="0"/>
                </a:moveTo>
                <a:lnTo>
                  <a:pt x="9808608" y="0"/>
                </a:lnTo>
                <a:lnTo>
                  <a:pt x="9808608" y="2117492"/>
                </a:lnTo>
                <a:lnTo>
                  <a:pt x="0" y="2117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78808" y="1096167"/>
            <a:ext cx="12518727" cy="104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SQL Database Table - Student</a:t>
            </a:r>
          </a:p>
        </p:txBody>
      </p:sp>
    </p:spTree>
  </p:cSld>
  <p:clrMapOvr>
    <a:masterClrMapping/>
  </p:clrMapOvr>
  <p:transition spd="fast">
    <p:cover dir="ru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67131" y="2600105"/>
            <a:ext cx="3661215" cy="1654103"/>
          </a:xfrm>
          <a:custGeom>
            <a:avLst/>
            <a:gdLst/>
            <a:ahLst/>
            <a:cxnLst/>
            <a:rect r="r" b="b" t="t" l="l"/>
            <a:pathLst>
              <a:path h="1654103" w="3661215">
                <a:moveTo>
                  <a:pt x="0" y="0"/>
                </a:moveTo>
                <a:lnTo>
                  <a:pt x="3661216" y="0"/>
                </a:lnTo>
                <a:lnTo>
                  <a:pt x="3661216" y="1654103"/>
                </a:lnTo>
                <a:lnTo>
                  <a:pt x="0" y="1654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655118"/>
            <a:ext cx="12145322" cy="3217522"/>
          </a:xfrm>
          <a:custGeom>
            <a:avLst/>
            <a:gdLst/>
            <a:ahLst/>
            <a:cxnLst/>
            <a:rect r="r" b="b" t="t" l="l"/>
            <a:pathLst>
              <a:path h="3217522" w="12145322">
                <a:moveTo>
                  <a:pt x="0" y="0"/>
                </a:moveTo>
                <a:lnTo>
                  <a:pt x="12145322" y="0"/>
                </a:lnTo>
                <a:lnTo>
                  <a:pt x="12145322" y="3217522"/>
                </a:lnTo>
                <a:lnTo>
                  <a:pt x="0" y="321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95422">
            <a:off x="4448308" y="6739832"/>
            <a:ext cx="16929142" cy="6148532"/>
          </a:xfrm>
          <a:custGeom>
            <a:avLst/>
            <a:gdLst/>
            <a:ahLst/>
            <a:cxnLst/>
            <a:rect r="r" b="b" t="t" l="l"/>
            <a:pathLst>
              <a:path h="6148532" w="16929142">
                <a:moveTo>
                  <a:pt x="0" y="0"/>
                </a:moveTo>
                <a:lnTo>
                  <a:pt x="16929142" y="0"/>
                </a:lnTo>
                <a:lnTo>
                  <a:pt x="16929142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97232" y="1028700"/>
            <a:ext cx="8321382" cy="3142809"/>
            <a:chOff x="0" y="0"/>
            <a:chExt cx="11095176" cy="419041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1095176" cy="1317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5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Execute Scalar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47494"/>
              <a:ext cx="1109517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RETURNS AN OBJECT FROM DATA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059054"/>
              <a:ext cx="11095176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Use to Retrieve a single value from Database accessed by query.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DAGPQ6gpKb8</dc:identifier>
  <dcterms:modified xsi:type="dcterms:W3CDTF">2011-08-01T06:04:30Z</dcterms:modified>
  <cp:revision>1</cp:revision>
  <dc:title>White and Orange Simple Portfolio Presentation</dc:title>
</cp:coreProperties>
</file>