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211df78cf_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211df78cf_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2259e70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2259e70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211df78cf_1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211df78cf_1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2259e677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2259e677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1b515d1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1b515d1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438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CSE431: Natural Language Processing</a:t>
            </a:r>
            <a:endParaRPr/>
          </a:p>
        </p:txBody>
      </p:sp>
      <p:sp>
        <p:nvSpPr>
          <p:cNvPr id="129" name="Google Shape;129;p13"/>
          <p:cNvSpPr txBox="1"/>
          <p:nvPr>
            <p:ph idx="4294967295" type="subTitle"/>
          </p:nvPr>
        </p:nvSpPr>
        <p:spPr>
          <a:xfrm>
            <a:off x="973825" y="2295000"/>
            <a:ext cx="3928800" cy="23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825"/>
              <a:t>Submitted by:</a:t>
            </a:r>
            <a:endParaRPr sz="1825"/>
          </a:p>
          <a:p>
            <a:pPr indent="0" lvl="0" marL="0" rtl="0" algn="l">
              <a:spcBef>
                <a:spcPts val="1200"/>
              </a:spcBef>
              <a:spcAft>
                <a:spcPts val="0"/>
              </a:spcAft>
              <a:buSzPts val="275"/>
              <a:buNone/>
            </a:pPr>
            <a:r>
              <a:rPr lang="en" sz="1825"/>
              <a:t>Group no. 11</a:t>
            </a:r>
            <a:endParaRPr sz="1825"/>
          </a:p>
          <a:p>
            <a:pPr indent="-344487" lvl="0" marL="457200" rtl="0" algn="l">
              <a:spcBef>
                <a:spcPts val="1200"/>
              </a:spcBef>
              <a:spcAft>
                <a:spcPts val="0"/>
              </a:spcAft>
              <a:buSzPts val="1825"/>
              <a:buChar char="●"/>
            </a:pPr>
            <a:r>
              <a:rPr lang="en" sz="1825"/>
              <a:t>Moh. Absar Rahman</a:t>
            </a:r>
            <a:endParaRPr sz="1825"/>
          </a:p>
          <a:p>
            <a:pPr indent="-344487" lvl="0" marL="457200" rtl="0" algn="l">
              <a:spcBef>
                <a:spcPts val="0"/>
              </a:spcBef>
              <a:spcAft>
                <a:spcPts val="0"/>
              </a:spcAft>
              <a:buSzPts val="1825"/>
              <a:buChar char="●"/>
            </a:pPr>
            <a:r>
              <a:rPr lang="en" sz="1825"/>
              <a:t>Lamia Tasnova</a:t>
            </a:r>
            <a:endParaRPr sz="1825"/>
          </a:p>
          <a:p>
            <a:pPr indent="-344487" lvl="0" marL="457200" rtl="0" algn="l">
              <a:spcBef>
                <a:spcPts val="0"/>
              </a:spcBef>
              <a:spcAft>
                <a:spcPts val="0"/>
              </a:spcAft>
              <a:buSzPts val="1825"/>
              <a:buChar char="●"/>
            </a:pPr>
            <a:r>
              <a:rPr lang="en" sz="1825"/>
              <a:t>Shafi Ahmed </a:t>
            </a:r>
            <a:endParaRPr sz="1825"/>
          </a:p>
          <a:p>
            <a:pPr indent="-344487" lvl="0" marL="457200" rtl="0" algn="l">
              <a:spcBef>
                <a:spcPts val="0"/>
              </a:spcBef>
              <a:spcAft>
                <a:spcPts val="0"/>
              </a:spcAft>
              <a:buSzPts val="1825"/>
              <a:buChar char="●"/>
            </a:pPr>
            <a:r>
              <a:rPr lang="en" sz="1825"/>
              <a:t>Jawad Bin Sayed</a:t>
            </a:r>
            <a:endParaRPr sz="1825"/>
          </a:p>
        </p:txBody>
      </p:sp>
      <p:sp>
        <p:nvSpPr>
          <p:cNvPr id="130" name="Google Shape;130;p13"/>
          <p:cNvSpPr txBox="1"/>
          <p:nvPr>
            <p:ph idx="4294967295" type="subTitle"/>
          </p:nvPr>
        </p:nvSpPr>
        <p:spPr>
          <a:xfrm>
            <a:off x="5282350" y="2479500"/>
            <a:ext cx="3221100" cy="186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Submitted to:</a:t>
            </a:r>
            <a:endParaRPr sz="1800"/>
          </a:p>
          <a:p>
            <a:pPr indent="0" lvl="0" marL="0" rtl="0" algn="l">
              <a:spcBef>
                <a:spcPts val="1200"/>
              </a:spcBef>
              <a:spcAft>
                <a:spcPts val="0"/>
              </a:spcAft>
              <a:buNone/>
            </a:pPr>
            <a:r>
              <a:rPr lang="en" sz="1800"/>
              <a:t>	Annajiat Alim Rasel</a:t>
            </a:r>
            <a:endParaRPr sz="1800"/>
          </a:p>
          <a:p>
            <a:pPr indent="0" lvl="0" marL="0" rtl="0" algn="l">
              <a:spcBef>
                <a:spcPts val="1200"/>
              </a:spcBef>
              <a:spcAft>
                <a:spcPts val="0"/>
              </a:spcAft>
              <a:buNone/>
            </a:pPr>
            <a:r>
              <a:rPr lang="en" sz="1800"/>
              <a:t>		Senior Lecturer</a:t>
            </a:r>
            <a:endParaRPr sz="1800"/>
          </a:p>
          <a:p>
            <a:pPr indent="0" lvl="0" marL="0" rtl="0" algn="l">
              <a:spcBef>
                <a:spcPts val="1200"/>
              </a:spcBef>
              <a:spcAft>
                <a:spcPts val="1200"/>
              </a:spcAft>
              <a:buNone/>
            </a:pPr>
            <a:r>
              <a:rPr lang="en" sz="1800"/>
              <a:t>			BRAC University</a:t>
            </a:r>
            <a:endParaRPr sz="1800"/>
          </a:p>
        </p:txBody>
      </p:sp>
      <p:sp>
        <p:nvSpPr>
          <p:cNvPr id="131" name="Google Shape;131;p13"/>
          <p:cNvSpPr txBox="1"/>
          <p:nvPr/>
        </p:nvSpPr>
        <p:spPr>
          <a:xfrm>
            <a:off x="973825" y="1143350"/>
            <a:ext cx="7812900" cy="8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61">
                <a:solidFill>
                  <a:schemeClr val="lt1"/>
                </a:solidFill>
                <a:latin typeface="Calibri"/>
                <a:ea typeface="Calibri"/>
                <a:cs typeface="Calibri"/>
                <a:sym typeface="Calibri"/>
              </a:rPr>
              <a:t>Improving End-to-End Bangla Speech Recognition with Semi-supervised Training</a:t>
            </a:r>
            <a:endParaRPr sz="13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idx="4294967295" type="title"/>
          </p:nvPr>
        </p:nvSpPr>
        <p:spPr>
          <a:xfrm>
            <a:off x="664300" y="2035850"/>
            <a:ext cx="3513900" cy="3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Introduction</a:t>
            </a:r>
            <a:endParaRPr sz="2020"/>
          </a:p>
        </p:txBody>
      </p:sp>
      <p:sp>
        <p:nvSpPr>
          <p:cNvPr id="137" name="Google Shape;137;p14"/>
          <p:cNvSpPr txBox="1"/>
          <p:nvPr>
            <p:ph idx="1" type="body"/>
          </p:nvPr>
        </p:nvSpPr>
        <p:spPr>
          <a:xfrm>
            <a:off x="582950" y="2464575"/>
            <a:ext cx="7415100" cy="2097900"/>
          </a:xfrm>
          <a:prstGeom prst="rect">
            <a:avLst/>
          </a:prstGeom>
        </p:spPr>
        <p:txBody>
          <a:bodyPr anchorCtr="0" anchor="b" bIns="91425" lIns="91425" spcFirstLastPara="1" rIns="91425" wrap="square" tIns="91425">
            <a:noAutofit/>
          </a:bodyPr>
          <a:lstStyle/>
          <a:p>
            <a:pPr indent="-323850" lvl="0" marL="457200" rtl="0" algn="l">
              <a:lnSpc>
                <a:spcPct val="90000"/>
              </a:lnSpc>
              <a:spcBef>
                <a:spcPts val="0"/>
              </a:spcBef>
              <a:spcAft>
                <a:spcPts val="0"/>
              </a:spcAft>
              <a:buSzPts val="1500"/>
              <a:buChar char="●"/>
            </a:pPr>
            <a:r>
              <a:rPr lang="en" sz="1500"/>
              <a:t>For the development of ASR(Automatic Speech Recognition) system, an annotated speech corpus is needed</a:t>
            </a:r>
            <a:endParaRPr sz="1500"/>
          </a:p>
          <a:p>
            <a:pPr indent="-323850" lvl="0" marL="457200" rtl="0" algn="l">
              <a:lnSpc>
                <a:spcPct val="90000"/>
              </a:lnSpc>
              <a:spcBef>
                <a:spcPts val="0"/>
              </a:spcBef>
              <a:spcAft>
                <a:spcPts val="0"/>
              </a:spcAft>
              <a:buSzPts val="1500"/>
              <a:buChar char="●"/>
            </a:pPr>
            <a:r>
              <a:rPr lang="en" sz="1500"/>
              <a:t>Prerequisites such as environment recording, clear utterances, and additional informations are required. </a:t>
            </a:r>
            <a:endParaRPr sz="1500"/>
          </a:p>
          <a:p>
            <a:pPr indent="-323850" lvl="0" marL="457200" rtl="0" algn="l">
              <a:lnSpc>
                <a:spcPct val="90000"/>
              </a:lnSpc>
              <a:spcBef>
                <a:spcPts val="0"/>
              </a:spcBef>
              <a:spcAft>
                <a:spcPts val="0"/>
              </a:spcAft>
              <a:buSzPts val="1500"/>
              <a:buChar char="●"/>
            </a:pPr>
            <a:r>
              <a:rPr lang="en" sz="1500"/>
              <a:t>Several hundred to few thousands hours of speech corpus are needed for achieving a large vocabulary continuous speech</a:t>
            </a:r>
            <a:endParaRPr sz="1500"/>
          </a:p>
          <a:p>
            <a:pPr indent="-323850" lvl="0" marL="457200" rtl="0" algn="l">
              <a:lnSpc>
                <a:spcPct val="90000"/>
              </a:lnSpc>
              <a:spcBef>
                <a:spcPts val="0"/>
              </a:spcBef>
              <a:spcAft>
                <a:spcPts val="0"/>
              </a:spcAft>
              <a:buSzPts val="1500"/>
              <a:buChar char="●"/>
            </a:pPr>
            <a:r>
              <a:rPr lang="en" sz="1500"/>
              <a:t>Focused on improving an end to end speech recognition system for Bangla with the implementation of semi-supervised training</a:t>
            </a:r>
            <a:endParaRPr sz="1500"/>
          </a:p>
          <a:p>
            <a:pPr indent="-323850" lvl="0" marL="457200" rtl="0" algn="l">
              <a:lnSpc>
                <a:spcPct val="90000"/>
              </a:lnSpc>
              <a:spcBef>
                <a:spcPts val="0"/>
              </a:spcBef>
              <a:spcAft>
                <a:spcPts val="0"/>
              </a:spcAft>
              <a:buSzPts val="1500"/>
              <a:buChar char="●"/>
            </a:pPr>
            <a:r>
              <a:rPr lang="en" sz="1500"/>
              <a:t>Includes semi-supervised training into deep learning based end to end ASR</a:t>
            </a:r>
            <a:endParaRPr sz="1500"/>
          </a:p>
        </p:txBody>
      </p:sp>
      <p:sp>
        <p:nvSpPr>
          <p:cNvPr id="138" name="Google Shape;138;p14"/>
          <p:cNvSpPr txBox="1"/>
          <p:nvPr>
            <p:ph idx="4294967295" type="ctrTitle"/>
          </p:nvPr>
        </p:nvSpPr>
        <p:spPr>
          <a:xfrm>
            <a:off x="664300" y="414750"/>
            <a:ext cx="2538900" cy="54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Abstract</a:t>
            </a:r>
            <a:endParaRPr sz="2000"/>
          </a:p>
        </p:txBody>
      </p:sp>
      <p:sp>
        <p:nvSpPr>
          <p:cNvPr id="139" name="Google Shape;139;p14"/>
          <p:cNvSpPr txBox="1"/>
          <p:nvPr>
            <p:ph idx="4294967295" type="subTitle"/>
          </p:nvPr>
        </p:nvSpPr>
        <p:spPr>
          <a:xfrm>
            <a:off x="778200" y="891050"/>
            <a:ext cx="6377400" cy="1144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200"/>
              </a:spcAft>
              <a:buSzPts val="523"/>
              <a:buNone/>
            </a:pPr>
            <a:r>
              <a:rPr lang="en" sz="1500">
                <a:solidFill>
                  <a:schemeClr val="dk2"/>
                </a:solidFill>
              </a:rPr>
              <a:t>Automatic speech recognition systems needs large annotated speech corpus for training which is very difficult using manual annotation. That is why BSR(Bangla Speech Recognition) based on semi-supervised learning is used. Using this approach, the authors reduced Word Error Rate (WER) of the system from 37% to 31.9%. </a:t>
            </a:r>
            <a:endParaRPr sz="15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nvSpPr>
        <p:spPr>
          <a:xfrm>
            <a:off x="644800" y="2334075"/>
            <a:ext cx="7505700" cy="4155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90000"/>
              </a:lnSpc>
              <a:spcBef>
                <a:spcPts val="0"/>
              </a:spcBef>
              <a:spcAft>
                <a:spcPts val="0"/>
              </a:spcAft>
              <a:buNone/>
            </a:pPr>
            <a:r>
              <a:rPr lang="en" sz="2000">
                <a:solidFill>
                  <a:srgbClr val="AF7B51"/>
                </a:solidFill>
                <a:latin typeface="Nunito"/>
                <a:ea typeface="Nunito"/>
                <a:cs typeface="Nunito"/>
                <a:sym typeface="Nunito"/>
              </a:rPr>
              <a:t>Datasets</a:t>
            </a:r>
            <a:endParaRPr sz="2000">
              <a:solidFill>
                <a:srgbClr val="AF7B51"/>
              </a:solidFill>
              <a:latin typeface="Nunito"/>
              <a:ea typeface="Nunito"/>
              <a:cs typeface="Nunito"/>
              <a:sym typeface="Nunito"/>
            </a:endParaRPr>
          </a:p>
        </p:txBody>
      </p:sp>
      <p:sp>
        <p:nvSpPr>
          <p:cNvPr id="145" name="Google Shape;145;p15"/>
          <p:cNvSpPr txBox="1"/>
          <p:nvPr/>
        </p:nvSpPr>
        <p:spPr>
          <a:xfrm>
            <a:off x="618750" y="2987250"/>
            <a:ext cx="8226900" cy="1800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Calibri"/>
              <a:buChar char="●"/>
            </a:pPr>
            <a:r>
              <a:rPr b="1" lang="en" sz="1500">
                <a:latin typeface="Calibri"/>
                <a:ea typeface="Calibri"/>
                <a:cs typeface="Calibri"/>
                <a:sym typeface="Calibri"/>
              </a:rPr>
              <a:t>Paired speech corpus:</a:t>
            </a:r>
            <a:r>
              <a:rPr lang="en" sz="1500">
                <a:latin typeface="Calibri"/>
                <a:ea typeface="Calibri"/>
                <a:cs typeface="Calibri"/>
                <a:sym typeface="Calibri"/>
              </a:rPr>
              <a:t> This corpus has around 229 hours of annotated speech data. The total number of utterances is around 217000 and the number of speakers is 505</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en" sz="1500">
                <a:latin typeface="Calibri"/>
                <a:ea typeface="Calibri"/>
                <a:cs typeface="Calibri"/>
                <a:sym typeface="Calibri"/>
              </a:rPr>
              <a:t>Unpaired audio data:</a:t>
            </a:r>
            <a:r>
              <a:rPr lang="en" sz="1500">
                <a:latin typeface="Calibri"/>
                <a:ea typeface="Calibri"/>
                <a:cs typeface="Calibri"/>
                <a:sym typeface="Calibri"/>
              </a:rPr>
              <a:t> Many news recordings from the internet were crawled and then splitted based on silence.1000 hours worth of unpaired audio corpus.</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en" sz="1500">
                <a:latin typeface="Calibri"/>
                <a:ea typeface="Calibri"/>
                <a:cs typeface="Calibri"/>
                <a:sym typeface="Calibri"/>
              </a:rPr>
              <a:t>Unpaired Text Data:</a:t>
            </a:r>
            <a:r>
              <a:rPr lang="en" sz="1500">
                <a:latin typeface="Calibri"/>
                <a:ea typeface="Calibri"/>
                <a:cs typeface="Calibri"/>
                <a:sym typeface="Calibri"/>
              </a:rPr>
              <a:t> Text was extracted from 40 bangladeshi newspaper websites. Then the data was cleaned and punctuations and non bengali characters were removed. This corpus has 800K bangla sentences</a:t>
            </a:r>
            <a:endParaRPr sz="1500">
              <a:latin typeface="Calibri"/>
              <a:ea typeface="Calibri"/>
              <a:cs typeface="Calibri"/>
              <a:sym typeface="Calibri"/>
            </a:endParaRPr>
          </a:p>
        </p:txBody>
      </p:sp>
      <p:sp>
        <p:nvSpPr>
          <p:cNvPr id="146" name="Google Shape;146;p15"/>
          <p:cNvSpPr txBox="1"/>
          <p:nvPr/>
        </p:nvSpPr>
        <p:spPr>
          <a:xfrm>
            <a:off x="644800" y="2629675"/>
            <a:ext cx="7906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libri"/>
                <a:ea typeface="Calibri"/>
                <a:cs typeface="Calibri"/>
                <a:sym typeface="Calibri"/>
              </a:rPr>
              <a:t>There are mainly three types of data in this corpus. These are:</a:t>
            </a:r>
            <a:endParaRPr sz="1500">
              <a:latin typeface="Calibri"/>
              <a:ea typeface="Calibri"/>
              <a:cs typeface="Calibri"/>
              <a:sym typeface="Calibri"/>
            </a:endParaRPr>
          </a:p>
        </p:txBody>
      </p:sp>
      <p:sp>
        <p:nvSpPr>
          <p:cNvPr id="147" name="Google Shape;147;p15"/>
          <p:cNvSpPr txBox="1"/>
          <p:nvPr/>
        </p:nvSpPr>
        <p:spPr>
          <a:xfrm>
            <a:off x="644800" y="350175"/>
            <a:ext cx="6290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Nunito"/>
                <a:ea typeface="Nunito"/>
                <a:cs typeface="Nunito"/>
                <a:sym typeface="Nunito"/>
              </a:rPr>
              <a:t>Related works</a:t>
            </a:r>
            <a:endParaRPr>
              <a:latin typeface="Calibri"/>
              <a:ea typeface="Calibri"/>
              <a:cs typeface="Calibri"/>
              <a:sym typeface="Calibri"/>
            </a:endParaRPr>
          </a:p>
        </p:txBody>
      </p:sp>
      <p:sp>
        <p:nvSpPr>
          <p:cNvPr id="148" name="Google Shape;148;p15"/>
          <p:cNvSpPr txBox="1"/>
          <p:nvPr/>
        </p:nvSpPr>
        <p:spPr>
          <a:xfrm>
            <a:off x="618750" y="687975"/>
            <a:ext cx="7906500" cy="1569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Calibri"/>
              <a:buChar char="●"/>
            </a:pPr>
            <a:r>
              <a:rPr lang="en" sz="1500">
                <a:latin typeface="Calibri"/>
                <a:ea typeface="Calibri"/>
                <a:cs typeface="Calibri"/>
                <a:sym typeface="Calibri"/>
              </a:rPr>
              <a:t>Large-scale semi-supervised training in deep learning acoustic model for asr</a:t>
            </a:r>
            <a:endParaRPr sz="1500">
              <a:latin typeface="Calibri"/>
              <a:ea typeface="Calibri"/>
              <a:cs typeface="Calibri"/>
              <a:sym typeface="Calibri"/>
            </a:endParaRPr>
          </a:p>
          <a:p>
            <a:pPr indent="-323850" lvl="1" marL="914400" rtl="0" algn="l">
              <a:spcBef>
                <a:spcPts val="0"/>
              </a:spcBef>
              <a:spcAft>
                <a:spcPts val="0"/>
              </a:spcAft>
              <a:buSzPts val="1500"/>
              <a:buFont typeface="Calibri"/>
              <a:buChar char="○"/>
            </a:pPr>
            <a:r>
              <a:rPr lang="en" sz="1500">
                <a:latin typeface="Calibri"/>
                <a:ea typeface="Calibri"/>
                <a:cs typeface="Calibri"/>
                <a:sym typeface="Calibri"/>
              </a:rPr>
              <a:t>Authors: Yanhua Long, Yijie Li, Shuang Wei, Qiaozheng Zhang, and Chunxia Yang.</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Unsupervised pre-training for sequence to sequence speech</a:t>
            </a:r>
            <a:endParaRPr sz="1500">
              <a:latin typeface="Calibri"/>
              <a:ea typeface="Calibri"/>
              <a:cs typeface="Calibri"/>
              <a:sym typeface="Calibri"/>
            </a:endParaRPr>
          </a:p>
          <a:p>
            <a:pPr indent="-323850" lvl="1" marL="914400" rtl="0" algn="l">
              <a:spcBef>
                <a:spcPts val="0"/>
              </a:spcBef>
              <a:spcAft>
                <a:spcPts val="0"/>
              </a:spcAft>
              <a:buSzPts val="1500"/>
              <a:buFont typeface="Calibri"/>
              <a:buChar char="○"/>
            </a:pPr>
            <a:r>
              <a:rPr lang="en" sz="1500">
                <a:latin typeface="Calibri"/>
                <a:ea typeface="Calibri"/>
                <a:cs typeface="Calibri"/>
                <a:sym typeface="Calibri"/>
              </a:rPr>
              <a:t>Authors: Zhiyun Fan, Shiyu Zhou, and Bo Xu</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 sz="1500">
                <a:latin typeface="Calibri"/>
                <a:ea typeface="Calibri"/>
                <a:cs typeface="Calibri"/>
                <a:sym typeface="Calibri"/>
              </a:rPr>
              <a:t>Graph-based semi-supervised acoustic modeling in dnn-based speech recognition</a:t>
            </a:r>
            <a:endParaRPr sz="1500">
              <a:latin typeface="Calibri"/>
              <a:ea typeface="Calibri"/>
              <a:cs typeface="Calibri"/>
              <a:sym typeface="Calibri"/>
            </a:endParaRPr>
          </a:p>
          <a:p>
            <a:pPr indent="-323850" lvl="1" marL="914400" rtl="0" algn="l">
              <a:spcBef>
                <a:spcPts val="0"/>
              </a:spcBef>
              <a:spcAft>
                <a:spcPts val="0"/>
              </a:spcAft>
              <a:buSzPts val="1500"/>
              <a:buFont typeface="Calibri"/>
              <a:buChar char="○"/>
            </a:pPr>
            <a:r>
              <a:rPr lang="en" sz="1500">
                <a:latin typeface="Calibri"/>
                <a:ea typeface="Calibri"/>
                <a:cs typeface="Calibri"/>
                <a:sym typeface="Calibri"/>
              </a:rPr>
              <a:t>Authors: Yuzong Liu and Katrin Kirchhoff</a:t>
            </a:r>
            <a:endParaRPr sz="15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819150" y="1074200"/>
            <a:ext cx="7505700" cy="49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Model</a:t>
            </a:r>
            <a:endParaRPr sz="2000"/>
          </a:p>
        </p:txBody>
      </p:sp>
      <p:sp>
        <p:nvSpPr>
          <p:cNvPr id="154" name="Google Shape;154;p16"/>
          <p:cNvSpPr txBox="1"/>
          <p:nvPr/>
        </p:nvSpPr>
        <p:spPr>
          <a:xfrm>
            <a:off x="819150" y="1571900"/>
            <a:ext cx="5358900" cy="182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solidFill>
                  <a:schemeClr val="lt1"/>
                </a:solidFill>
                <a:latin typeface="Nunito"/>
                <a:ea typeface="Nunito"/>
                <a:cs typeface="Nunito"/>
                <a:sym typeface="Nunito"/>
              </a:rPr>
              <a:t>Baseline System</a:t>
            </a:r>
            <a:endParaRPr sz="1600">
              <a:solidFill>
                <a:schemeClr val="lt1"/>
              </a:solidFill>
              <a:latin typeface="Nunito"/>
              <a:ea typeface="Nunito"/>
              <a:cs typeface="Nunito"/>
              <a:sym typeface="Nunito"/>
            </a:endParaRPr>
          </a:p>
          <a:p>
            <a:pPr indent="-323850" lvl="0" marL="457200" rtl="0" algn="l">
              <a:lnSpc>
                <a:spcPct val="150000"/>
              </a:lnSpc>
              <a:spcBef>
                <a:spcPts val="0"/>
              </a:spcBef>
              <a:spcAft>
                <a:spcPts val="0"/>
              </a:spcAft>
              <a:buSzPts val="1500"/>
              <a:buFont typeface="Nunito"/>
              <a:buChar char="●"/>
            </a:pPr>
            <a:r>
              <a:rPr lang="en" sz="1500">
                <a:latin typeface="Nunito"/>
                <a:ea typeface="Nunito"/>
                <a:cs typeface="Nunito"/>
                <a:sym typeface="Nunito"/>
              </a:rPr>
              <a:t>CTC and attention networks combined </a:t>
            </a:r>
            <a:endParaRPr sz="1500">
              <a:latin typeface="Nunito"/>
              <a:ea typeface="Nunito"/>
              <a:cs typeface="Nunito"/>
              <a:sym typeface="Nunito"/>
            </a:endParaRPr>
          </a:p>
          <a:p>
            <a:pPr indent="-323850" lvl="0" marL="457200" rtl="0" algn="l">
              <a:lnSpc>
                <a:spcPct val="150000"/>
              </a:lnSpc>
              <a:spcBef>
                <a:spcPts val="0"/>
              </a:spcBef>
              <a:spcAft>
                <a:spcPts val="0"/>
              </a:spcAft>
              <a:buSzPts val="1500"/>
              <a:buFont typeface="Nunito"/>
              <a:buChar char="●"/>
            </a:pPr>
            <a:r>
              <a:rPr lang="en" sz="1500">
                <a:latin typeface="Nunito"/>
                <a:ea typeface="Nunito"/>
                <a:cs typeface="Nunito"/>
                <a:sym typeface="Nunito"/>
              </a:rPr>
              <a:t>Shared encoder </a:t>
            </a:r>
            <a:r>
              <a:rPr lang="en" sz="1500">
                <a:latin typeface="Nunito"/>
                <a:ea typeface="Nunito"/>
                <a:cs typeface="Nunito"/>
                <a:sym typeface="Nunito"/>
              </a:rPr>
              <a:t>6 layer</a:t>
            </a:r>
            <a:r>
              <a:rPr lang="en" sz="1500">
                <a:latin typeface="Nunito"/>
                <a:ea typeface="Nunito"/>
                <a:cs typeface="Nunito"/>
                <a:sym typeface="Nunito"/>
              </a:rPr>
              <a:t> network with 320 BLSTM/layer</a:t>
            </a:r>
            <a:endParaRPr sz="1500">
              <a:latin typeface="Nunito"/>
              <a:ea typeface="Nunito"/>
              <a:cs typeface="Nunito"/>
              <a:sym typeface="Nunito"/>
            </a:endParaRPr>
          </a:p>
          <a:p>
            <a:pPr indent="-323850" lvl="0" marL="457200" rtl="0" algn="l">
              <a:lnSpc>
                <a:spcPct val="150000"/>
              </a:lnSpc>
              <a:spcBef>
                <a:spcPts val="0"/>
              </a:spcBef>
              <a:spcAft>
                <a:spcPts val="0"/>
              </a:spcAft>
              <a:buSzPts val="1500"/>
              <a:buFont typeface="Nunito"/>
              <a:buChar char="●"/>
            </a:pPr>
            <a:r>
              <a:rPr lang="en" sz="1500">
                <a:latin typeface="Nunito"/>
                <a:ea typeface="Nunito"/>
                <a:cs typeface="Nunito"/>
                <a:sym typeface="Nunito"/>
              </a:rPr>
              <a:t>40 MFCC per audio frame</a:t>
            </a:r>
            <a:endParaRPr sz="1500">
              <a:latin typeface="Nunito"/>
              <a:ea typeface="Nunito"/>
              <a:cs typeface="Nunito"/>
              <a:sym typeface="Nunito"/>
            </a:endParaRPr>
          </a:p>
          <a:p>
            <a:pPr indent="-323850" lvl="0" marL="457200" rtl="0" algn="l">
              <a:lnSpc>
                <a:spcPct val="150000"/>
              </a:lnSpc>
              <a:spcBef>
                <a:spcPts val="0"/>
              </a:spcBef>
              <a:spcAft>
                <a:spcPts val="0"/>
              </a:spcAft>
              <a:buSzPts val="1500"/>
              <a:buFont typeface="Nunito"/>
              <a:buChar char="●"/>
            </a:pPr>
            <a:r>
              <a:rPr lang="en" sz="1500">
                <a:latin typeface="Nunito"/>
                <a:ea typeface="Nunito"/>
                <a:cs typeface="Nunito"/>
                <a:sym typeface="Nunito"/>
              </a:rPr>
              <a:t>RNN language model</a:t>
            </a:r>
            <a:endParaRPr sz="1500">
              <a:solidFill>
                <a:schemeClr val="dk2"/>
              </a:solidFill>
              <a:latin typeface="Nunito"/>
              <a:ea typeface="Nunito"/>
              <a:cs typeface="Nunito"/>
              <a:sym typeface="Nunito"/>
            </a:endParaRPr>
          </a:p>
        </p:txBody>
      </p:sp>
      <p:pic>
        <p:nvPicPr>
          <p:cNvPr id="155" name="Google Shape;155;p16"/>
          <p:cNvPicPr preferRelativeResize="0"/>
          <p:nvPr/>
        </p:nvPicPr>
        <p:blipFill>
          <a:blip r:embed="rId3">
            <a:alphaModFix/>
          </a:blip>
          <a:stretch>
            <a:fillRect/>
          </a:stretch>
        </p:blipFill>
        <p:spPr>
          <a:xfrm>
            <a:off x="6081400" y="1055613"/>
            <a:ext cx="2661150" cy="29173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19150" y="1074200"/>
            <a:ext cx="7505700" cy="49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Model</a:t>
            </a:r>
            <a:endParaRPr sz="2000"/>
          </a:p>
        </p:txBody>
      </p:sp>
      <p:sp>
        <p:nvSpPr>
          <p:cNvPr id="161" name="Google Shape;161;p17"/>
          <p:cNvSpPr txBox="1"/>
          <p:nvPr/>
        </p:nvSpPr>
        <p:spPr>
          <a:xfrm>
            <a:off x="819150" y="1571900"/>
            <a:ext cx="5358900" cy="227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solidFill>
                  <a:schemeClr val="lt1"/>
                </a:solidFill>
                <a:latin typeface="Nunito"/>
                <a:ea typeface="Nunito"/>
                <a:cs typeface="Nunito"/>
                <a:sym typeface="Nunito"/>
              </a:rPr>
              <a:t>Semi-supervised System</a:t>
            </a:r>
            <a:endParaRPr sz="1600">
              <a:solidFill>
                <a:schemeClr val="lt1"/>
              </a:solidFill>
              <a:latin typeface="Nunito"/>
              <a:ea typeface="Nunito"/>
              <a:cs typeface="Nunito"/>
              <a:sym typeface="Nunito"/>
            </a:endParaRPr>
          </a:p>
          <a:p>
            <a:pPr indent="-323850" lvl="0" marL="457200" rtl="0" algn="l">
              <a:lnSpc>
                <a:spcPct val="150000"/>
              </a:lnSpc>
              <a:spcBef>
                <a:spcPts val="0"/>
              </a:spcBef>
              <a:spcAft>
                <a:spcPts val="0"/>
              </a:spcAft>
              <a:buClr>
                <a:schemeClr val="dk2"/>
              </a:buClr>
              <a:buSzPts val="1500"/>
              <a:buFont typeface="Nunito"/>
              <a:buChar char="●"/>
            </a:pPr>
            <a:r>
              <a:rPr lang="en" sz="1600">
                <a:solidFill>
                  <a:schemeClr val="dk2"/>
                </a:solidFill>
                <a:latin typeface="Nunito"/>
                <a:ea typeface="Nunito"/>
                <a:cs typeface="Nunito"/>
                <a:sym typeface="Nunito"/>
              </a:rPr>
              <a:t>Pyramid BLSTM network for subsampling speech sequence</a:t>
            </a:r>
            <a:endParaRPr sz="1600">
              <a:solidFill>
                <a:schemeClr val="dk2"/>
              </a:solidFill>
              <a:latin typeface="Nunito"/>
              <a:ea typeface="Nunito"/>
              <a:cs typeface="Nunito"/>
              <a:sym typeface="Nunito"/>
            </a:endParaRPr>
          </a:p>
          <a:p>
            <a:pPr indent="-323850" lvl="0" marL="457200" rtl="0" algn="l">
              <a:lnSpc>
                <a:spcPct val="150000"/>
              </a:lnSpc>
              <a:spcBef>
                <a:spcPts val="0"/>
              </a:spcBef>
              <a:spcAft>
                <a:spcPts val="0"/>
              </a:spcAft>
              <a:buClr>
                <a:schemeClr val="dk2"/>
              </a:buClr>
              <a:buSzPts val="1500"/>
              <a:buFont typeface="Nunito"/>
              <a:buChar char="●"/>
            </a:pPr>
            <a:r>
              <a:rPr lang="en" sz="1600">
                <a:solidFill>
                  <a:schemeClr val="dk2"/>
                </a:solidFill>
                <a:latin typeface="Nunito"/>
                <a:ea typeface="Nunito"/>
                <a:cs typeface="Nunito"/>
                <a:sym typeface="Nunito"/>
              </a:rPr>
              <a:t>Shared encoder 6 layer network with 320 BLSTM per layer</a:t>
            </a:r>
            <a:endParaRPr sz="1600">
              <a:solidFill>
                <a:schemeClr val="dk2"/>
              </a:solidFill>
              <a:latin typeface="Nunito"/>
              <a:ea typeface="Nunito"/>
              <a:cs typeface="Nunito"/>
              <a:sym typeface="Nunito"/>
            </a:endParaRPr>
          </a:p>
          <a:p>
            <a:pPr indent="-323850" lvl="0" marL="457200" rtl="0" algn="l">
              <a:lnSpc>
                <a:spcPct val="150000"/>
              </a:lnSpc>
              <a:spcBef>
                <a:spcPts val="0"/>
              </a:spcBef>
              <a:spcAft>
                <a:spcPts val="0"/>
              </a:spcAft>
              <a:buClr>
                <a:schemeClr val="dk2"/>
              </a:buClr>
              <a:buSzPts val="1500"/>
              <a:buFont typeface="Nunito"/>
              <a:buChar char="●"/>
            </a:pPr>
            <a:r>
              <a:rPr lang="en" sz="1600">
                <a:solidFill>
                  <a:schemeClr val="dk2"/>
                </a:solidFill>
                <a:latin typeface="Nunito"/>
                <a:ea typeface="Nunito"/>
                <a:cs typeface="Nunito"/>
                <a:sym typeface="Nunito"/>
              </a:rPr>
              <a:t>Decoder 1 layer with 300 BLSTM units</a:t>
            </a:r>
            <a:endParaRPr sz="1600">
              <a:solidFill>
                <a:schemeClr val="dk2"/>
              </a:solidFill>
              <a:latin typeface="Nunito"/>
              <a:ea typeface="Nunito"/>
              <a:cs typeface="Nunito"/>
              <a:sym typeface="Nunito"/>
            </a:endParaRPr>
          </a:p>
        </p:txBody>
      </p:sp>
      <p:pic>
        <p:nvPicPr>
          <p:cNvPr id="162" name="Google Shape;162;p17"/>
          <p:cNvPicPr preferRelativeResize="0"/>
          <p:nvPr/>
        </p:nvPicPr>
        <p:blipFill>
          <a:blip r:embed="rId3">
            <a:alphaModFix/>
          </a:blip>
          <a:stretch>
            <a:fillRect/>
          </a:stretch>
        </p:blipFill>
        <p:spPr>
          <a:xfrm>
            <a:off x="6004775" y="1451100"/>
            <a:ext cx="2661150" cy="25195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497675" y="405750"/>
            <a:ext cx="8010300" cy="6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Result Analysis:</a:t>
            </a:r>
            <a:endParaRPr sz="2000"/>
          </a:p>
        </p:txBody>
      </p:sp>
      <p:sp>
        <p:nvSpPr>
          <p:cNvPr id="168" name="Google Shape;168;p18"/>
          <p:cNvSpPr txBox="1"/>
          <p:nvPr>
            <p:ph idx="1" type="body"/>
          </p:nvPr>
        </p:nvSpPr>
        <p:spPr>
          <a:xfrm>
            <a:off x="497675" y="686575"/>
            <a:ext cx="7505700" cy="22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200 utterances were selected from the speech corpus. Then CTC-attention network is trained with paired speech corpus and then retrained with uppaired speech and text corpus. </a:t>
            </a:r>
            <a:r>
              <a:rPr lang="en" sz="1400"/>
              <a:t>During initial initial supervised training the system learns to minimize the CTC and the attention loss, effectively minimizing the supervised speech to text loss.During re training the system learns to minimize the text auto-encoder loss</a:t>
            </a:r>
            <a:r>
              <a:rPr lang="en" sz="1500"/>
              <a:t>. </a:t>
            </a:r>
            <a:r>
              <a:rPr lang="en" sz="1100">
                <a:solidFill>
                  <a:srgbClr val="000000"/>
                </a:solidFill>
                <a:latin typeface="Arial"/>
                <a:ea typeface="Arial"/>
                <a:cs typeface="Arial"/>
                <a:sym typeface="Arial"/>
              </a:rPr>
              <a:t>The semi supervised model was compared to with a baseline system. And it gives best results for PER,WER and SER . The model was also compared with Gaussian ML and Mean discrepancy. The model gives a d 31.9% percent WER which is better than  Gaussian ML and Mean discrepancy. In conclusion the proposed unsupervised model performs better than the  Gaussian ML and Mean discrepancy. It outperforms the ASR trained only on the paired speech corpus with language models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500"/>
          </a:p>
        </p:txBody>
      </p:sp>
      <p:sp>
        <p:nvSpPr>
          <p:cNvPr id="169" name="Google Shape;169;p18"/>
          <p:cNvSpPr txBox="1"/>
          <p:nvPr>
            <p:ph type="title"/>
          </p:nvPr>
        </p:nvSpPr>
        <p:spPr>
          <a:xfrm>
            <a:off x="497675" y="2917700"/>
            <a:ext cx="7289400" cy="49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Conclusion:</a:t>
            </a:r>
            <a:endParaRPr sz="2000"/>
          </a:p>
        </p:txBody>
      </p:sp>
      <p:sp>
        <p:nvSpPr>
          <p:cNvPr id="170" name="Google Shape;170;p18"/>
          <p:cNvSpPr txBox="1"/>
          <p:nvPr>
            <p:ph idx="1" type="body"/>
          </p:nvPr>
        </p:nvSpPr>
        <p:spPr>
          <a:xfrm>
            <a:off x="497675" y="3324875"/>
            <a:ext cx="7505700" cy="1474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 semi-supervised approach for boosting the performance of Bangla ASR</a:t>
            </a:r>
            <a:endParaRPr sz="1500"/>
          </a:p>
          <a:p>
            <a:pPr indent="-323850" lvl="0" marL="457200" rtl="0" algn="l">
              <a:spcBef>
                <a:spcPts val="0"/>
              </a:spcBef>
              <a:spcAft>
                <a:spcPts val="0"/>
              </a:spcAft>
              <a:buSzPts val="1500"/>
              <a:buChar char="●"/>
            </a:pPr>
            <a:r>
              <a:rPr lang="en" sz="1500"/>
              <a:t>Global encoding distance works better than the Gaussian KL divergence and MMD loss which was proposed previously.</a:t>
            </a:r>
            <a:endParaRPr sz="1500"/>
          </a:p>
          <a:p>
            <a:pPr indent="-323850" lvl="0" marL="457200" rtl="0" algn="l">
              <a:spcBef>
                <a:spcPts val="0"/>
              </a:spcBef>
              <a:spcAft>
                <a:spcPts val="0"/>
              </a:spcAft>
              <a:buSzPts val="1500"/>
              <a:buChar char="●"/>
            </a:pPr>
            <a:r>
              <a:rPr lang="en" sz="1500"/>
              <a:t>Exploited 1000 hours worth of unpaired audio and text in semi-supervised learning to optimize the speech recognition system</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