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9" r:id="rId6"/>
    <p:sldId id="260" r:id="rId7"/>
    <p:sldId id="268" r:id="rId8"/>
    <p:sldId id="270" r:id="rId9"/>
    <p:sldId id="267" r:id="rId10"/>
    <p:sldId id="271" r:id="rId11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41" autoAdjust="0"/>
  </p:normalViewPr>
  <p:slideViewPr>
    <p:cSldViewPr snapToGrid="0">
      <p:cViewPr varScale="1">
        <p:scale>
          <a:sx n="96" d="100"/>
          <a:sy n="96" d="100"/>
        </p:scale>
        <p:origin x="11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F809C90-4091-41DD-8AD2-C254C89DD8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E83175-D2A1-4C24-897D-76C3F2C994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2A5AD-D91A-4E06-976A-92892510432B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2020/12/14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896260-3E71-48A1-AE24-7DFA467A4C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A9D728-2526-432E-9386-E67A980F0E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6F43D-2D24-43CC-AE31-DBD2DE244FA4}" type="slidenum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086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BC8F8B9-DE9C-4BA6-940F-AA15655DE928}" type="datetime1">
              <a:rPr lang="zh-CN" altLang="en-US" noProof="0" smtClean="0"/>
              <a:t>2020/12/14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5D9B4-0A07-48C5-BF29-32E7861CC26C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821238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5D9B4-0A07-48C5-BF29-32E7861CC26C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88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5D9B4-0A07-48C5-BF29-32E7861CC26C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5D9B4-0A07-48C5-BF29-32E7861CC26C}" type="slidenum">
              <a:rPr lang="en-US" altLang="zh-CN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3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5D9B4-0A07-48C5-BF29-32E7861CC26C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9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DA0D80-7D26-4569-B972-6168953024C4}" type="datetime1">
              <a:rPr lang="zh-CN" altLang="en-US" noProof="0" smtClean="0"/>
              <a:t>2020/12/14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​​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F5B567-F88D-4DC8-966E-8C8D4B7BB7CE}" type="datetime1">
              <a:rPr lang="zh-CN" altLang="en-US" noProof="0" smtClean="0"/>
              <a:t>2020/12/14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67858D-81EF-4D1F-A08D-9501D4C7A57B}" type="datetime1">
              <a:rPr lang="zh-CN" altLang="en-US" noProof="0" smtClean="0"/>
              <a:t>2020/12/14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A48EDA5-F5C4-48B5-A6FA-68BACDF182F5}" type="datetime1">
              <a:rPr lang="zh-CN" altLang="en-US" noProof="0" smtClean="0"/>
              <a:t>2020/12/14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9" name="文本框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47C6A7-6A3C-4361-A5CF-9F3E4356B68C}" type="datetime1">
              <a:rPr lang="zh-CN" altLang="en-US" noProof="0" smtClean="0"/>
              <a:t>2020/12/14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6" name="文本占位符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17" name="直接连接符​​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78F49F-6835-4E13-914A-9A296ECCABCC}" type="datetime1">
              <a:rPr lang="zh-CN" altLang="en-US" noProof="0" smtClean="0"/>
              <a:t>2020/12/14</a:t>
            </a:fld>
            <a:endParaRPr lang="zh-CN" altLang="en-US" noProof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29" name="图片占位符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0" name="图片占位符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31" name="图片占位符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cxnSp>
        <p:nvCxnSpPr>
          <p:cNvPr id="17" name="直接连接符​​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​​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F55C44-F3A0-420D-8F5B-F098BE8B6508}" type="datetime1">
              <a:rPr lang="zh-CN" altLang="en-US" noProof="0" smtClean="0"/>
              <a:t>2020/12/14</a:t>
            </a:fld>
            <a:endParaRPr lang="zh-CN" altLang="en-US" noProof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6DDCB8-AD8E-4101-9F65-4401F9F20E85}" type="datetime1">
              <a:rPr lang="zh-CN" altLang="en-US" noProof="0" smtClean="0"/>
              <a:t>2020/12/14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6EC228-C7AB-4127-A8AA-3DAC9766BDF6}" type="datetime1">
              <a:rPr lang="zh-CN" altLang="en-US" noProof="0" smtClean="0"/>
              <a:t>2020/12/14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1557C-0DA0-4DB7-8709-DEB2422FEC5B}" type="datetime1">
              <a:rPr lang="zh-CN" altLang="en-US" noProof="0" smtClean="0"/>
              <a:t>2020/12/14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3B6523-8B7C-4266-A78A-E1840980F737}" type="datetime1">
              <a:rPr lang="zh-CN" altLang="en-US" noProof="0" smtClean="0"/>
              <a:t>2020/12/14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3C0969-BBD3-44D5-85A4-0F5FB590BE9F}" type="datetime1">
              <a:rPr lang="zh-CN" altLang="en-US" noProof="0" smtClean="0"/>
              <a:t>2020/12/14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D7076A-34CB-45DC-955D-6C1A9A37C66D}" type="datetime1">
              <a:rPr lang="zh-CN" altLang="en-US" noProof="0" smtClean="0"/>
              <a:t>2020/12/14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3B7E8B-6ABB-4296-8463-31B419F1D64E}" type="datetime1">
              <a:rPr lang="zh-CN" altLang="en-US" noProof="0" smtClean="0"/>
              <a:t>2020/12/14</a:t>
            </a:fld>
            <a:endParaRPr lang="zh-CN" altLang="en-US" noProof="0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BFFF9B-3C68-408A-80E0-423C5CD81177}" type="datetime1">
              <a:rPr lang="zh-CN" altLang="en-US" noProof="0" smtClean="0"/>
              <a:t>2020/12/14</a:t>
            </a:fld>
            <a:endParaRPr lang="zh-CN" altLang="en-US" noProof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EE84C-9E35-4D17-A069-AAA91A484AA8}" type="datetime1">
              <a:rPr lang="zh-CN" altLang="en-US" noProof="0" smtClean="0"/>
              <a:t>2020/12/14</a:t>
            </a:fld>
            <a:endParaRPr lang="zh-CN" altLang="en-US" noProof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03C1F-029A-426A-A84D-E7600B4E2C14}" type="datetime1">
              <a:rPr lang="zh-CN" altLang="en-US" noProof="0" smtClean="0"/>
              <a:t>2020/12/14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椭圆形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长方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334BB5A-8A15-4BCD-8DF1-4D968B9964ED}" type="datetime1">
              <a:rPr lang="zh-CN" altLang="en-US" smtClean="0"/>
              <a:pPr/>
              <a:t>2020/12/14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7F1E4F-1CFF-5643-939E-02111984F56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链条链接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07" y="713859"/>
            <a:ext cx="9751005" cy="1564088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Suppose f and g are real and </a:t>
            </a:r>
            <a:r>
              <a:rPr lang="en-US" altLang="zh-CN" sz="3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diffenertiable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 (</a:t>
            </a:r>
            <a:r>
              <a:rPr lang="en-US" altLang="zh-CN" sz="3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a,b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),and g’(x)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≠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 for all x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∈（</a:t>
            </a:r>
            <a:r>
              <a:rPr lang="en-US" altLang="zh-CN" sz="3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a,b</a:t>
            </a:r>
            <a:r>
              <a:rPr lang="en-US" altLang="zh-CN" sz="3200" dirty="0"/>
              <a:t>)</a:t>
            </a:r>
            <a:r>
              <a:rPr lang="zh-CN" altLang="en-US" sz="3200" dirty="0"/>
              <a:t>，</a:t>
            </a:r>
            <a:r>
              <a:rPr lang="en-US" altLang="zh-CN" sz="3200" dirty="0"/>
              <a:t>where -</a:t>
            </a:r>
            <a:r>
              <a:rPr lang="zh-CN" altLang="en-US" sz="3200" dirty="0"/>
              <a:t>∞≤</a:t>
            </a:r>
            <a:r>
              <a:rPr lang="en-US" altLang="zh-CN" sz="3200" dirty="0"/>
              <a:t>a&lt;b</a:t>
            </a:r>
            <a:r>
              <a:rPr lang="zh-CN" altLang="en-US" sz="3200" dirty="0"/>
              <a:t>≤</a:t>
            </a:r>
            <a:r>
              <a:rPr lang="en-US" altLang="zh-CN" sz="3200" dirty="0"/>
              <a:t>+</a:t>
            </a:r>
            <a:r>
              <a:rPr lang="zh-CN" altLang="en-US" sz="3200" dirty="0"/>
              <a:t>∞</a:t>
            </a:r>
            <a:r>
              <a:rPr lang="en-US" altLang="zh-CN" sz="3200" dirty="0"/>
              <a:t>. </a:t>
            </a:r>
            <a:endParaRPr lang="zh-CN" altLang="ru-RU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BAB127-4B45-45F3-9055-0FFC7175D59E}"/>
              </a:ext>
            </a:extLst>
          </p:cNvPr>
          <p:cNvSpPr txBox="1"/>
          <p:nvPr/>
        </p:nvSpPr>
        <p:spPr>
          <a:xfrm>
            <a:off x="1432098" y="2604711"/>
            <a:ext cx="80220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Suppose (f’(x)/g’(x)</a:t>
            </a:r>
            <a:r>
              <a:rPr lang="zh-CN" alt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as x</a:t>
            </a:r>
            <a:r>
              <a:rPr lang="zh-CN" alt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  <a:p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</a:p>
          <a:p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f(x)</a:t>
            </a:r>
            <a:r>
              <a:rPr lang="zh-CN" alt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→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 and g(x)</a:t>
            </a:r>
            <a:r>
              <a:rPr lang="zh-CN" alt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→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 as x</a:t>
            </a:r>
            <a:r>
              <a:rPr lang="zh-CN" alt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→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a,</a:t>
            </a:r>
          </a:p>
          <a:p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or if </a:t>
            </a:r>
          </a:p>
          <a:p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 g(x)</a:t>
            </a:r>
            <a:r>
              <a:rPr lang="zh-CN" alt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→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∞ 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 x</a:t>
            </a:r>
            <a:r>
              <a:rPr lang="zh-CN" alt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→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a,</a:t>
            </a:r>
          </a:p>
          <a:p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</a:p>
          <a:p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      (f(x)/g(x)</a:t>
            </a:r>
            <a:r>
              <a:rPr lang="zh-CN" alt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→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as x</a:t>
            </a:r>
            <a:r>
              <a:rPr lang="zh-CN" altLang="en-US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→</a:t>
            </a:r>
            <a:r>
              <a:rPr lang="en-US" altLang="zh-CN" sz="32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endParaRPr lang="zh-CN" altLang="en-US" sz="3200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0B2776-07CA-4BE1-A544-7D7476123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9CC014-A856-4EAB-8B7E-F90DC2054861}"/>
              </a:ext>
            </a:extLst>
          </p:cNvPr>
          <p:cNvSpPr/>
          <p:nvPr/>
        </p:nvSpPr>
        <p:spPr>
          <a:xfrm>
            <a:off x="1256307" y="2552369"/>
            <a:ext cx="911219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Brush Script MT" panose="03060802040406070304" pitchFamily="66" charset="0"/>
              </a:rPr>
              <a:t>L’HOSPITAL’S RULE</a:t>
            </a:r>
            <a:endParaRPr lang="zh-CN" altLang="en-US" sz="72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9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DC570-72AC-45BE-BB60-458EBBA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947" y="763324"/>
            <a:ext cx="10405996" cy="4772061"/>
          </a:xfrm>
        </p:spPr>
        <p:txBody>
          <a:bodyPr rtlCol="0"/>
          <a:lstStyle/>
          <a:p>
            <a:pPr rtl="0"/>
            <a:r>
              <a:rPr lang="en-US" altLang="zh-CN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The great mathematician L '</a:t>
            </a:r>
            <a:r>
              <a:rPr lang="en-US" altLang="zh-CN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Hopital's</a:t>
            </a:r>
            <a:r>
              <a:rPr lang="en-US" altLang="zh-CN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most famous achievement in mathematics is to come up with L '</a:t>
            </a:r>
            <a:r>
              <a:rPr lang="en-US" altLang="zh-CN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Hopital's</a:t>
            </a:r>
            <a:r>
              <a:rPr lang="en-US" altLang="zh-CN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rule. But in fact, L '</a:t>
            </a:r>
            <a:r>
              <a:rPr lang="en-US" altLang="zh-CN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Hopital</a:t>
            </a:r>
            <a:r>
              <a:rPr lang="en-US" altLang="zh-CN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  <a:t> had no such talent in math study, therefore he was no way a brilliant mathematician. So how did found the L’HOSPITAL’S rule?</a:t>
            </a:r>
            <a:br>
              <a:rPr lang="en-US" altLang="zh-CN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iandra GD" panose="020E0502030308020204" pitchFamily="34" charset="0"/>
              </a:rPr>
            </a:br>
            <a:endParaRPr lang="zh-CN" altLang="ru-RU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3" name="椭圆形 52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内容占位符 7" descr="抽象图像">
            <a:extLst>
              <a:ext uri="{FF2B5EF4-FFF2-40B4-BE49-F238E27FC236}">
                <a16:creationId xmlns:a16="http://schemas.microsoft.com/office/drawing/2014/main" id="{472DB91B-0BC3-4630-809F-F181BB9A33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140442" cy="6858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67A6725-085D-4D1E-AEF9-DEC7B9DD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779661"/>
            <a:ext cx="9404723" cy="2625173"/>
          </a:xfrm>
        </p:spPr>
        <p:txBody>
          <a:bodyPr/>
          <a:lstStyle/>
          <a:p>
            <a:r>
              <a:rPr lang="en-US" altLang="zh-CN" dirty="0"/>
              <a:t>Despite his torpid reaction in math , he didn’t give up ,instead, he invited the famous mathematician John Bernoulli to teach him.</a:t>
            </a:r>
            <a:br>
              <a:rPr lang="en-US" altLang="zh-CN" dirty="0"/>
            </a:br>
            <a:r>
              <a:rPr lang="en-US" altLang="zh-CN" dirty="0"/>
              <a:t>Things didn’t go as the fairy tales, he had never got the chance to become a extraordinary math prodigy.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08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542BA-5461-45C5-8756-BE647704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028438" cy="4805082"/>
          </a:xfrm>
        </p:spPr>
        <p:txBody>
          <a:bodyPr/>
          <a:lstStyle/>
          <a:p>
            <a:r>
              <a:rPr lang="en-US" altLang="zh-CN" dirty="0"/>
              <a:t>However, here’s the things changed, when John Bernoulli, his teacher, needed the money to get himself married. L Hospital generous donated a great deal of money to him in exchange for some unpublished paper.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70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83929" cy="3911009"/>
          </a:xfrm>
        </p:spPr>
        <p:txBody>
          <a:bodyPr rtlCol="0">
            <a:noAutofit/>
          </a:bodyPr>
          <a:lstStyle/>
          <a:p>
            <a:pPr rtl="0"/>
            <a:r>
              <a:rPr lang="en-US" altLang="zh-CN" sz="4400" dirty="0"/>
              <a:t>Eventually</a:t>
            </a:r>
            <a:r>
              <a:rPr lang="en-US" altLang="zh-CN" sz="4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L’ Hospital summarized those paper and published an article in the name of himself. There is a formula inside it, which is called L’ Hospital’s rule.</a:t>
            </a:r>
            <a:endParaRPr lang="zh-CN" altLang="ru-RU" sz="4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7CBE4-30C5-4399-9A2C-4E9251E3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7" y="2243156"/>
            <a:ext cx="11728174" cy="1400530"/>
          </a:xfrm>
        </p:spPr>
        <p:txBody>
          <a:bodyPr/>
          <a:lstStyle/>
          <a:p>
            <a:r>
              <a:rPr lang="en-US" altLang="zh-CN" sz="13800" dirty="0">
                <a:latin typeface="Edwardian Script ITC" panose="030303020407070D0804" pitchFamily="66" charset="0"/>
              </a:rPr>
              <a:t>Thanks for listening!</a:t>
            </a:r>
            <a:endParaRPr lang="zh-CN" altLang="en-US" sz="138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60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CC4F44-154A-4E67-B129-1B5389E9F99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数字离子设计</Template>
  <TotalTime>49</TotalTime>
  <Words>292</Words>
  <Application>Microsoft Office PowerPoint</Application>
  <PresentationFormat>宽屏</PresentationFormat>
  <Paragraphs>18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Microsoft YaHei UI</vt:lpstr>
      <vt:lpstr>Arial</vt:lpstr>
      <vt:lpstr>Brush Script MT</vt:lpstr>
      <vt:lpstr>Edwardian Script ITC</vt:lpstr>
      <vt:lpstr>Maiandra GD</vt:lpstr>
      <vt:lpstr>Wingdings 3</vt:lpstr>
      <vt:lpstr>离子</vt:lpstr>
      <vt:lpstr>Suppose f and g are real and diffenertiable in (a,b),and g’(x)≠0 for all x∈（a,b)，where -∞≤a&lt;b≤+∞. </vt:lpstr>
      <vt:lpstr>PowerPoint 演示文稿</vt:lpstr>
      <vt:lpstr>The great mathematician L 'Hopital's most famous achievement in mathematics is to come up with L 'Hopital's rule. But in fact, L 'Hopital had no such talent in math study, therefore he was no way a brilliant mathematician. So how did found the L’HOSPITAL’S rule? </vt:lpstr>
      <vt:lpstr>Despite his torpid reaction in math , he didn’t give up ,instead, he invited the famous mathematician John Bernoulli to teach him. Things didn’t go as the fairy tales, he had never got the chance to become a extraordinary math prodigy.</vt:lpstr>
      <vt:lpstr>However, here’s the things changed, when John Bernoulli, his teacher, needed the money to get himself married. L Hospital generous donated a great deal of money to him in exchange for some unpublished paper.</vt:lpstr>
      <vt:lpstr>Eventually, L’ Hospital summarized those paper and published an article in the name of himself. There is a formula inside it, which is called L’ Hospital’s rule.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Suppose f and g are real and diffenertiable in (a,b),and g’(x)≠0 for all x∈（a,b)，where -∞≤a&lt;b≤+∞.</dc:title>
  <dc:creator>SLY</dc:creator>
  <cp:lastModifiedBy>SLY</cp:lastModifiedBy>
  <cp:revision>6</cp:revision>
  <dcterms:created xsi:type="dcterms:W3CDTF">2020-12-14T00:15:42Z</dcterms:created>
  <dcterms:modified xsi:type="dcterms:W3CDTF">2020-12-14T01:04:50Z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