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4" r:id="rId6"/>
    <p:sldId id="258" r:id="rId7"/>
    <p:sldId id="265" r:id="rId8"/>
    <p:sldId id="259" r:id="rId9"/>
    <p:sldId id="266" r:id="rId10"/>
    <p:sldId id="263" r:id="rId11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3091" autoAdjust="0"/>
  </p:normalViewPr>
  <p:slideViewPr>
    <p:cSldViewPr snapToGrid="0">
      <p:cViewPr varScale="1">
        <p:scale>
          <a:sx n="46" d="100"/>
          <a:sy n="46" d="100"/>
        </p:scale>
        <p:origin x="62" y="13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9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F62456-F732-4CD6-B4DC-6D2030E3737A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EC7B07FB-8212-4E79-A96A-902035631240}">
      <dgm:prSet/>
      <dgm:spPr/>
      <dgm:t>
        <a:bodyPr/>
        <a:lstStyle/>
        <a:p>
          <a:r>
            <a:rPr lang="zh-CN" altLang="en-US" b="0" i="0" dirty="0"/>
            <a:t>个人主义在电影  中常常以某一个主人公或英雄历经艰险和磨难，最终取得胜利、拯救世界或维护社会安定而体现出来。在青少年心里，他们对英雄所展现出来的个人能力和个人价值尤为推崇，电影中的这些主人公或英雄人物便成为他们追求民主和自由的代表。其所传递的平等、自由、个性等因素确实从一定程度上契合了青年大学生的发展轨迹，多层次地满足了青年大学生的现实和心理需求</a:t>
          </a:r>
          <a:endParaRPr lang="zh-CN" altLang="en-US" dirty="0"/>
        </a:p>
      </dgm:t>
    </dgm:pt>
    <dgm:pt modelId="{A705A00F-8743-4E66-92A2-8FDF0BD4E150}" type="parTrans" cxnId="{42636E03-F42A-47FB-8A82-21E9490EAAF3}">
      <dgm:prSet/>
      <dgm:spPr/>
      <dgm:t>
        <a:bodyPr/>
        <a:lstStyle/>
        <a:p>
          <a:endParaRPr lang="zh-CN" altLang="en-US"/>
        </a:p>
      </dgm:t>
    </dgm:pt>
    <dgm:pt modelId="{709EDE68-144A-4CC7-A504-9B6278F5B411}" type="sibTrans" cxnId="{42636E03-F42A-47FB-8A82-21E9490EAAF3}">
      <dgm:prSet/>
      <dgm:spPr/>
      <dgm:t>
        <a:bodyPr/>
        <a:lstStyle/>
        <a:p>
          <a:endParaRPr lang="zh-CN" altLang="en-US"/>
        </a:p>
      </dgm:t>
    </dgm:pt>
    <dgm:pt modelId="{83CE32C8-A089-4390-BD9C-A03B87744950}" type="pres">
      <dgm:prSet presAssocID="{5DF62456-F732-4CD6-B4DC-6D2030E3737A}" presName="Name0" presStyleCnt="0">
        <dgm:presLayoutVars>
          <dgm:chMax val="1"/>
          <dgm:chPref val="1"/>
        </dgm:presLayoutVars>
      </dgm:prSet>
      <dgm:spPr/>
    </dgm:pt>
    <dgm:pt modelId="{00E1AF7F-923A-402C-BC54-89897C40737C}" type="pres">
      <dgm:prSet presAssocID="{EC7B07FB-8212-4E79-A96A-902035631240}" presName="Parent" presStyleLbl="node0" presStyleIdx="0" presStyleCnt="1" custScaleX="239699" custScaleY="116822">
        <dgm:presLayoutVars>
          <dgm:chMax val="5"/>
          <dgm:chPref val="5"/>
        </dgm:presLayoutVars>
      </dgm:prSet>
      <dgm:spPr/>
    </dgm:pt>
    <dgm:pt modelId="{514C8C72-E656-4C43-A5D3-13654E980451}" type="pres">
      <dgm:prSet presAssocID="{EC7B07FB-8212-4E79-A96A-902035631240}" presName="Accent1" presStyleLbl="node1" presStyleIdx="0" presStyleCnt="6"/>
      <dgm:spPr/>
    </dgm:pt>
    <dgm:pt modelId="{ED0E06C8-4D5B-45BE-BDEC-DD7A6B97AA13}" type="pres">
      <dgm:prSet presAssocID="{EC7B07FB-8212-4E79-A96A-902035631240}" presName="Accent2" presStyleLbl="node1" presStyleIdx="1" presStyleCnt="6"/>
      <dgm:spPr/>
    </dgm:pt>
    <dgm:pt modelId="{6BE38C5C-E27F-4B57-8A41-4BF10D511410}" type="pres">
      <dgm:prSet presAssocID="{EC7B07FB-8212-4E79-A96A-902035631240}" presName="Accent3" presStyleLbl="node1" presStyleIdx="2" presStyleCnt="6"/>
      <dgm:spPr/>
    </dgm:pt>
    <dgm:pt modelId="{0378B0EA-8385-4F06-AF9A-AB4F8CB773BE}" type="pres">
      <dgm:prSet presAssocID="{EC7B07FB-8212-4E79-A96A-902035631240}" presName="Accent4" presStyleLbl="node1" presStyleIdx="3" presStyleCnt="6"/>
      <dgm:spPr/>
    </dgm:pt>
    <dgm:pt modelId="{90A54D41-55AF-4472-8CFA-F36847664AC0}" type="pres">
      <dgm:prSet presAssocID="{EC7B07FB-8212-4E79-A96A-902035631240}" presName="Accent5" presStyleLbl="node1" presStyleIdx="4" presStyleCnt="6"/>
      <dgm:spPr/>
    </dgm:pt>
    <dgm:pt modelId="{56B12057-7F27-4454-A619-165311D42CBB}" type="pres">
      <dgm:prSet presAssocID="{EC7B07FB-8212-4E79-A96A-902035631240}" presName="Accent6" presStyleLbl="node1" presStyleIdx="5" presStyleCnt="6"/>
      <dgm:spPr/>
    </dgm:pt>
  </dgm:ptLst>
  <dgm:cxnLst>
    <dgm:cxn modelId="{42636E03-F42A-47FB-8A82-21E9490EAAF3}" srcId="{5DF62456-F732-4CD6-B4DC-6D2030E3737A}" destId="{EC7B07FB-8212-4E79-A96A-902035631240}" srcOrd="0" destOrd="0" parTransId="{A705A00F-8743-4E66-92A2-8FDF0BD4E150}" sibTransId="{709EDE68-144A-4CC7-A504-9B6278F5B411}"/>
    <dgm:cxn modelId="{7A571F76-F314-4484-A08F-4A7A800F9E8B}" type="presOf" srcId="{5DF62456-F732-4CD6-B4DC-6D2030E3737A}" destId="{83CE32C8-A089-4390-BD9C-A03B87744950}" srcOrd="0" destOrd="0" presId="urn:microsoft.com/office/officeart/2009/3/layout/CircleRelationship"/>
    <dgm:cxn modelId="{714BF1CA-9BC2-4492-A958-E4AF971D90BE}" type="presOf" srcId="{EC7B07FB-8212-4E79-A96A-902035631240}" destId="{00E1AF7F-923A-402C-BC54-89897C40737C}" srcOrd="0" destOrd="0" presId="urn:microsoft.com/office/officeart/2009/3/layout/CircleRelationship"/>
    <dgm:cxn modelId="{A76490E9-8D6A-4397-9485-ED19F934186E}" type="presParOf" srcId="{83CE32C8-A089-4390-BD9C-A03B87744950}" destId="{00E1AF7F-923A-402C-BC54-89897C40737C}" srcOrd="0" destOrd="0" presId="urn:microsoft.com/office/officeart/2009/3/layout/CircleRelationship"/>
    <dgm:cxn modelId="{E74A2053-988E-4BE4-8EF8-BA071651CF84}" type="presParOf" srcId="{83CE32C8-A089-4390-BD9C-A03B87744950}" destId="{514C8C72-E656-4C43-A5D3-13654E980451}" srcOrd="1" destOrd="0" presId="urn:microsoft.com/office/officeart/2009/3/layout/CircleRelationship"/>
    <dgm:cxn modelId="{D691D1E8-69C1-4490-BFEC-22EF7512ED5E}" type="presParOf" srcId="{83CE32C8-A089-4390-BD9C-A03B87744950}" destId="{ED0E06C8-4D5B-45BE-BDEC-DD7A6B97AA13}" srcOrd="2" destOrd="0" presId="urn:microsoft.com/office/officeart/2009/3/layout/CircleRelationship"/>
    <dgm:cxn modelId="{66679F7E-B6DD-4494-8984-5644A7F51CE2}" type="presParOf" srcId="{83CE32C8-A089-4390-BD9C-A03B87744950}" destId="{6BE38C5C-E27F-4B57-8A41-4BF10D511410}" srcOrd="3" destOrd="0" presId="urn:microsoft.com/office/officeart/2009/3/layout/CircleRelationship"/>
    <dgm:cxn modelId="{A87C2EEF-A1C4-4BB5-BE96-85900C73706D}" type="presParOf" srcId="{83CE32C8-A089-4390-BD9C-A03B87744950}" destId="{0378B0EA-8385-4F06-AF9A-AB4F8CB773BE}" srcOrd="4" destOrd="0" presId="urn:microsoft.com/office/officeart/2009/3/layout/CircleRelationship"/>
    <dgm:cxn modelId="{2A135552-1524-4B51-A1DD-16B1E97E5381}" type="presParOf" srcId="{83CE32C8-A089-4390-BD9C-A03B87744950}" destId="{90A54D41-55AF-4472-8CFA-F36847664AC0}" srcOrd="5" destOrd="0" presId="urn:microsoft.com/office/officeart/2009/3/layout/CircleRelationship"/>
    <dgm:cxn modelId="{8D53833A-0607-4720-8801-D64E87F3491C}" type="presParOf" srcId="{83CE32C8-A089-4390-BD9C-A03B87744950}" destId="{56B12057-7F27-4454-A619-165311D42CBB}" srcOrd="6" destOrd="0" presId="urn:microsoft.com/office/officeart/2009/3/layout/CircleRelationship"/>
  </dgm:cxnLst>
  <dgm:bg>
    <a:effectLst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1AF7F-923A-402C-BC54-89897C40737C}">
      <dsp:nvSpPr>
        <dsp:cNvPr id="0" name=""/>
        <dsp:cNvSpPr/>
      </dsp:nvSpPr>
      <dsp:spPr>
        <a:xfrm>
          <a:off x="378221" y="-80932"/>
          <a:ext cx="10063956" cy="490525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/>
            <a:t>个人主义在电影  中常常以某一个主人公或英雄历经艰险和磨难，最终取得胜利、拯救世界或维护社会安定而体现出来。在青少年心里，他们对英雄所展现出来的个人能力和个人价值尤为推崇，电影中的这些主人公或英雄人物便成为他们追求民主和自由的代表。其所传递的平等、自由、个性等因素确实从一定程度上契合了青年大学生的发展轨迹，多层次地满足了青年大学生的现实和心理需求</a:t>
          </a:r>
          <a:endParaRPr lang="zh-CN" altLang="en-US" sz="2400" kern="1200" dirty="0"/>
        </a:p>
      </dsp:txBody>
      <dsp:txXfrm>
        <a:off x="1852053" y="637426"/>
        <a:ext cx="7116292" cy="3468539"/>
      </dsp:txXfrm>
    </dsp:sp>
    <dsp:sp modelId="{514C8C72-E656-4C43-A5D3-13654E980451}">
      <dsp:nvSpPr>
        <dsp:cNvPr id="0" name=""/>
        <dsp:cNvSpPr/>
      </dsp:nvSpPr>
      <dsp:spPr>
        <a:xfrm>
          <a:off x="5706802" y="80932"/>
          <a:ext cx="467256" cy="46698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E06C8-4D5B-45BE-BDEC-DD7A6B97AA13}">
      <dsp:nvSpPr>
        <dsp:cNvPr id="0" name=""/>
        <dsp:cNvSpPr/>
      </dsp:nvSpPr>
      <dsp:spPr>
        <a:xfrm>
          <a:off x="4601153" y="4159177"/>
          <a:ext cx="338424" cy="33846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38C5C-E27F-4B57-8A41-4BF10D511410}">
      <dsp:nvSpPr>
        <dsp:cNvPr id="0" name=""/>
        <dsp:cNvSpPr/>
      </dsp:nvSpPr>
      <dsp:spPr>
        <a:xfrm>
          <a:off x="7779653" y="1976330"/>
          <a:ext cx="338424" cy="33846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8B0EA-8385-4F06-AF9A-AB4F8CB773BE}">
      <dsp:nvSpPr>
        <dsp:cNvPr id="0" name=""/>
        <dsp:cNvSpPr/>
      </dsp:nvSpPr>
      <dsp:spPr>
        <a:xfrm>
          <a:off x="6162041" y="4519224"/>
          <a:ext cx="467256" cy="46698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54D41-55AF-4472-8CFA-F36847664AC0}">
      <dsp:nvSpPr>
        <dsp:cNvPr id="0" name=""/>
        <dsp:cNvSpPr/>
      </dsp:nvSpPr>
      <dsp:spPr>
        <a:xfrm>
          <a:off x="4696816" y="744616"/>
          <a:ext cx="338424" cy="33846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12057-7F27-4454-A619-165311D42CBB}">
      <dsp:nvSpPr>
        <dsp:cNvPr id="0" name=""/>
        <dsp:cNvSpPr/>
      </dsp:nvSpPr>
      <dsp:spPr>
        <a:xfrm>
          <a:off x="3631066" y="2680727"/>
          <a:ext cx="338424" cy="33846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739DA2A-3BCE-4CFA-8107-E198AF10DC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90AAEB-5030-4A09-B303-A7F8EA561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BBF72-9477-4774-A459-73FD5F9307EB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2021/5/15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973BC8-C48A-4548-A210-439C18DC9D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A3EF50-F356-47E7-A41B-F98A9CA68B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522D-26EF-4250-9591-198CA4A2F89D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33678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F3886D5-076D-4B3E-8DE9-DC79DC22F221}" type="datetime1">
              <a:rPr lang="zh-CN" altLang="en-US" smtClean="0"/>
              <a:pPr/>
              <a:t>2021/5/15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8D1EBB1-87E7-4867-BF02-57B85309165B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1167681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1EBB1-87E7-4867-BF02-57B85309165B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75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1EBB1-87E7-4867-BF02-57B85309165B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326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1EBB1-87E7-4867-BF02-57B85309165B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912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1EBB1-87E7-4867-BF02-57B85309165B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56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1EBB1-87E7-4867-BF02-57B85309165B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0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901556C9-6351-4546-9C06-F5318D3426AF}" type="datetime1">
              <a:rPr lang="zh-CN" altLang="en-US" noProof="0" smtClean="0"/>
              <a:t>2021/5/15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6751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​​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9518EA-23DE-444D-97C8-459B66811974}" type="datetime1">
              <a:rPr lang="zh-CN" altLang="en-US" noProof="0" smtClean="0"/>
              <a:t>2021/5/15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2223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ACEED00C-8C1F-458F-A8C3-343B26397BD1}" type="datetime1">
              <a:rPr lang="zh-CN" altLang="en-US" noProof="0" smtClean="0"/>
              <a:t>2021/5/15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41873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 hasCustomPrompt="1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57A0A77-C9CF-43ED-B222-DCB3E140A1D6}" type="datetime1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
            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80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3661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65EEC6D3-F708-476E-939A-1895CB249F62}" type="datetime1">
              <a:rPr lang="zh-CN" altLang="en-US" noProof="0" smtClean="0"/>
              <a:t>2021/5/15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866832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 hasCustomPrompt="1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 hasCustomPrompt="1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 hasCustomPrompt="1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6A3D7C-7BF8-453A-94C0-63B70A4AF1A3}" type="datetime1">
              <a:rPr lang="zh-CN" altLang="en-US" noProof="0" smtClean="0"/>
              <a:t>2021/5/15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727523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9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 hasCustomPrompt="1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 hasCustomPrompt="1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 hasCustomPrompt="1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A7F46D-7FEA-43B3-8000-1C4F68B328BD}" type="datetime1">
              <a:rPr lang="zh-CN" altLang="en-US" noProof="0" smtClean="0"/>
              <a:t>2021/5/15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34256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321C55-D64D-4487-B596-8D1709F27A45}" type="datetime1">
              <a:rPr lang="zh-CN" altLang="en-US" noProof="0" smtClean="0"/>
              <a:t>2021/5/15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831089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2578FA62-5F92-4F5C-8A11-5F010D2B1665}" type="datetime1">
              <a:rPr lang="zh-CN" altLang="en-US" noProof="0" smtClean="0"/>
              <a:t>2021/5/15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386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1D8141-CCB3-459E-BD3C-50715F1B3A41}" type="datetime1">
              <a:rPr lang="zh-CN" altLang="en-US" noProof="0" smtClean="0"/>
              <a:t>2021/5/15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1400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9220AD74-8809-44D0-B58F-C68C28528249}" type="datetime1">
              <a:rPr lang="zh-CN" altLang="en-US" noProof="0" smtClean="0"/>
              <a:t>2021/5/15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4573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98F4BB-2774-454A-9D5F-AFFAE1A6C4FA}" type="datetime1">
              <a:rPr lang="zh-CN" altLang="en-US" noProof="0" smtClean="0"/>
              <a:t>2021/5/15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63326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40A509-2E40-4AC7-8DB2-AE7FCF4AE23F}" type="datetime1">
              <a:rPr lang="zh-CN" altLang="en-US" noProof="0" smtClean="0"/>
              <a:t>2021/5/15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07810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0FE45E-A9D6-496D-89FF-A9F9C6F93F31}" type="datetime1">
              <a:rPr lang="zh-CN" altLang="en-US" noProof="0" smtClean="0"/>
              <a:t>2021/5/15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19557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397295-F4ED-4C24-8D28-D6D49DD3C039}" type="datetime1">
              <a:rPr lang="zh-CN" altLang="en-US" noProof="0" smtClean="0"/>
              <a:t>2021/5/15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214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7FDFB4-1BA4-4A98-966F-4E841F1CC897}" type="datetime1">
              <a:rPr lang="zh-CN" altLang="en-US" noProof="0" smtClean="0"/>
              <a:t>2021/5/15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03115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63B6EC-252D-4E52-A0DD-6D4A461EADA7}" type="datetime1">
              <a:rPr lang="zh-CN" altLang="en-US" noProof="0" smtClean="0"/>
              <a:t>2021/5/15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18390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822CA6B-E99F-4887-B4B9-5D2A27A7CF9D}" type="datetime1">
              <a:rPr lang="zh-CN" altLang="en-US" noProof="0" smtClean="0"/>
              <a:t>2021/5/15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
 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2572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​​ 39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 descr="花">
            <a:extLst>
              <a:ext uri="{FF2B5EF4-FFF2-40B4-BE49-F238E27FC236}">
                <a16:creationId xmlns:a16="http://schemas.microsoft.com/office/drawing/2014/main" id="{3F803F0C-D1ED-48FB-B5CD-1F2FC0FF7C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" r="157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9447" y="2482850"/>
            <a:ext cx="9448800" cy="685800"/>
          </a:xfrm>
          <a:prstGeom prst="rect">
            <a:avLst/>
          </a:prstGeom>
        </p:spPr>
        <p:txBody>
          <a:bodyPr lIns="0" rIns="0" rtlCol="0">
            <a:normAutofit/>
          </a:bodyPr>
          <a:lstStyle/>
          <a:p>
            <a:pPr marL="1544638" rtl="0"/>
            <a:r>
              <a:rPr lang="en-US" altLang="zh-CN" u="sng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----</a:t>
            </a:r>
            <a:r>
              <a:rPr lang="zh-CN" altLang="en-US" u="sng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浅谈个人主义在现实中流行的体现及原因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78FE95-70C4-4613-8842-559DC9F6D4D4}"/>
              </a:ext>
            </a:extLst>
          </p:cNvPr>
          <p:cNvSpPr/>
          <p:nvPr/>
        </p:nvSpPr>
        <p:spPr>
          <a:xfrm>
            <a:off x="2839748" y="1121370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个人主义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FCCCE4-5548-4370-8D38-14C0506A8771}"/>
              </a:ext>
            </a:extLst>
          </p:cNvPr>
          <p:cNvSpPr txBox="1"/>
          <p:nvPr/>
        </p:nvSpPr>
        <p:spPr>
          <a:xfrm>
            <a:off x="7913718" y="4855116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电子信息类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4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班 孙留羿</a:t>
            </a: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图片 8" descr="抽象水汽尾迹">
            <a:extLst>
              <a:ext uri="{FF2B5EF4-FFF2-40B4-BE49-F238E27FC236}">
                <a16:creationId xmlns:a16="http://schemas.microsoft.com/office/drawing/2014/main" id="{672405C2-14A9-4567-8A94-9EEAB9EE18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974" r="346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97023BE-6816-482B-9AB3-EFCB0B45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rtlCol="0">
            <a:normAutofit/>
          </a:bodyPr>
          <a:lstStyle/>
          <a:p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定义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F71B3E-A59A-4517-B9F3-09774941E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个人主义是一种强调个人自由、个人利益，强调自我支配的政治、伦理学说和社会哲学。实质上，是一种从个人至上出发，以个人为中心来看待世界、看待社会和人际关系的世界观。这种理论主张：个人本身就是目的，社会只是达到个人目的的手段</a:t>
            </a:r>
            <a:r>
              <a:rPr lang="en-US" altLang="zh-CN" dirty="0"/>
              <a:t>;</a:t>
            </a:r>
            <a:r>
              <a:rPr lang="zh-CN" altLang="en-US" dirty="0"/>
              <a:t>一切个人在道义上是平等的。该同法文为</a:t>
            </a:r>
            <a:r>
              <a:rPr lang="en-US" altLang="zh-CN" dirty="0"/>
              <a:t>individualism</a:t>
            </a:r>
            <a:r>
              <a:rPr lang="zh-CN" altLang="en-US" dirty="0"/>
              <a:t>，源于拉丁文</a:t>
            </a:r>
            <a:r>
              <a:rPr lang="en-US" altLang="zh-CN" dirty="0"/>
              <a:t>individuum</a:t>
            </a:r>
            <a:r>
              <a:rPr lang="zh-CN" altLang="en-US" dirty="0"/>
              <a:t>，意为“个体”、“不可分割的东西”。由法国社会学家托克维尔最早使用，被形容为一种温和的利己主义。个人主义随着生产资料私有制的出现而产生，并随着私有制的发展而发展：资本主义制度是生产资料私有制的最后的最完备的社会形态，个人主义在资产阶级身上发展到了高峰。近代资产阶级革命时期的思想家，把个人主义普遍化为永恒不变的人性，并使之成为道德的基本内容和判断善恶的主要标准，以此作为反对封建道德和宗教禁欲主义的思想武器。</a:t>
            </a:r>
          </a:p>
        </p:txBody>
      </p:sp>
    </p:spTree>
    <p:extLst>
      <p:ext uri="{BB962C8B-B14F-4D97-AF65-F5344CB8AC3E}">
        <p14:creationId xmlns:p14="http://schemas.microsoft.com/office/powerpoint/2010/main" val="20862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矩形 21">
            <a:extLst>
              <a:ext uri="{FF2B5EF4-FFF2-40B4-BE49-F238E27FC236}">
                <a16:creationId xmlns:a16="http://schemas.microsoft.com/office/drawing/2014/main" id="{4BA1B667-1542-4631-929E-714A41E9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59BA665-866B-4988-8C5D-0B272F82B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05"/>
          <a:stretch/>
        </p:blipFill>
        <p:spPr>
          <a:xfrm>
            <a:off x="0" y="4767552"/>
            <a:ext cx="12192000" cy="209044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6029" y="329105"/>
            <a:ext cx="6185482" cy="1293028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3200" b="1" dirty="0"/>
              <a:t>个人主义体现</a:t>
            </a:r>
            <a:r>
              <a:rPr lang="zh-CN" altLang="en-US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的方向多种多样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BABDD-6AA6-43CE-AA93-814C9B30F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6937"/>
            <a:ext cx="10820400" cy="473448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泰坦尼克号中体现的意愿自由</a:t>
            </a:r>
            <a:endParaRPr lang="en-US" altLang="zh-CN" dirty="0"/>
          </a:p>
          <a:p>
            <a:r>
              <a:rPr lang="zh-CN" altLang="en-US" dirty="0"/>
              <a:t>女主角渴望自己的意愿不受干涉的反抗意识，天生自由，却受到家庭的束缚，最终在杰克的带领下冲破社会阻挠，听从自己内心的声音，勇敢的追求自由的爱情。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肖申克的救赎体现的人格自由</a:t>
            </a:r>
            <a:endParaRPr lang="en-US" altLang="zh-CN" dirty="0"/>
          </a:p>
          <a:p>
            <a:r>
              <a:rPr lang="zh-CN" altLang="en-US" dirty="0"/>
              <a:t>安迪因为误判杀人而被捕入狱，在周围人逐渐适应甚至依赖起监狱的环境之后，他却从未放弃对自由的希望，最终成功越狱，奔向自由与平等。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时尚女魔头中体现的独立思考</a:t>
            </a:r>
            <a:endParaRPr lang="en-US" altLang="zh-CN" dirty="0"/>
          </a:p>
          <a:p>
            <a:r>
              <a:rPr lang="zh-CN" altLang="en-US" dirty="0"/>
              <a:t>在安迪做出的一系列抉择中，他没询问任何人参考意见，不理会别人的劝告，不征得别人的同意，独立形成自己的观点，这种自我做主的表现可以被称为独立思考。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乱世佳人中中体现的自助精神</a:t>
            </a:r>
            <a:endParaRPr lang="en-US" altLang="zh-CN" dirty="0"/>
          </a:p>
          <a:p>
            <a:r>
              <a:rPr lang="zh-CN" altLang="en-US" dirty="0"/>
              <a:t>而面对别人的侮辱轻视，斯嘉丽不屑一顾，继续坚持自己的事业，为自己的事业奔走。是生意让她脱离对男人的依靠而成功地自主生活。她是一位成功的女商人</a:t>
            </a:r>
            <a:r>
              <a:rPr lang="en-US" altLang="zh-CN" dirty="0"/>
              <a:t>,</a:t>
            </a:r>
            <a:r>
              <a:rPr lang="zh-CN" altLang="en-US" dirty="0"/>
              <a:t>做到了经济上的独立，彰显了她独立的人格特点。</a:t>
            </a:r>
          </a:p>
        </p:txBody>
      </p:sp>
    </p:spTree>
    <p:extLst>
      <p:ext uri="{BB962C8B-B14F-4D97-AF65-F5344CB8AC3E}">
        <p14:creationId xmlns:p14="http://schemas.microsoft.com/office/powerpoint/2010/main" val="335720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5181B-37D8-4A89-99C5-772CFC6A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25DE1-E58F-4A32-9674-C97B86AF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或者从迪迦奥特曼到复仇者联盟，每当世界即将毁灭之时，总会有一个人与危难之际挺身而出，带着自我牺牲精神和常人所无法具有的能力，击退侵略者，保卫家园。</a:t>
            </a:r>
            <a:endParaRPr lang="en-US" altLang="zh-CN" dirty="0"/>
          </a:p>
          <a:p>
            <a:r>
              <a:rPr lang="zh-CN" altLang="en-US" dirty="0"/>
              <a:t>或者如白马王子般身披铠甲，斩杀恶龙救出公主。</a:t>
            </a:r>
            <a:endParaRPr lang="en-US" altLang="zh-CN" dirty="0"/>
          </a:p>
          <a:p>
            <a:r>
              <a:rPr lang="zh-CN" altLang="en-US" dirty="0"/>
              <a:t>这种以一己之力力挽狂澜的剧情相信有许多人都曾幻想过，这其实就是个人主义最直接得体现</a:t>
            </a:r>
          </a:p>
        </p:txBody>
      </p:sp>
    </p:spTree>
    <p:extLst>
      <p:ext uri="{BB962C8B-B14F-4D97-AF65-F5344CB8AC3E}">
        <p14:creationId xmlns:p14="http://schemas.microsoft.com/office/powerpoint/2010/main" val="127717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出于多种原因</a:t>
            </a:r>
          </a:p>
        </p:txBody>
      </p:sp>
      <p:graphicFrame>
        <p:nvGraphicFramePr>
          <p:cNvPr id="5" name="内容占位符 4" descr="比较 SmartArt 图 ">
            <a:extLst>
              <a:ext uri="{FF2B5EF4-FFF2-40B4-BE49-F238E27FC236}">
                <a16:creationId xmlns:a16="http://schemas.microsoft.com/office/drawing/2014/main" id="{F9168008-95BD-4975-8EE3-48D676677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142220"/>
              </p:ext>
            </p:extLst>
          </p:nvPr>
        </p:nvGraphicFramePr>
        <p:xfrm>
          <a:off x="685800" y="1313412"/>
          <a:ext cx="10820400" cy="4905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1673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EF5EC-2332-43DD-B4E7-690BD813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0272D-E134-4C1C-8F22-CE1FB3063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满足人性深处的“自我”需要。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满足了人们的求新、求异心理。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满足了人们的逆反心理。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满足了人们的优越心里。</a:t>
            </a:r>
          </a:p>
        </p:txBody>
      </p:sp>
    </p:spTree>
    <p:extLst>
      <p:ext uri="{BB962C8B-B14F-4D97-AF65-F5344CB8AC3E}">
        <p14:creationId xmlns:p14="http://schemas.microsoft.com/office/powerpoint/2010/main" val="223642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16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8" name="图片 18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7" name="图片 6" descr="作为铅笔画的树叶">
            <a:extLst>
              <a:ext uri="{FF2B5EF4-FFF2-40B4-BE49-F238E27FC236}">
                <a16:creationId xmlns:a16="http://schemas.microsoft.com/office/drawing/2014/main" id="{57D7C723-A9F3-4A7E-B1AE-E6A0CCF40F7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alphaModFix amt="4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3881" r="3" b="42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48EE035-F12D-47A1-BB66-DD1E996E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37173"/>
            <a:ext cx="9448800" cy="2602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zh-CN" altLang="en-US" sz="6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谢谢大家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0807D-D4E8-4699-861F-C42A59789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842935"/>
            <a:ext cx="9448800" cy="6858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buNone/>
            </a:pPr>
            <a:endParaRPr lang="en-US" altLang="zh-CN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03333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411068-54FB-4183-BE8D-9A5F0DE062B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776B320-E975-4049-B758-D52F391461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8A686E-C507-4F7D-AEA6-9FFC7523CB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艺术水汽尾迹设计 </Template>
  <TotalTime>84</TotalTime>
  <Words>681</Words>
  <Application>Microsoft Office PowerPoint</Application>
  <PresentationFormat>宽屏</PresentationFormat>
  <Paragraphs>30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FangSong</vt:lpstr>
      <vt:lpstr>KaiTi</vt:lpstr>
      <vt:lpstr>Microsoft YaHei UI</vt:lpstr>
      <vt:lpstr>Arial</vt:lpstr>
      <vt:lpstr>Century Gothic</vt:lpstr>
      <vt:lpstr>水汽尾迹</vt:lpstr>
      <vt:lpstr>PowerPoint 演示文稿</vt:lpstr>
      <vt:lpstr>定义</vt:lpstr>
      <vt:lpstr>个人主义体现的方向多种多样</vt:lpstr>
      <vt:lpstr>PowerPoint 演示文稿</vt:lpstr>
      <vt:lpstr>出于多种原因</vt:lpstr>
      <vt:lpstr>概括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SLY</dc:creator>
  <cp:lastModifiedBy>SLY</cp:lastModifiedBy>
  <cp:revision>6</cp:revision>
  <dcterms:created xsi:type="dcterms:W3CDTF">2021-05-15T08:57:41Z</dcterms:created>
  <dcterms:modified xsi:type="dcterms:W3CDTF">2021-05-15T10:22:05Z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