
<file path=[Content_Types].xml><?xml version="1.0" encoding="utf-8"?>
<Types xmlns="http://schemas.openxmlformats.org/package/2006/content-types">
  <Default Extension="png" ContentType="image/png"/>
  <Default Extension="jpeg" ContentType="image/jpeg"/>
  <Default Extension="wma" ContentType="audio/x-ms-wma"/>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8/31/2014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8/31/2014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8/31/2014</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ma"/><Relationship Id="rId1" Type="http://schemas.microsoft.com/office/2007/relationships/media" Target="../media/media2.wma"/><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ma"/><Relationship Id="rId1" Type="http://schemas.microsoft.com/office/2007/relationships/media" Target="../media/media3.wma"/><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ma"/><Relationship Id="rId1" Type="http://schemas.microsoft.com/office/2007/relationships/media" Target="../media/media4.wma"/><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wma"/><Relationship Id="rId1" Type="http://schemas.microsoft.com/office/2007/relationships/media" Target="../media/media5.wma"/><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wma"/><Relationship Id="rId1" Type="http://schemas.microsoft.com/office/2007/relationships/media" Target="../media/media6.wma"/><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wma"/><Relationship Id="rId1" Type="http://schemas.microsoft.com/office/2007/relationships/media" Target="../media/media7.wma"/><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wma"/><Relationship Id="rId1" Type="http://schemas.microsoft.com/office/2007/relationships/media" Target="../media/media8.wma"/><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media9.wma"/><Relationship Id="rId1" Type="http://schemas.microsoft.com/office/2007/relationships/media" Target="../media/media9.wma"/><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00200"/>
            <a:ext cx="8229600" cy="990600"/>
          </a:xfrm>
        </p:spPr>
        <p:txBody>
          <a:bodyPr/>
          <a:lstStyle/>
          <a:p>
            <a:r>
              <a:rPr lang="en-US" sz="4400" b="1" dirty="0">
                <a:latin typeface="Times New Roman" pitchFamily="18" charset="0"/>
                <a:cs typeface="Times New Roman" pitchFamily="18" charset="0"/>
              </a:rPr>
              <a:t>Computer </a:t>
            </a:r>
            <a:r>
              <a:rPr lang="en-US" sz="4400" b="1" dirty="0" smtClean="0">
                <a:latin typeface="Times New Roman" pitchFamily="18" charset="0"/>
                <a:cs typeface="Times New Roman" pitchFamily="18" charset="0"/>
              </a:rPr>
              <a:t>Project I Term Exam 2014-15</a:t>
            </a:r>
            <a:r>
              <a:rPr lang="en-US" sz="4400" b="1" dirty="0">
                <a:latin typeface="Times New Roman" pitchFamily="18" charset="0"/>
                <a:cs typeface="Times New Roman" pitchFamily="18" charset="0"/>
              </a:rPr>
              <a:t/>
            </a:r>
            <a:br>
              <a:rPr lang="en-US" sz="4400" b="1" dirty="0">
                <a:latin typeface="Times New Roman" pitchFamily="18" charset="0"/>
                <a:cs typeface="Times New Roman" pitchFamily="18" charset="0"/>
              </a:rPr>
            </a:b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828800"/>
            <a:ext cx="6400800" cy="3810000"/>
          </a:xfrm>
        </p:spPr>
        <p:txBody>
          <a:bodyPr>
            <a:no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Name :- Atharv B. </a:t>
            </a:r>
            <a:r>
              <a:rPr lang="en-US" sz="2800" b="1" dirty="0" err="1" smtClean="0">
                <a:effectLst>
                  <a:outerShdw blurRad="38100" dist="38100" dir="2700000" algn="tl">
                    <a:srgbClr val="000000">
                      <a:alpha val="43137"/>
                    </a:srgbClr>
                  </a:outerShdw>
                </a:effectLst>
                <a:latin typeface="Times New Roman" pitchFamily="18" charset="0"/>
                <a:cs typeface="Times New Roman" pitchFamily="18" charset="0"/>
              </a:rPr>
              <a:t>Darekar</a:t>
            </a: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S.T.D.:- X</a:t>
            </a:r>
          </a:p>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Roll no.:- 11</a:t>
            </a:r>
          </a:p>
          <a:p>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Subject Teacher:-Mr. S. </a:t>
            </a:r>
            <a:r>
              <a:rPr lang="en-US" sz="2800" b="1" dirty="0" err="1" smtClean="0">
                <a:effectLst>
                  <a:outerShdw blurRad="38100" dist="38100" dir="2700000" algn="tl">
                    <a:srgbClr val="000000">
                      <a:alpha val="43137"/>
                    </a:srgbClr>
                  </a:outerShdw>
                </a:effectLst>
                <a:latin typeface="Times New Roman" pitchFamily="18" charset="0"/>
                <a:cs typeface="Times New Roman" pitchFamily="18" charset="0"/>
              </a:rPr>
              <a:t>Hakke</a:t>
            </a:r>
            <a:endParaRPr lang="en-US" sz="2800" b="1" dirty="0" smtClean="0">
              <a:effectLst>
                <a:outerShdw blurRad="38100" dist="38100" dir="2700000" algn="tl">
                  <a:srgbClr val="000000">
                    <a:alpha val="43137"/>
                  </a:srgbClr>
                </a:outerShdw>
              </a:effectLst>
              <a:latin typeface="Times New Roman" pitchFamily="18" charset="0"/>
              <a:cs typeface="Times New Roman" pitchFamily="18" charset="0"/>
            </a:endParaRPr>
          </a:p>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Project Topic:- </a:t>
            </a:r>
          </a:p>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Types of Errors</a:t>
            </a:r>
          </a:p>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 In</a:t>
            </a:r>
          </a:p>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 Java Languag</a:t>
            </a:r>
            <a:r>
              <a:rPr lang="en-US" sz="2800" b="1" dirty="0" smtClean="0">
                <a:solidFill>
                  <a:schemeClr val="accent4">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e</a:t>
            </a:r>
            <a:endParaRPr lang="en-US" sz="2800" b="1" dirty="0">
              <a:solidFill>
                <a:schemeClr val="accent4">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Intro 1.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53400" y="5943600"/>
            <a:ext cx="609600" cy="609600"/>
          </a:xfrm>
          <a:prstGeom prst="rect">
            <a:avLst/>
          </a:prstGeom>
        </p:spPr>
      </p:pic>
    </p:spTree>
    <p:extLst>
      <p:ext uri="{BB962C8B-B14F-4D97-AF65-F5344CB8AC3E}">
        <p14:creationId xmlns:p14="http://schemas.microsoft.com/office/powerpoint/2010/main" val="2110176891"/>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48" presetClass="entr" presetSubtype="0" accel="5000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3">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8" presetClass="entr" presetSubtype="0" accel="5000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4" dur="1000" fill="hold"/>
                                        <p:tgtEl>
                                          <p:spTgt spid="3">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6" dur="1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8" presetClass="entr" presetSubtype="0" accel="5000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1000" fill="hold"/>
                                        <p:tgtEl>
                                          <p:spTgt spid="3">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34" dur="10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8" presetClass="entr" presetSubtype="0" accel="5000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0" dur="1000" fill="hold"/>
                                        <p:tgtEl>
                                          <p:spTgt spid="3">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8" presetClass="entr" presetSubtype="0" accel="5000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8" dur="1000" fill="hold"/>
                                        <p:tgtEl>
                                          <p:spTgt spid="3">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8" presetClass="entr" presetSubtype="0" accel="5000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1000" fill="hold"/>
                                        <p:tgtEl>
                                          <p:spTgt spid="3">
                                            <p:txEl>
                                              <p:pRg st="6" end="6"/>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6" dur="1000" fill="hold"/>
                                        <p:tgtEl>
                                          <p:spTgt spid="3">
                                            <p:txEl>
                                              <p:pRg st="6" end="6"/>
                                            </p:txEl>
                                          </p:spTgt>
                                        </p:tgtEl>
                                        <p:attrNameLst>
                                          <p:attrName>ppt_x</p:attrName>
                                        </p:attrNameLst>
                                      </p:cBhvr>
                                      <p:tavLst>
                                        <p:tav tm="0">
                                          <p:val>
                                            <p:fltVal val="-1"/>
                                          </p:val>
                                        </p:tav>
                                        <p:tav tm="50000">
                                          <p:val>
                                            <p:fltVal val="0.95"/>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58" dur="10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8" presetClass="entr" presetSubtype="0" accel="5000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4" dur="1000" fill="hold"/>
                                        <p:tgtEl>
                                          <p:spTgt spid="3">
                                            <p:txEl>
                                              <p:pRg st="7" end="7"/>
                                            </p:txEl>
                                          </p:spTgt>
                                        </p:tgtEl>
                                        <p:attrNameLst>
                                          <p:attrName>ppt_x</p:attrName>
                                        </p:attrNameLst>
                                      </p:cBhvr>
                                      <p:tavLst>
                                        <p:tav tm="0">
                                          <p:val>
                                            <p:fltVal val="-1"/>
                                          </p:val>
                                        </p:tav>
                                        <p:tav tm="50000">
                                          <p:val>
                                            <p:fltVal val="0.95"/>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66" dur="1000"/>
                                        <p:tgtEl>
                                          <p:spTgt spid="3">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8" presetClass="entr" presetSubtype="0" accel="50000" fill="hold" grpId="0"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 calcmode="lin" valueType="num">
                                      <p:cBhvr>
                                        <p:cTn id="71" dur="1000" fill="hold"/>
                                        <p:tgtEl>
                                          <p:spTgt spid="3">
                                            <p:txEl>
                                              <p:pRg st="8" end="8"/>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2" dur="1000" fill="hold"/>
                                        <p:tgtEl>
                                          <p:spTgt spid="3">
                                            <p:txEl>
                                              <p:pRg st="8" end="8"/>
                                            </p:txEl>
                                          </p:spTgt>
                                        </p:tgtEl>
                                        <p:attrNameLst>
                                          <p:attrName>ppt_x</p:attrName>
                                        </p:attrNameLst>
                                      </p:cBhvr>
                                      <p:tavLst>
                                        <p:tav tm="0">
                                          <p:val>
                                            <p:fltVal val="-1"/>
                                          </p:val>
                                        </p:tav>
                                        <p:tav tm="50000">
                                          <p:val>
                                            <p:fltVal val="0.95"/>
                                          </p:val>
                                        </p:tav>
                                        <p:tav tm="100000">
                                          <p:val>
                                            <p:strVal val="#ppt_x"/>
                                          </p:val>
                                        </p:tav>
                                      </p:tavLst>
                                    </p:anim>
                                    <p:anim calcmode="lin" valueType="num">
                                      <p:cBhvr>
                                        <p:cTn id="73" dur="1000" fill="hold"/>
                                        <p:tgtEl>
                                          <p:spTgt spid="3">
                                            <p:txEl>
                                              <p:pRg st="8" end="8"/>
                                            </p:txEl>
                                          </p:spTgt>
                                        </p:tgtEl>
                                        <p:attrNameLst>
                                          <p:attrName>ppt_y</p:attrName>
                                        </p:attrNameLst>
                                      </p:cBhvr>
                                      <p:tavLst>
                                        <p:tav tm="0">
                                          <p:val>
                                            <p:strVal val="#ppt_y"/>
                                          </p:val>
                                        </p:tav>
                                        <p:tav tm="100000">
                                          <p:val>
                                            <p:strVal val="#ppt_y"/>
                                          </p:val>
                                        </p:tav>
                                      </p:tavLst>
                                    </p:anim>
                                    <p:animEffect transition="in" filter="fade">
                                      <p:cBhvr>
                                        <p:cTn id="74" dur="1000"/>
                                        <p:tgtEl>
                                          <p:spTgt spid="3">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mediacall" presetSubtype="0" fill="hold" nodeType="clickEffect">
                                  <p:stCondLst>
                                    <p:cond delay="0"/>
                                  </p:stCondLst>
                                  <p:childTnLst>
                                    <p:cmd type="call" cmd="playFrom(0.0)">
                                      <p:cBhvr>
                                        <p:cTn id="78" dur="2080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9" fill="hold" display="0">
                  <p:stCondLst>
                    <p:cond delay="indefinite"/>
                  </p:stCondLst>
                  <p:endCondLst>
                    <p:cond evt="onStopAudio" delay="0">
                      <p:tgtEl>
                        <p:sldTgt/>
                      </p:tgtEl>
                    </p:cond>
                  </p:endCondLst>
                </p:cTn>
                <p:tgtEl>
                  <p:spTgt spid="4"/>
                </p:tgtEl>
              </p:cMediaNode>
            </p:audio>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5000" b="1" dirty="0" smtClean="0">
                <a:solidFill>
                  <a:schemeClr val="tx1"/>
                </a:solidFill>
                <a:latin typeface="Times New Roman" pitchFamily="18" charset="0"/>
                <a:cs typeface="Times New Roman" pitchFamily="18" charset="0"/>
              </a:rPr>
              <a:t>Syntax Error</a:t>
            </a:r>
          </a:p>
          <a:p>
            <a:pPr algn="ctr"/>
            <a:endParaRPr lang="en-US" sz="1800" b="1" dirty="0" smtClean="0">
              <a:solidFill>
                <a:schemeClr val="tx1"/>
              </a:solidFill>
              <a:latin typeface="Times New Roman" pitchFamily="18" charset="0"/>
              <a:cs typeface="Times New Roman" pitchFamily="18" charset="0"/>
            </a:endParaRPr>
          </a:p>
          <a:p>
            <a:pPr algn="ctr"/>
            <a:r>
              <a:rPr lang="en-US" sz="5000" b="1" dirty="0" smtClean="0">
                <a:solidFill>
                  <a:schemeClr val="tx1"/>
                </a:solidFill>
                <a:latin typeface="Times New Roman" pitchFamily="18" charset="0"/>
                <a:cs typeface="Times New Roman" pitchFamily="18" charset="0"/>
              </a:rPr>
              <a:t>Logical Error</a:t>
            </a:r>
          </a:p>
          <a:p>
            <a:pPr algn="ctr"/>
            <a:endParaRPr lang="en-US" sz="1800" b="1" dirty="0" smtClean="0">
              <a:solidFill>
                <a:schemeClr val="tx1"/>
              </a:solidFill>
              <a:latin typeface="Times New Roman" pitchFamily="18" charset="0"/>
              <a:cs typeface="Times New Roman" pitchFamily="18" charset="0"/>
            </a:endParaRPr>
          </a:p>
          <a:p>
            <a:pPr algn="ctr"/>
            <a:r>
              <a:rPr lang="en-US" sz="5000" b="1" dirty="0" smtClean="0">
                <a:solidFill>
                  <a:schemeClr val="tx1"/>
                </a:solidFill>
                <a:latin typeface="Times New Roman" pitchFamily="18" charset="0"/>
                <a:cs typeface="Times New Roman" pitchFamily="18" charset="0"/>
              </a:rPr>
              <a:t>Run Time Error</a:t>
            </a:r>
            <a:endParaRPr lang="en-IN" sz="5000" b="1"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Types Of Errors</a:t>
            </a:r>
            <a:endParaRPr lang="en-IN" dirty="0">
              <a:solidFill>
                <a:schemeClr val="tx1"/>
              </a:solidFill>
              <a:latin typeface="Times New Roman" pitchFamily="18" charset="0"/>
              <a:cs typeface="Times New Roman" pitchFamily="18" charset="0"/>
            </a:endParaRPr>
          </a:p>
        </p:txBody>
      </p:sp>
      <p:pic>
        <p:nvPicPr>
          <p:cNvPr id="4" name="Intro 2.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248400"/>
            <a:ext cx="609600" cy="609600"/>
          </a:xfrm>
          <a:prstGeom prst="rect">
            <a:avLst/>
          </a:prstGeom>
        </p:spPr>
      </p:pic>
    </p:spTree>
    <p:extLst>
      <p:ext uri="{BB962C8B-B14F-4D97-AF65-F5344CB8AC3E}">
        <p14:creationId xmlns:p14="http://schemas.microsoft.com/office/powerpoint/2010/main" val="4129182206"/>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1000"/>
                                        <p:tgtEl>
                                          <p:spTgt spid="2">
                                            <p:txEl>
                                              <p:pRg st="2" end="2"/>
                                            </p:txEl>
                                          </p:spTgt>
                                        </p:tgtEl>
                                      </p:cBhvr>
                                    </p:animEffect>
                                    <p:anim calcmode="lin" valueType="num">
                                      <p:cBhvr>
                                        <p:cTn id="1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733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4"/>
                </p:tgtEl>
              </p:cMediaNode>
            </p:audio>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5" y="2362200"/>
            <a:ext cx="9296400" cy="3581400"/>
          </a:xfrm>
        </p:spPr>
        <p:txBody>
          <a:bodyPr>
            <a:normAutofit/>
          </a:bodyPr>
          <a:lstStyle/>
          <a:p>
            <a:pPr marL="0" indent="0">
              <a:buNone/>
            </a:pPr>
            <a:r>
              <a:rPr lang="en-US" sz="3600" dirty="0" smtClean="0">
                <a:solidFill>
                  <a:schemeClr val="tx1"/>
                </a:solidFill>
                <a:latin typeface="Times New Roman" pitchFamily="18" charset="0"/>
                <a:cs typeface="Times New Roman" pitchFamily="18" charset="0"/>
              </a:rPr>
              <a:t>These Errors Result when the rules of the programming language are not followed. Such programming errors typically involve incorrect punctuators, word sequence, undefined terms or misuse of terms.</a:t>
            </a:r>
          </a:p>
          <a:p>
            <a:pPr marL="0" indent="0">
              <a:buNone/>
            </a:pPr>
            <a:endParaRPr lang="en-IN"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Syntax Error</a:t>
            </a:r>
            <a:endParaRPr lang="en-IN" dirty="0">
              <a:solidFill>
                <a:schemeClr val="tx1"/>
              </a:solidFill>
              <a:latin typeface="Times New Roman" pitchFamily="18" charset="0"/>
              <a:cs typeface="Times New Roman" pitchFamily="18" charset="0"/>
            </a:endParaRPr>
          </a:p>
        </p:txBody>
      </p:sp>
      <p:pic>
        <p:nvPicPr>
          <p:cNvPr id="8" name="E.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485891288"/>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8" presetClass="entr" presetSubtype="12"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strips(downLeft)">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555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8"/>
                </p:tgtEl>
              </p:cMediaNode>
            </p:audio>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Example Of Syntax Error</a:t>
            </a:r>
            <a:endParaRPr lang="en-IN" dirty="0">
              <a:latin typeface="Times New Roman" pitchFamily="18" charset="0"/>
              <a:cs typeface="Times New Roman" pitchFamily="18" charset="0"/>
            </a:endParaRPr>
          </a:p>
        </p:txBody>
      </p:sp>
      <p:sp>
        <p:nvSpPr>
          <p:cNvPr id="4" name="TextBox 3"/>
          <p:cNvSpPr txBox="1"/>
          <p:nvPr/>
        </p:nvSpPr>
        <p:spPr>
          <a:xfrm>
            <a:off x="152400" y="2438400"/>
            <a:ext cx="8991600" cy="4031873"/>
          </a:xfrm>
          <a:prstGeom prst="rect">
            <a:avLst/>
          </a:prstGeom>
          <a:noFill/>
        </p:spPr>
        <p:txBody>
          <a:bodyPr wrap="square" rtlCol="0">
            <a:spAutoFit/>
          </a:bodyPr>
          <a:lstStyle/>
          <a:p>
            <a:r>
              <a:rPr lang="en-US" sz="3200" dirty="0" smtClean="0">
                <a:latin typeface="Times New Roman" pitchFamily="18" charset="0"/>
                <a:cs typeface="Times New Roman" pitchFamily="18" charset="0"/>
              </a:rPr>
              <a:t>The Java Statement   </a:t>
            </a:r>
          </a:p>
          <a:p>
            <a:r>
              <a:rPr lang="en-US" sz="3200" dirty="0" smtClean="0">
                <a:latin typeface="Times New Roman" pitchFamily="18" charset="0"/>
                <a:cs typeface="Times New Roman" pitchFamily="18" charset="0"/>
              </a:rPr>
              <a:t>c=</a:t>
            </a:r>
            <a:r>
              <a:rPr lang="en-US" sz="3200" dirty="0" err="1" smtClean="0">
                <a:latin typeface="Times New Roman" pitchFamily="18" charset="0"/>
                <a:cs typeface="Times New Roman" pitchFamily="18" charset="0"/>
              </a:rPr>
              <a:t>a+b</a:t>
            </a:r>
            <a:r>
              <a:rPr lang="en-US" sz="3200" dirty="0" smtClean="0">
                <a:latin typeface="Times New Roman" pitchFamily="18" charset="0"/>
                <a:cs typeface="Times New Roman" pitchFamily="18" charset="0"/>
              </a:rPr>
              <a:t>/2 </a:t>
            </a:r>
          </a:p>
          <a:p>
            <a:r>
              <a:rPr lang="en-US" sz="3200" dirty="0" smtClean="0">
                <a:latin typeface="Times New Roman" pitchFamily="18" charset="0"/>
                <a:cs typeface="Times New Roman" pitchFamily="18" charset="0"/>
              </a:rPr>
              <a:t>has a syntax error because every Java statement should terminate with semi colon (;), so the correct form is</a:t>
            </a:r>
          </a:p>
          <a:p>
            <a:r>
              <a:rPr lang="en-US" sz="3200" dirty="0" smtClean="0">
                <a:latin typeface="Times New Roman" pitchFamily="18" charset="0"/>
                <a:cs typeface="Times New Roman" pitchFamily="18" charset="0"/>
              </a:rPr>
              <a:t>c= </a:t>
            </a:r>
            <a:r>
              <a:rPr lang="en-US" sz="3200" dirty="0" err="1" smtClean="0">
                <a:latin typeface="Times New Roman" pitchFamily="18" charset="0"/>
                <a:cs typeface="Times New Roman" pitchFamily="18" charset="0"/>
              </a:rPr>
              <a:t>a+b</a:t>
            </a:r>
            <a:r>
              <a:rPr lang="en-US" sz="3200" dirty="0" smtClean="0">
                <a:latin typeface="Times New Roman" pitchFamily="18" charset="0"/>
                <a:cs typeface="Times New Roman" pitchFamily="18" charset="0"/>
              </a:rPr>
              <a:t>/2;</a:t>
            </a:r>
          </a:p>
          <a:p>
            <a:r>
              <a:rPr lang="en-US" sz="3200" dirty="0" smtClean="0">
                <a:latin typeface="Times New Roman" pitchFamily="18" charset="0"/>
                <a:cs typeface="Times New Roman" pitchFamily="18" charset="0"/>
              </a:rPr>
              <a:t>All syntax errors must be found and corrected. Otherwise, the program will not execute. </a:t>
            </a:r>
            <a:endParaRPr lang="en-IN" sz="3200" dirty="0">
              <a:latin typeface="Times New Roman" pitchFamily="18" charset="0"/>
              <a:cs typeface="Times New Roman" pitchFamily="18" charset="0"/>
            </a:endParaRPr>
          </a:p>
        </p:txBody>
      </p:sp>
      <p:pic>
        <p:nvPicPr>
          <p:cNvPr id="2" name="Example of Syntax Error.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478982" y="6096000"/>
            <a:ext cx="609600" cy="609600"/>
          </a:xfrm>
          <a:prstGeom prst="rect">
            <a:avLst/>
          </a:prstGeom>
        </p:spPr>
      </p:pic>
    </p:spTree>
    <p:extLst>
      <p:ext uri="{BB962C8B-B14F-4D97-AF65-F5344CB8AC3E}">
        <p14:creationId xmlns:p14="http://schemas.microsoft.com/office/powerpoint/2010/main" val="2865799478"/>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circle(in)">
                                      <p:cBhvr>
                                        <p:cTn id="15" dur="2000"/>
                                        <p:tgtEl>
                                          <p:spTgt spid="4">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circle(in)">
                                      <p:cBhvr>
                                        <p:cTn id="18" dur="2000"/>
                                        <p:tgtEl>
                                          <p:spTgt spid="4">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circle(in)">
                                      <p:cBhvr>
                                        <p:cTn id="21" dur="2000"/>
                                        <p:tgtEl>
                                          <p:spTgt spid="4">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circle(in)">
                                      <p:cBhvr>
                                        <p:cTn id="24" dur="2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mediacall" presetSubtype="0" fill="hold" nodeType="clickEffect">
                                  <p:stCondLst>
                                    <p:cond delay="0"/>
                                  </p:stCondLst>
                                  <p:childTnLst>
                                    <p:cmd type="call" cmd="playFrom(0.0)">
                                      <p:cBhvr>
                                        <p:cTn id="28" dur="2424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9" fill="hold" display="0">
                  <p:stCondLst>
                    <p:cond delay="indefinite"/>
                  </p:stCondLst>
                  <p:endCondLst>
                    <p:cond evt="onStopAudio" delay="0">
                      <p:tgtEl>
                        <p:sldTgt/>
                      </p:tgtEl>
                    </p:cond>
                  </p:endCondLst>
                </p:cTn>
                <p:tgtEl>
                  <p:spTgt spid="2"/>
                </p:tgtEl>
              </p:cMediaNode>
            </p:audio>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Logical Error</a:t>
            </a:r>
            <a:endParaRPr lang="en-IN" dirty="0">
              <a:latin typeface="Times New Roman" pitchFamily="18" charset="0"/>
              <a:cs typeface="Times New Roman" pitchFamily="18" charset="0"/>
            </a:endParaRPr>
          </a:p>
        </p:txBody>
      </p:sp>
      <p:sp>
        <p:nvSpPr>
          <p:cNvPr id="4" name="Content Placeholder 1"/>
          <p:cNvSpPr>
            <a:spLocks noGrp="1"/>
          </p:cNvSpPr>
          <p:nvPr>
            <p:ph idx="1"/>
          </p:nvPr>
        </p:nvSpPr>
        <p:spPr>
          <a:xfrm>
            <a:off x="124691" y="2514600"/>
            <a:ext cx="8991600" cy="3505200"/>
          </a:xfrm>
        </p:spPr>
        <p:txBody>
          <a:bodyPr>
            <a:normAutofit/>
          </a:bodyPr>
          <a:lstStyle/>
          <a:p>
            <a:pPr marL="0" indent="0">
              <a:buNone/>
            </a:pPr>
            <a:r>
              <a:rPr lang="en-US" sz="3200" dirty="0" smtClean="0">
                <a:solidFill>
                  <a:schemeClr val="tx1"/>
                </a:solidFill>
                <a:latin typeface="Times New Roman" pitchFamily="18" charset="0"/>
                <a:cs typeface="Times New Roman" pitchFamily="18" charset="0"/>
              </a:rPr>
              <a:t>A logical error, is an error in planning the program’s logic. The Computer actually does not know that an error has been made. It follows the program instructions and executes the result, but the output may not be correct. The problem is that the logic being followed does not produce the desired results.</a:t>
            </a:r>
            <a:endParaRPr lang="en-IN" sz="3200" dirty="0">
              <a:solidFill>
                <a:schemeClr val="tx1"/>
              </a:solidFill>
              <a:latin typeface="Times New Roman" pitchFamily="18" charset="0"/>
              <a:cs typeface="Times New Roman" pitchFamily="18" charset="0"/>
            </a:endParaRPr>
          </a:p>
        </p:txBody>
      </p:sp>
      <p:pic>
        <p:nvPicPr>
          <p:cNvPr id="2" name="Logical Error Intro.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20545" y="6248400"/>
            <a:ext cx="609600" cy="609600"/>
          </a:xfrm>
          <a:prstGeom prst="rect">
            <a:avLst/>
          </a:prstGeom>
        </p:spPr>
      </p:pic>
    </p:spTree>
    <p:extLst>
      <p:ext uri="{BB962C8B-B14F-4D97-AF65-F5344CB8AC3E}">
        <p14:creationId xmlns:p14="http://schemas.microsoft.com/office/powerpoint/2010/main" val="3275639517"/>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mediacall" presetSubtype="0" fill="hold" nodeType="clickEffect">
                                  <p:stCondLst>
                                    <p:cond delay="0"/>
                                  </p:stCondLst>
                                  <p:childTnLst>
                                    <p:cmd type="call" cmd="playFrom(0.0)">
                                      <p:cBhvr>
                                        <p:cTn id="16" dur="2294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7" fill="hold" display="0">
                  <p:stCondLst>
                    <p:cond delay="indefinite"/>
                  </p:stCondLst>
                  <p:endCondLst>
                    <p:cond evt="onStopAudio" delay="0">
                      <p:tgtEl>
                        <p:sldTgt/>
                      </p:tgtEl>
                    </p:cond>
                  </p:endCondLst>
                </p:cTn>
                <p:tgtEl>
                  <p:spTgt spid="2"/>
                </p:tgtEl>
              </p:cMediaNode>
            </p:audio>
          </p:childTnLst>
        </p:cTn>
      </p:par>
    </p:tnLst>
    <p:bldLst>
      <p:bldP spid="3"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133600"/>
            <a:ext cx="8610600" cy="4876800"/>
          </a:xfrm>
        </p:spPr>
        <p:txBody>
          <a:bodyPr>
            <a:noAutofit/>
          </a:bodyPr>
          <a:lstStyle/>
          <a:p>
            <a:pPr marL="0" indent="0">
              <a:buNone/>
            </a:pPr>
            <a:r>
              <a:rPr lang="en-US" sz="2800" dirty="0" smtClean="0">
                <a:latin typeface="Times New Roman" pitchFamily="18" charset="0"/>
                <a:cs typeface="Times New Roman" pitchFamily="18" charset="0"/>
              </a:rPr>
              <a:t>In a Java programming, the instruction is given as</a:t>
            </a:r>
          </a:p>
          <a:p>
            <a:pPr marL="0" indent="0">
              <a:buNone/>
            </a:pPr>
            <a:r>
              <a:rPr lang="en-US" sz="2800" dirty="0">
                <a:latin typeface="Times New Roman" pitchFamily="18" charset="0"/>
                <a:cs typeface="Times New Roman" pitchFamily="18" charset="0"/>
              </a:rPr>
              <a:t>f</a:t>
            </a:r>
            <a:r>
              <a:rPr lang="en-US" sz="2800" dirty="0" smtClean="0">
                <a:latin typeface="Times New Roman" pitchFamily="18" charset="0"/>
                <a:cs typeface="Times New Roman" pitchFamily="18" charset="0"/>
              </a:rPr>
              <a:t>or(a=1;a&lt;=10;a=a+2)</a:t>
            </a:r>
          </a:p>
          <a:p>
            <a:pPr marL="0" indent="0">
              <a:buNone/>
            </a:pPr>
            <a:r>
              <a:rPr lang="en-US" sz="2800" dirty="0" err="1" smtClean="0">
                <a:latin typeface="Times New Roman" pitchFamily="18" charset="0"/>
                <a:cs typeface="Times New Roman" pitchFamily="18" charset="0"/>
              </a:rPr>
              <a:t>System.out.println</a:t>
            </a:r>
            <a:r>
              <a:rPr lang="en-US" sz="2800" dirty="0" smtClean="0">
                <a:latin typeface="Times New Roman" pitchFamily="18" charset="0"/>
                <a:cs typeface="Times New Roman" pitchFamily="18" charset="0"/>
              </a:rPr>
              <a:t>(a);</a:t>
            </a:r>
          </a:p>
          <a:p>
            <a:pPr marL="0" indent="0">
              <a:buNone/>
            </a:pPr>
            <a:r>
              <a:rPr lang="en-US" sz="2800" dirty="0" smtClean="0">
                <a:latin typeface="Times New Roman" pitchFamily="18" charset="0"/>
                <a:cs typeface="Times New Roman" pitchFamily="18" charset="0"/>
              </a:rPr>
              <a:t>The output of the program is all odd numbers between 1-10</a:t>
            </a:r>
          </a:p>
          <a:p>
            <a:pPr marL="0" indent="0">
              <a:buNone/>
            </a:pPr>
            <a:r>
              <a:rPr lang="en-US" sz="2800" dirty="0" smtClean="0">
                <a:latin typeface="Times New Roman" pitchFamily="18" charset="0"/>
                <a:cs typeface="Times New Roman" pitchFamily="18" charset="0"/>
              </a:rPr>
              <a:t>But, the user wants to print all even numbers between 1-10</a:t>
            </a:r>
          </a:p>
          <a:p>
            <a:pPr marL="0" indent="0">
              <a:buNone/>
            </a:pPr>
            <a:r>
              <a:rPr lang="en-US" sz="2800" dirty="0" smtClean="0">
                <a:latin typeface="Times New Roman" pitchFamily="18" charset="0"/>
                <a:cs typeface="Times New Roman" pitchFamily="18" charset="0"/>
              </a:rPr>
              <a:t>Thus it should be:</a:t>
            </a:r>
          </a:p>
          <a:p>
            <a:pPr marL="0" indent="0">
              <a:buNone/>
            </a:pPr>
            <a:r>
              <a:rPr lang="en-US" sz="2800" dirty="0">
                <a:latin typeface="Times New Roman" pitchFamily="18" charset="0"/>
                <a:cs typeface="Times New Roman" pitchFamily="18" charset="0"/>
              </a:rPr>
              <a:t>f</a:t>
            </a:r>
            <a:r>
              <a:rPr lang="en-US" sz="2800" dirty="0" smtClean="0">
                <a:latin typeface="Times New Roman" pitchFamily="18" charset="0"/>
                <a:cs typeface="Times New Roman" pitchFamily="18" charset="0"/>
              </a:rPr>
              <a:t>or(a=2;a&lt;=10;a=a+2) to give the desired result.</a:t>
            </a:r>
            <a:endParaRPr lang="en-IN"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Example Of Logical Error</a:t>
            </a:r>
            <a:endParaRPr lang="en-IN" dirty="0">
              <a:latin typeface="Times New Roman" pitchFamily="18" charset="0"/>
              <a:cs typeface="Times New Roman" pitchFamily="18" charset="0"/>
            </a:endParaRPr>
          </a:p>
        </p:txBody>
      </p:sp>
      <p:pic>
        <p:nvPicPr>
          <p:cNvPr id="4" name="Example of Logical error.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458200" y="6137564"/>
            <a:ext cx="609600" cy="609600"/>
          </a:xfrm>
          <a:prstGeom prst="rect">
            <a:avLst/>
          </a:prstGeom>
        </p:spPr>
      </p:pic>
    </p:spTree>
    <p:extLst>
      <p:ext uri="{BB962C8B-B14F-4D97-AF65-F5344CB8AC3E}">
        <p14:creationId xmlns:p14="http://schemas.microsoft.com/office/powerpoint/2010/main" val="3968341909"/>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dissolv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dissolv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dissolv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dissolv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dissolve">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dissolve">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mediacall" presetSubtype="0" fill="hold" nodeType="clickEffect">
                                  <p:stCondLst>
                                    <p:cond delay="0"/>
                                  </p:stCondLst>
                                  <p:childTnLst>
                                    <p:cmd type="call" cmd="playFrom(0.0)">
                                      <p:cBhvr>
                                        <p:cTn id="46" dur="3157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47" fill="hold" display="0">
                  <p:stCondLst>
                    <p:cond delay="indefinite"/>
                  </p:stCondLst>
                  <p:endCondLst>
                    <p:cond evt="onStopAudio" delay="0">
                      <p:tgtEl>
                        <p:sldTgt/>
                      </p:tgtEl>
                    </p:cond>
                  </p:endCondLst>
                </p:cTn>
                <p:tgtEl>
                  <p:spTgt spid="4"/>
                </p:tgtEl>
              </p:cMediaNode>
            </p:audio>
          </p:childTnLst>
        </p:cTn>
      </p:par>
    </p:tnLst>
    <p:bldLst>
      <p:bldP spid="2"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545" y="2057400"/>
            <a:ext cx="8991600" cy="4648200"/>
          </a:xfrm>
        </p:spPr>
        <p:txBody>
          <a:bodyPr>
            <a:noAutofit/>
          </a:bodyPr>
          <a:lstStyle/>
          <a:p>
            <a:pPr marL="0" indent="0">
              <a:buNone/>
            </a:pPr>
            <a:r>
              <a:rPr lang="en-US" sz="3200" dirty="0" smtClean="0">
                <a:latin typeface="Times New Roman" pitchFamily="18" charset="0"/>
                <a:cs typeface="Times New Roman" pitchFamily="18" charset="0"/>
              </a:rPr>
              <a:t>Even after errors are removed and the program is compiled, it does not mean that the program will produce the result. These may be some other mistake other than syntax error and logical error which come in the way of execution, know as Run time errors. These errors may occur due to dividing a number by zero or to find the root of negative numbers else wrong input by console etc.</a:t>
            </a:r>
            <a:endParaRPr lang="en-IN" sz="32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Run Time Error</a:t>
            </a:r>
            <a:endParaRPr lang="en-IN" dirty="0">
              <a:latin typeface="Times New Roman" pitchFamily="18" charset="0"/>
              <a:cs typeface="Times New Roman" pitchFamily="18" charset="0"/>
            </a:endParaRPr>
          </a:p>
        </p:txBody>
      </p:sp>
      <p:pic>
        <p:nvPicPr>
          <p:cNvPr id="4" name="Run time error Intro.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05800" y="6096000"/>
            <a:ext cx="609600" cy="609600"/>
          </a:xfrm>
          <a:prstGeom prst="rect">
            <a:avLst/>
          </a:prstGeom>
        </p:spPr>
      </p:pic>
    </p:spTree>
    <p:extLst>
      <p:ext uri="{BB962C8B-B14F-4D97-AF65-F5344CB8AC3E}">
        <p14:creationId xmlns:p14="http://schemas.microsoft.com/office/powerpoint/2010/main" val="3662310099"/>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heel(1)">
                                      <p:cBhvr>
                                        <p:cTn id="15" dur="20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mediacall" presetSubtype="0" fill="hold" nodeType="clickEffect">
                                  <p:stCondLst>
                                    <p:cond delay="0"/>
                                  </p:stCondLst>
                                  <p:childTnLst>
                                    <p:cmd type="call" cmd="playFrom(0.0)">
                                      <p:cBhvr>
                                        <p:cTn id="19" dur="2702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0" fill="hold" display="0">
                  <p:stCondLst>
                    <p:cond delay="indefinite"/>
                  </p:stCondLst>
                  <p:endCondLst>
                    <p:cond evt="onStopAudio" delay="0">
                      <p:tgtEl>
                        <p:sldTgt/>
                      </p:tgtEl>
                    </p:cond>
                  </p:endCondLst>
                </p:cTn>
                <p:tgtEl>
                  <p:spTgt spid="4"/>
                </p:tgtEl>
              </p:cMediaNode>
            </p:audio>
          </p:childTnLst>
        </p:cTn>
      </p:par>
    </p:tnLst>
    <p:bldLst>
      <p:bldP spid="2"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782" y="2133600"/>
            <a:ext cx="9144000" cy="4838253"/>
          </a:xfrm>
        </p:spPr>
        <p:txBody>
          <a:bodyPr>
            <a:normAutofit lnSpcReduction="10000"/>
          </a:bodyPr>
          <a:lstStyle/>
          <a:p>
            <a:pPr marL="0" indent="0">
              <a:buNone/>
            </a:pPr>
            <a:r>
              <a:rPr lang="en-US" dirty="0" smtClean="0">
                <a:latin typeface="Times New Roman" pitchFamily="18" charset="0"/>
                <a:cs typeface="Times New Roman" pitchFamily="18" charset="0"/>
              </a:rPr>
              <a:t>The expression a=</a:t>
            </a:r>
            <a:r>
              <a:rPr lang="en-US" dirty="0" err="1" smtClean="0">
                <a:latin typeface="Times New Roman" pitchFamily="18" charset="0"/>
                <a:cs typeface="Times New Roman" pitchFamily="18" charset="0"/>
              </a:rPr>
              <a:t>b+c</a:t>
            </a:r>
            <a:r>
              <a:rPr lang="en-US" dirty="0" smtClean="0">
                <a:latin typeface="Times New Roman" pitchFamily="18" charset="0"/>
                <a:cs typeface="Times New Roman" pitchFamily="18" charset="0"/>
              </a:rPr>
              <a:t>/d;</a:t>
            </a:r>
          </a:p>
          <a:p>
            <a:pPr marL="0" indent="0">
              <a:buNone/>
            </a:pPr>
            <a:r>
              <a:rPr lang="en-US" dirty="0" smtClean="0">
                <a:latin typeface="Times New Roman" pitchFamily="18" charset="0"/>
                <a:cs typeface="Times New Roman" pitchFamily="18" charset="0"/>
              </a:rPr>
              <a:t>If the value of d=0, then the result will come to an infinite, which is a run time error.</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expression a=</a:t>
            </a:r>
            <a:r>
              <a:rPr lang="en-US" dirty="0" err="1" smtClean="0">
                <a:latin typeface="Times New Roman" pitchFamily="18" charset="0"/>
                <a:cs typeface="Times New Roman" pitchFamily="18" charset="0"/>
              </a:rPr>
              <a:t>Math.sqrt</a:t>
            </a:r>
            <a:r>
              <a:rPr lang="en-US" dirty="0" smtClean="0">
                <a:latin typeface="Times New Roman" pitchFamily="18" charset="0"/>
                <a:cs typeface="Times New Roman" pitchFamily="18" charset="0"/>
              </a:rPr>
              <a:t>(a);  </a:t>
            </a:r>
          </a:p>
          <a:p>
            <a:pPr marL="0" indent="0">
              <a:buNone/>
            </a:pPr>
            <a:r>
              <a:rPr lang="en-US" dirty="0">
                <a:latin typeface="Times New Roman" pitchFamily="18" charset="0"/>
                <a:cs typeface="Times New Roman" pitchFamily="18" charset="0"/>
              </a:rPr>
              <a:t>If the value of </a:t>
            </a:r>
            <a:r>
              <a:rPr lang="en-US" dirty="0" smtClean="0">
                <a:latin typeface="Times New Roman" pitchFamily="18" charset="0"/>
                <a:cs typeface="Times New Roman" pitchFamily="18" charset="0"/>
              </a:rPr>
              <a:t>a=-1, </a:t>
            </a:r>
            <a:r>
              <a:rPr lang="en-US" dirty="0">
                <a:latin typeface="Times New Roman" pitchFamily="18" charset="0"/>
                <a:cs typeface="Times New Roman" pitchFamily="18" charset="0"/>
              </a:rPr>
              <a:t>then the result will come </a:t>
            </a:r>
            <a:r>
              <a:rPr lang="en-US" dirty="0" err="1" smtClean="0">
                <a:latin typeface="Times New Roman" pitchFamily="18" charset="0"/>
                <a:cs typeface="Times New Roman" pitchFamily="18" charset="0"/>
              </a:rPr>
              <a:t>NaN</a:t>
            </a:r>
            <a:r>
              <a:rPr lang="en-US" dirty="0" smtClean="0">
                <a:latin typeface="Times New Roman" pitchFamily="18" charset="0"/>
                <a:cs typeface="Times New Roman" pitchFamily="18" charset="0"/>
              </a:rPr>
              <a:t>, as square root of negative numbers is not defined.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Hence, it is </a:t>
            </a:r>
            <a:r>
              <a:rPr lang="en-US" dirty="0">
                <a:latin typeface="Times New Roman" pitchFamily="18" charset="0"/>
                <a:cs typeface="Times New Roman" pitchFamily="18" charset="0"/>
              </a:rPr>
              <a:t>a run time error</a:t>
            </a:r>
            <a:r>
              <a:rPr lang="en-US" dirty="0" smtClean="0">
                <a:latin typeface="Times New Roman" pitchFamily="18" charset="0"/>
                <a:cs typeface="Times New Roman" pitchFamily="18" charset="0"/>
              </a:rPr>
              <a:t>.</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expression a=</a:t>
            </a:r>
            <a:r>
              <a:rPr lang="en-US" dirty="0" err="1" smtClean="0">
                <a:latin typeface="Times New Roman" pitchFamily="18" charset="0"/>
                <a:cs typeface="Times New Roman" pitchFamily="18" charset="0"/>
              </a:rPr>
              <a:t>A.nextInt</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is to accept a Integer value from the console but if the console gives input such as decimal number, character or string the compiler will show run time error.</a:t>
            </a:r>
          </a:p>
          <a:p>
            <a:pPr marL="0" indent="0">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Example Of Run Time Error</a:t>
            </a:r>
            <a:endParaRPr lang="en-IN" dirty="0">
              <a:latin typeface="Times New Roman" pitchFamily="18" charset="0"/>
              <a:cs typeface="Times New Roman" pitchFamily="18" charset="0"/>
            </a:endParaRPr>
          </a:p>
        </p:txBody>
      </p:sp>
      <p:pic>
        <p:nvPicPr>
          <p:cNvPr id="4" name="Example of Run Time error.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269182"/>
            <a:ext cx="609600" cy="609600"/>
          </a:xfrm>
          <a:prstGeom prst="rect">
            <a:avLst/>
          </a:prstGeom>
        </p:spPr>
      </p:pic>
    </p:spTree>
    <p:extLst>
      <p:ext uri="{BB962C8B-B14F-4D97-AF65-F5344CB8AC3E}">
        <p14:creationId xmlns:p14="http://schemas.microsoft.com/office/powerpoint/2010/main" val="741209188"/>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1000"/>
                                        <p:tgtEl>
                                          <p:spTgt spid="2">
                                            <p:txEl>
                                              <p:pRg st="4" end="4"/>
                                            </p:txEl>
                                          </p:spTgt>
                                        </p:tgtEl>
                                      </p:cBhvr>
                                    </p:animEffect>
                                    <p:anim calcmode="lin" valueType="num">
                                      <p:cBhvr>
                                        <p:cTn id="3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1000"/>
                                        <p:tgtEl>
                                          <p:spTgt spid="2">
                                            <p:txEl>
                                              <p:pRg st="6" end="6"/>
                                            </p:txEl>
                                          </p:spTgt>
                                        </p:tgtEl>
                                      </p:cBhvr>
                                    </p:animEffect>
                                    <p:anim calcmode="lin" valueType="num">
                                      <p:cBhvr>
                                        <p:cTn id="41"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fade">
                                      <p:cBhvr>
                                        <p:cTn id="47" dur="1000"/>
                                        <p:tgtEl>
                                          <p:spTgt spid="2">
                                            <p:txEl>
                                              <p:pRg st="7" end="7"/>
                                            </p:txEl>
                                          </p:spTgt>
                                        </p:tgtEl>
                                      </p:cBhvr>
                                    </p:animEffect>
                                    <p:anim calcmode="lin" valueType="num">
                                      <p:cBhvr>
                                        <p:cTn id="4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mediacall" presetSubtype="0" fill="hold" nodeType="clickEffect">
                                  <p:stCondLst>
                                    <p:cond delay="0"/>
                                  </p:stCondLst>
                                  <p:childTnLst>
                                    <p:cmd type="call" cmd="playFrom(0.0)">
                                      <p:cBhvr>
                                        <p:cTn id="53" dur="3840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54" fill="hold" display="0">
                  <p:stCondLst>
                    <p:cond delay="indefinite"/>
                  </p:stCondLst>
                  <p:endCondLst>
                    <p:cond evt="onStopAudio" delay="0">
                      <p:tgtEl>
                        <p:sldTgt/>
                      </p:tgtEl>
                    </p:cond>
                  </p:endCondLst>
                </p:cTn>
                <p:tgtEl>
                  <p:spTgt spid="4"/>
                </p:tgtEl>
              </p:cMediaNode>
            </p:audio>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8000" dirty="0" smtClean="0">
                <a:latin typeface="Times New Roman" pitchFamily="18" charset="0"/>
                <a:cs typeface="Times New Roman" pitchFamily="18" charset="0"/>
              </a:rPr>
              <a:t>THANK YOU !!!</a:t>
            </a:r>
            <a:endParaRPr lang="en-IN" sz="8000"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marL="0" indent="0">
              <a:buNone/>
            </a:pPr>
            <a:r>
              <a:rPr lang="en-US" sz="4000" dirty="0" smtClean="0">
                <a:latin typeface="Times New Roman" pitchFamily="18" charset="0"/>
                <a:cs typeface="Times New Roman" pitchFamily="18" charset="0"/>
              </a:rPr>
              <a:t>Have A Good Day.</a:t>
            </a:r>
            <a:endParaRPr lang="en-IN" sz="4000" dirty="0">
              <a:latin typeface="Times New Roman" pitchFamily="18" charset="0"/>
              <a:cs typeface="Times New Roman" pitchFamily="18" charset="0"/>
            </a:endParaRPr>
          </a:p>
        </p:txBody>
      </p:sp>
      <p:pic>
        <p:nvPicPr>
          <p:cNvPr id="1027" name="Picture 3" descr="C:\Program Files (x86)\Microsoft Office\MEDIA\CAGCAT10\j0292020.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3200400"/>
            <a:ext cx="1869034" cy="17739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Program Files (x86)\Microsoft Office\MEDIA\CAGCAT10\j0301252.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143" y="3428999"/>
            <a:ext cx="1829714" cy="156545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Program Files (x86)\Microsoft Office\MEDIA\CAGCAT10\j0281904.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3600" y="3172691"/>
            <a:ext cx="1825142" cy="1725473"/>
          </a:xfrm>
          <a:prstGeom prst="rect">
            <a:avLst/>
          </a:prstGeom>
          <a:noFill/>
          <a:extLst>
            <a:ext uri="{909E8E84-426E-40DD-AFC4-6F175D3DCCD1}">
              <a14:hiddenFill xmlns:a14="http://schemas.microsoft.com/office/drawing/2010/main">
                <a:solidFill>
                  <a:srgbClr val="FFFFFF"/>
                </a:solidFill>
              </a14:hiddenFill>
            </a:ext>
          </a:extLst>
        </p:spPr>
      </p:pic>
      <p:pic>
        <p:nvPicPr>
          <p:cNvPr id="2" name="End of ppt.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458200" y="6241473"/>
            <a:ext cx="609600" cy="609600"/>
          </a:xfrm>
          <a:prstGeom prst="rect">
            <a:avLst/>
          </a:prstGeom>
        </p:spPr>
      </p:pic>
    </p:spTree>
    <p:extLst>
      <p:ext uri="{BB962C8B-B14F-4D97-AF65-F5344CB8AC3E}">
        <p14:creationId xmlns:p14="http://schemas.microsoft.com/office/powerpoint/2010/main" val="1185155230"/>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randombar(horizontal)">
                                      <p:cBhvr>
                                        <p:cTn id="19" dur="500"/>
                                        <p:tgtEl>
                                          <p:spTgt spid="1027"/>
                                        </p:tgtEl>
                                      </p:cBhvr>
                                    </p:animEffect>
                                  </p:childTnLst>
                                </p:cTn>
                              </p:par>
                              <p:par>
                                <p:cTn id="20" presetID="14" presetClass="entr" presetSubtype="10" fill="hold" nodeType="with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randombar(horizontal)">
                                      <p:cBhvr>
                                        <p:cTn id="22" dur="500"/>
                                        <p:tgtEl>
                                          <p:spTgt spid="1028"/>
                                        </p:tgtEl>
                                      </p:cBhvr>
                                    </p:animEffect>
                                  </p:childTnLst>
                                </p:cTn>
                              </p:par>
                              <p:par>
                                <p:cTn id="23" presetID="14" presetClass="entr" presetSubtype="10" fill="hold" nodeType="withEffect">
                                  <p:stCondLst>
                                    <p:cond delay="0"/>
                                  </p:stCondLst>
                                  <p:childTnLst>
                                    <p:set>
                                      <p:cBhvr>
                                        <p:cTn id="24" dur="1" fill="hold">
                                          <p:stCondLst>
                                            <p:cond delay="0"/>
                                          </p:stCondLst>
                                        </p:cTn>
                                        <p:tgtEl>
                                          <p:spTgt spid="1029"/>
                                        </p:tgtEl>
                                        <p:attrNameLst>
                                          <p:attrName>style.visibility</p:attrName>
                                        </p:attrNameLst>
                                      </p:cBhvr>
                                      <p:to>
                                        <p:strVal val="visible"/>
                                      </p:to>
                                    </p:set>
                                    <p:animEffect transition="in" filter="randombar(horizontal)">
                                      <p:cBhvr>
                                        <p:cTn id="25" dur="500"/>
                                        <p:tgtEl>
                                          <p:spTgt spid="102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mediacall" presetSubtype="0" fill="hold" nodeType="clickEffect">
                                  <p:stCondLst>
                                    <p:cond delay="0"/>
                                  </p:stCondLst>
                                  <p:childTnLst>
                                    <p:cmd type="call" cmd="playFrom(0.0)">
                                      <p:cBhvr>
                                        <p:cTn id="29" dur="82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0" fill="hold" display="0">
                  <p:stCondLst>
                    <p:cond delay="indefinite"/>
                  </p:stCondLst>
                  <p:endCondLst>
                    <p:cond evt="onStopAudio" delay="0">
                      <p:tgtEl>
                        <p:sldTgt/>
                      </p:tgtEl>
                    </p:cond>
                  </p:endCondLst>
                </p:cTn>
                <p:tgtEl>
                  <p:spTgt spid="2"/>
                </p:tgtEl>
              </p:cMediaNode>
            </p:audio>
          </p:childTnLst>
        </p:cTn>
      </p:par>
    </p:tnLst>
    <p:bldLst>
      <p:bldP spid="3" grpId="0"/>
      <p:bldP spid="4"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139</TotalTime>
  <Words>441</Words>
  <Application>Microsoft Office PowerPoint</Application>
  <PresentationFormat>On-screen Show (4:3)</PresentationFormat>
  <Paragraphs>47</Paragraphs>
  <Slides>9</Slides>
  <Notes>0</Notes>
  <HiddenSlides>0</HiddenSlides>
  <MMClips>9</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Hardcover</vt:lpstr>
      <vt:lpstr>Computer Project I Term Exam 2014-15 </vt:lpstr>
      <vt:lpstr>Types Of Errors</vt:lpstr>
      <vt:lpstr>Syntax Error</vt:lpstr>
      <vt:lpstr>Example Of Syntax Error</vt:lpstr>
      <vt:lpstr>Logical Error</vt:lpstr>
      <vt:lpstr>Example Of Logical Error</vt:lpstr>
      <vt:lpstr>Run Time Error</vt:lpstr>
      <vt:lpstr>Example Of Run Time Error</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Project </dc:title>
  <dc:creator>B S DAREKAR</dc:creator>
  <cp:lastModifiedBy>B S DAREKAR</cp:lastModifiedBy>
  <cp:revision>43</cp:revision>
  <dcterms:created xsi:type="dcterms:W3CDTF">2006-08-16T00:00:00Z</dcterms:created>
  <dcterms:modified xsi:type="dcterms:W3CDTF">2014-08-31T08:05:49Z</dcterms:modified>
</cp:coreProperties>
</file>