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3E14BBD-4693-496C-918A-52EF1D1FF73E}">
  <a:tblStyle styleId="{F3E14BBD-4693-496C-918A-52EF1D1FF73E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8031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pPr eaLnBrk="1" latinLnBrk="0" hangingPunct="1"/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Arithm%C3%A9tique_modulai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fr.wikipedia.org/wiki/Matr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2267744" y="1995686"/>
            <a:ext cx="6477000" cy="1371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5000" b="1" dirty="0"/>
              <a:t>Chiffrement de Hill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0" y="3579862"/>
            <a:ext cx="43428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2300" b="1" dirty="0"/>
              <a:t>Professeur : M.FENRENBACH</a:t>
            </a:r>
            <a:r>
              <a:rPr lang="fr" sz="2300" dirty="0"/>
              <a:t> 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4294967295"/>
          </p:nvPr>
        </p:nvSpPr>
        <p:spPr>
          <a:xfrm>
            <a:off x="4616450" y="3579862"/>
            <a:ext cx="4527550" cy="77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b="1" dirty="0"/>
              <a:t>Etudiants : ZHAO Mengzi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 b="1" dirty="0"/>
              <a:t>	</a:t>
            </a:r>
            <a:r>
              <a:rPr lang="fr" sz="2400" b="1" dirty="0"/>
              <a:t> </a:t>
            </a:r>
            <a:r>
              <a:rPr lang="fr" sz="2400" b="1" dirty="0" smtClean="0"/>
              <a:t>             </a:t>
            </a:r>
            <a:r>
              <a:rPr lang="fr" sz="2400" b="1" dirty="0" smtClean="0"/>
              <a:t>FRELOT </a:t>
            </a:r>
            <a:r>
              <a:rPr lang="fr" sz="2400" b="1" dirty="0"/>
              <a:t>Victor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704709" cy="105958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Principe - Déchiffrement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68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Pour tester :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>
                <a:solidFill>
                  <a:schemeClr val="tx1"/>
                </a:solidFill>
              </a:rPr>
              <a:t>10</a:t>
            </a:fld>
            <a:endParaRPr lang="fr" dirty="0">
              <a:solidFill>
                <a:schemeClr val="tx1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25" y="1951525"/>
            <a:ext cx="6240899" cy="22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Principe - AttackHill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>
                <a:solidFill>
                  <a:schemeClr val="tx1"/>
                </a:solidFill>
              </a:rPr>
              <a:t>11</a:t>
            </a:fld>
            <a:endParaRPr lang="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dirty="0"/>
              <a:t>Difficultés rencontrées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fr" dirty="0"/>
              <a:t>cours matrice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fr" dirty="0"/>
              <a:t>commandes maple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dirty="0"/>
              <a:t>Ce que nous avons appris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fr" dirty="0"/>
              <a:t>cryptage décryptage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fr" dirty="0"/>
              <a:t>programmation maple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>
                <a:solidFill>
                  <a:schemeClr val="tx1"/>
                </a:solidFill>
              </a:rPr>
              <a:t>12</a:t>
            </a:fld>
            <a:endParaRPr lang="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dirty="0"/>
              <a:t>Plan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95536" y="1779662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dirty="0"/>
              <a:t>Introduction de Chiffrement de Hill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fr" dirty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dirty="0" smtClean="0"/>
              <a:t>Principe</a:t>
            </a:r>
            <a:endParaRPr lang="fr" dirty="0"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fr" dirty="0" smtClean="0"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dirty="0" smtClean="0"/>
              <a:t>Conclusion</a:t>
            </a:r>
            <a:endParaRPr lang="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84382B49-07CF-4C29-B27A-C4DAC20CD58A}" type="slidenum">
              <a:rPr lang="fr" smtClean="0">
                <a:solidFill>
                  <a:schemeClr val="tx1"/>
                </a:solidFill>
              </a:rPr>
              <a:t>2</a:t>
            </a:fld>
            <a:endParaRPr lang="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Introduction de Chiffrement de Hill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dirty="0"/>
              <a:t>Mod</a:t>
            </a:r>
            <a:r>
              <a:rPr lang="fr" dirty="0">
                <a:solidFill>
                  <a:srgbClr val="000000"/>
                </a:solidFill>
              </a:rPr>
              <a:t>èle simple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dirty="0"/>
              <a:t>Propriétés : 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fr" dirty="0" smtClean="0">
                <a:solidFill>
                  <a:srgbClr val="000000"/>
                </a:solidFill>
                <a:hlinkClick r:id="rId3"/>
              </a:rPr>
              <a:t>arithmétique modulaire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fr" dirty="0" smtClean="0">
                <a:solidFill>
                  <a:srgbClr val="000000"/>
                </a:solidFill>
                <a:hlinkClick r:id="rId4"/>
              </a:rPr>
              <a:t>matrices</a:t>
            </a:r>
            <a:endParaRPr lang="fr" dirty="0">
              <a:solidFill>
                <a:srgbClr val="000000"/>
              </a:solidFill>
              <a:hlinkClick r:id="rId4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dirty="0"/>
              <a:t>Fonctions :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fr" dirty="0"/>
              <a:t>chiffrer le message en substituant les lettres du message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fr" dirty="0"/>
              <a:t>rendre plus difficile le cassage du code par observation des fréquences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0" rtl="0">
              <a:spcBef>
                <a:spcPts val="0"/>
              </a:spcBef>
              <a:buNone/>
            </a:pPr>
            <a:endParaRPr sz="1300" dirty="0">
              <a:solidFill>
                <a:srgbClr val="252525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>
                <a:solidFill>
                  <a:schemeClr val="tx1"/>
                </a:solidFill>
              </a:rPr>
              <a:t>3</a:t>
            </a:fld>
            <a:endParaRPr lang="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Principe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/>
              <a:t>Illustration sur un exemple simple : </a:t>
            </a:r>
          </a:p>
          <a:p>
            <a:pPr lvl="0" rtl="0">
              <a:spcBef>
                <a:spcPts val="0"/>
              </a:spcBef>
              <a:buNone/>
            </a:pPr>
            <a:r>
              <a:rPr lang="fr" dirty="0"/>
              <a:t>				</a:t>
            </a:r>
            <a:endParaRPr lang="fr" dirty="0"/>
          </a:p>
          <a:p>
            <a:pPr lvl="0" rtl="0">
              <a:spcBef>
                <a:spcPts val="0"/>
              </a:spcBef>
              <a:buNone/>
            </a:pPr>
            <a:r>
              <a:rPr lang="fr" dirty="0"/>
              <a:t>	</a:t>
            </a:r>
            <a:r>
              <a:rPr lang="fr" dirty="0" smtClean="0"/>
              <a:t>			det(A</a:t>
            </a:r>
            <a:r>
              <a:rPr lang="fr" dirty="0"/>
              <a:t>) = 3*17 - 6*5 = 21</a:t>
            </a:r>
          </a:p>
          <a:p>
            <a:pPr marL="2286000" lvl="0" indent="45720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fr" dirty="0"/>
              <a:t> </a:t>
            </a:r>
            <a:r>
              <a:rPr lang="fr" dirty="0" smtClean="0"/>
              <a:t>	pgcd(21,26</a:t>
            </a:r>
            <a:r>
              <a:rPr lang="fr" dirty="0"/>
              <a:t>) = 1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dirty="0"/>
              <a:t>Il possède un inverse dans </a:t>
            </a:r>
            <a:r>
              <a:rPr lang="fr" b="1" dirty="0" smtClean="0"/>
              <a:t>Z/26Z</a:t>
            </a:r>
            <a:r>
              <a:rPr lang="fr" dirty="0" smtClean="0"/>
              <a:t>.</a:t>
            </a:r>
            <a:endParaRPr lang="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>
                <a:solidFill>
                  <a:schemeClr val="tx1"/>
                </a:solidFill>
              </a:rPr>
              <a:t>4</a:t>
            </a:fld>
            <a:endParaRPr lang="fr" dirty="0">
              <a:solidFill>
                <a:schemeClr val="tx1"/>
              </a:solidFill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00" y="2024250"/>
            <a:ext cx="1857175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Principe - Chiffrement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>
                <a:solidFill>
                  <a:schemeClr val="tx1"/>
                </a:solidFill>
              </a:rPr>
              <a:t>5</a:t>
            </a:fld>
            <a:endParaRPr lang="fr" dirty="0">
              <a:solidFill>
                <a:schemeClr val="tx1"/>
              </a:solidFill>
            </a:endParaRPr>
          </a:p>
        </p:txBody>
      </p:sp>
      <p:graphicFrame>
        <p:nvGraphicFramePr>
          <p:cNvPr id="68" name="Shape 68"/>
          <p:cNvGraphicFramePr/>
          <p:nvPr/>
        </p:nvGraphicFramePr>
        <p:xfrm>
          <a:off x="1326250" y="3294500"/>
          <a:ext cx="7745975" cy="1188660"/>
        </p:xfrm>
        <a:graphic>
          <a:graphicData uri="http://schemas.openxmlformats.org/drawingml/2006/table">
            <a:tbl>
              <a:tblPr>
                <a:noFill/>
                <a:tableStyleId>{F3E14BBD-4693-496C-918A-52EF1D1FF73E}</a:tableStyleId>
              </a:tblPr>
              <a:tblGrid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3828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25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J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Q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Z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pSp>
        <p:nvGrpSpPr>
          <p:cNvPr id="69" name="Shape 69"/>
          <p:cNvGrpSpPr/>
          <p:nvPr/>
        </p:nvGrpSpPr>
        <p:grpSpPr>
          <a:xfrm>
            <a:off x="-5417" y="3461912"/>
            <a:ext cx="2201035" cy="2070033"/>
            <a:chOff x="220811" y="2033475"/>
            <a:chExt cx="2066699" cy="980686"/>
          </a:xfrm>
        </p:grpSpPr>
        <p:sp>
          <p:nvSpPr>
            <p:cNvPr id="70" name="Shape 70"/>
            <p:cNvSpPr txBox="1"/>
            <p:nvPr/>
          </p:nvSpPr>
          <p:spPr>
            <a:xfrm>
              <a:off x="220811" y="2547662"/>
              <a:ext cx="2066699" cy="466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fr" sz="2000" b="1" dirty="0">
                  <a:solidFill>
                    <a:srgbClr val="FF0000"/>
                  </a:solidFill>
                </a:rPr>
                <a:t>rang de lettres</a:t>
              </a:r>
            </a:p>
          </p:txBody>
        </p:sp>
        <p:sp>
          <p:nvSpPr>
            <p:cNvPr id="71" name="Shape 71"/>
            <p:cNvSpPr/>
            <p:nvPr/>
          </p:nvSpPr>
          <p:spPr>
            <a:xfrm>
              <a:off x="1016925" y="2033475"/>
              <a:ext cx="394800" cy="514199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7050"/>
            <a:ext cx="9365948" cy="118478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215300" y="1279900"/>
            <a:ext cx="2440199" cy="54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2200" b="1"/>
              <a:t>Créer un table :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Principe - Chiffrement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>
                <a:solidFill>
                  <a:schemeClr val="tx1"/>
                </a:solidFill>
              </a:rPr>
              <a:t>6</a:t>
            </a:fld>
            <a:endParaRPr lang="fr" dirty="0">
              <a:solidFill>
                <a:schemeClr val="tx1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720" y="1923678"/>
            <a:ext cx="5881726" cy="1739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Principe - Chiffrement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>
                <a:solidFill>
                  <a:schemeClr val="tx1"/>
                </a:solidFill>
              </a:rPr>
              <a:t>7</a:t>
            </a:fld>
            <a:endParaRPr lang="fr" dirty="0">
              <a:solidFill>
                <a:schemeClr val="tx1"/>
              </a:solidFill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25" y="1203597"/>
            <a:ext cx="6204950" cy="38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Principe - Chiffrement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78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Tester :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>
                <a:solidFill>
                  <a:schemeClr val="tx1"/>
                </a:solidFill>
              </a:rPr>
              <a:t>8</a:t>
            </a:fld>
            <a:endParaRPr lang="fr" dirty="0">
              <a:solidFill>
                <a:schemeClr val="tx1"/>
              </a:solidFill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00" y="2055000"/>
            <a:ext cx="6957599" cy="2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Principe - Déchiffrement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80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Méthode : 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Une information codé par une clé A (inversible)	 est décodé tout simplement en écrivant : </a:t>
            </a:r>
          </a:p>
          <a:p>
            <a:pPr algn="ctr" rtl="0">
              <a:spcBef>
                <a:spcPts val="0"/>
              </a:spcBef>
              <a:buNone/>
            </a:pPr>
            <a:endParaRPr b="1"/>
          </a:p>
          <a:p>
            <a:pPr lvl="0" algn="ctr" rtl="0">
              <a:spcBef>
                <a:spcPts val="0"/>
              </a:spcBef>
              <a:buNone/>
            </a:pPr>
            <a:r>
              <a:rPr lang="fr" b="1"/>
              <a:t>X = Y * A^(-1)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>
                <a:solidFill>
                  <a:schemeClr val="tx1"/>
                </a:solidFill>
              </a:rPr>
              <a:t>9</a:t>
            </a:fld>
            <a:endParaRPr lang="fr" dirty="0">
              <a:solidFill>
                <a:schemeClr val="tx1"/>
              </a:solidFill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625" y="4190300"/>
            <a:ext cx="7058125" cy="4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</TotalTime>
  <Words>183</Words>
  <Application>Microsoft Office PowerPoint</Application>
  <PresentationFormat>Affichage à l'écran (16:9)</PresentationFormat>
  <Paragraphs>112</Paragraphs>
  <Slides>12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Médian</vt:lpstr>
      <vt:lpstr>Chiffrement de Hill</vt:lpstr>
      <vt:lpstr>Plan</vt:lpstr>
      <vt:lpstr>Introduction de Chiffrement de Hill</vt:lpstr>
      <vt:lpstr>Principe</vt:lpstr>
      <vt:lpstr>Principe - Chiffrement</vt:lpstr>
      <vt:lpstr>Principe - Chiffrement</vt:lpstr>
      <vt:lpstr>Principe - Chiffrement</vt:lpstr>
      <vt:lpstr>Principe - Chiffrement</vt:lpstr>
      <vt:lpstr>Principe - Déchiffrement</vt:lpstr>
      <vt:lpstr>Principe - Déchiffrement</vt:lpstr>
      <vt:lpstr>Principe - AttackHill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Chiffrement de Hill</dc:title>
  <cp:lastModifiedBy>Mengzi Zhao</cp:lastModifiedBy>
  <cp:revision>8</cp:revision>
  <dcterms:modified xsi:type="dcterms:W3CDTF">2014-12-17T14:04:40Z</dcterms:modified>
</cp:coreProperties>
</file>