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Robo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atthew Fowles Kulukund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17T16:54:43.991">
    <p:pos x="113" y="720"/>
    <p:text>I still find "regular" a bit confusing as a term.  Maybe motivate it better?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Blah blah introduction.</a:t>
            </a:r>
            <a:endParaRPr/>
          </a:p>
          <a:p>
            <a:pPr indent="0" lvl="0" marL="0">
              <a:spcBef>
                <a:spcPts val="0"/>
              </a:spcBef>
              <a:spcAft>
                <a:spcPts val="0"/>
              </a:spcAft>
              <a:buNone/>
            </a:pPr>
            <a:r>
              <a:t/>
            </a:r>
            <a:endParaRPr/>
          </a:p>
          <a:p>
            <a:pPr indent="0" lvl="0" marL="0">
              <a:spcBef>
                <a:spcPts val="0"/>
              </a:spcBef>
              <a:spcAft>
                <a:spcPts val="0"/>
              </a:spcAft>
              <a:buNone/>
            </a:pPr>
            <a:r>
              <a:rPr lang="en"/>
              <a:t>One note: I’m going to use the term Regular Type here, in the sense introduced by Alex Stepanov back in the 90s.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Name Counting - Digression</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Also note a couple things: </a:t>
            </a:r>
            <a:endParaRPr/>
          </a:p>
          <a:p>
            <a:pPr indent="-298450" lvl="0" marL="457200" rtl="0">
              <a:spcBef>
                <a:spcPts val="0"/>
              </a:spcBef>
              <a:spcAft>
                <a:spcPts val="0"/>
              </a:spcAft>
              <a:buSzPts val="1100"/>
              <a:buChar char="●"/>
            </a:pPr>
            <a:r>
              <a:rPr lang="en"/>
              <a:t>Your move constructor had better be noexcept.</a:t>
            </a:r>
            <a:endParaRPr/>
          </a:p>
          <a:p>
            <a:pPr indent="-298450" lvl="1" marL="914400" rtl="0">
              <a:spcBef>
                <a:spcPts val="0"/>
              </a:spcBef>
              <a:spcAft>
                <a:spcPts val="0"/>
              </a:spcAft>
              <a:buSzPts val="1100"/>
              <a:buChar char="○"/>
            </a:pPr>
            <a:r>
              <a:rPr lang="en"/>
              <a:t>You have no business doing anything complex in a move - the resources are almost always already acquired.</a:t>
            </a:r>
            <a:endParaRPr/>
          </a:p>
          <a:p>
            <a:pPr indent="-298450" lvl="1" marL="914400" rtl="0">
              <a:spcBef>
                <a:spcPts val="0"/>
              </a:spcBef>
              <a:spcAft>
                <a:spcPts val="0"/>
              </a:spcAft>
              <a:buSzPts val="1100"/>
              <a:buChar char="○"/>
            </a:pPr>
            <a:r>
              <a:rPr lang="en"/>
              <a:t>Even if you have to acquire resources, it’s at most *maybe* placeholder memory (std::list in MSVC).</a:t>
            </a:r>
            <a:endParaRPr/>
          </a:p>
          <a:p>
            <a:pPr indent="-298450" lvl="1" marL="914400" rtl="0">
              <a:spcBef>
                <a:spcPts val="0"/>
              </a:spcBef>
              <a:spcAft>
                <a:spcPts val="0"/>
              </a:spcAft>
              <a:buSzPts val="1100"/>
              <a:buChar char="○"/>
            </a:pPr>
            <a:r>
              <a:rPr lang="en"/>
              <a:t>When your type is nothrow move constructable, putting it in a vector that resizes will be a performance improvement (every resize is a move, not copy). It matters.</a:t>
            </a:r>
            <a:endParaRPr/>
          </a:p>
          <a:p>
            <a:pPr indent="-298450" lvl="1" marL="914400" rtl="0">
              <a:spcBef>
                <a:spcPts val="0"/>
              </a:spcBef>
              <a:spcAft>
                <a:spcPts val="0"/>
              </a:spcAft>
              <a:buSzPts val="1100"/>
              <a:buChar char="○"/>
            </a:pPr>
            <a:r>
              <a:rPr lang="en"/>
              <a:t>Even if you have a type that allocates: consider whether the allocation is large enough for recovery from allocation failure to be possible.  Also consider whether your platform allows for such a thing.</a:t>
            </a:r>
            <a:endParaRPr/>
          </a:p>
          <a:p>
            <a:pPr indent="-298450" lvl="1" marL="914400" rtl="0">
              <a:spcBef>
                <a:spcPts val="0"/>
              </a:spcBef>
              <a:spcAft>
                <a:spcPts val="0"/>
              </a:spcAft>
              <a:buSzPts val="1100"/>
              <a:buChar char="○"/>
            </a:pPr>
            <a:r>
              <a:rPr lang="en"/>
              <a:t>If absolutely necessary, consider absl::default_allocator_is_nothrow - allow allocation that throws, but optimize it away on platforms that fail.</a:t>
            </a:r>
            <a:endParaRPr/>
          </a:p>
          <a:p>
            <a:pPr indent="-298450" lvl="0" marL="457200" rtl="0">
              <a:spcBef>
                <a:spcPts val="0"/>
              </a:spcBef>
              <a:spcAft>
                <a:spcPts val="0"/>
              </a:spcAft>
              <a:buSzPts val="1100"/>
              <a:buChar char="●"/>
            </a:pPr>
            <a:r>
              <a:rPr lang="en"/>
              <a:t>If the post-conditions on a moved-into T are different than a copied-into T, you’re gonna have a bad time. More on that later.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aren’t writing generics, this is basically irrelevant.  Generally I suggest not worrying about 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if you want to see an example, this is the type of thing we’re talking about: pass the parameters (whatever type and type category they happen to be) for make_unique to the c’tor of unique_ptr.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Partly these are everywhere in the standard because of how the committee is careful about backwards compatibility and prioritizes runtime over compile-time, simplicity, or usability. In some cases (many cases?) simply accepting T would be equivalent or nearly equivalent, and is simpler.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Also worth noting: const T&amp;&amp; is silly.  I’m not sure this 4-way overload actually makes sense except in extreme generic code.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C++20, it’s likely that we’ll add a ref-qualified “steal” overload for std::stringbuf.  Interestingly, it’s backward compatible: you can std::move that object in most usages. (I’ve hardly ever seen a stringbuf get reused.)</a:t>
            </a:r>
            <a:endParaRPr/>
          </a:p>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semantics here are: if the contents are actually what is in expected, then do the update by moving from desired.  If something has gone wrong/raced, desired is left intact.</a:t>
            </a:r>
            <a:endParaRPr/>
          </a:p>
          <a:p>
            <a:pPr indent="0" lvl="0" marL="0">
              <a:spcBef>
                <a:spcPts val="0"/>
              </a:spcBef>
              <a:spcAft>
                <a:spcPts val="0"/>
              </a:spcAft>
              <a:buNone/>
            </a:pPr>
            <a:r>
              <a:t/>
            </a:r>
            <a:endParaRPr/>
          </a:p>
          <a:p>
            <a:pPr indent="0" lvl="0" marL="0">
              <a:spcBef>
                <a:spcPts val="0"/>
              </a:spcBef>
              <a:spcAft>
                <a:spcPts val="0"/>
              </a:spcAft>
              <a:buNone/>
            </a:pPr>
            <a:r>
              <a:rPr lang="en"/>
              <a:t>Without rvalue-refs here, there’s no way to express that.</a:t>
            </a:r>
            <a:endParaRPr/>
          </a:p>
          <a:p>
            <a:pPr indent="0" lvl="0" marL="0">
              <a:spcBef>
                <a:spcPts val="0"/>
              </a:spcBef>
              <a:spcAft>
                <a:spcPts val="0"/>
              </a:spcAft>
              <a:buNone/>
            </a:pPr>
            <a:r>
              <a:t/>
            </a:r>
            <a:endParaRPr/>
          </a:p>
          <a:p>
            <a:pPr indent="0" lvl="0" marL="0">
              <a:spcBef>
                <a:spcPts val="0"/>
              </a:spcBef>
              <a:spcAft>
                <a:spcPts val="0"/>
              </a:spcAft>
              <a:buNone/>
            </a:pPr>
            <a:r>
              <a:rPr lang="en"/>
              <a:t>When I see a non-overload-set rvalue-ref parameter, it’s a “maybe move.”</a:t>
            </a:r>
            <a:endParaRPr/>
          </a:p>
          <a:p>
            <a:pPr indent="0" lvl="0" marL="0">
              <a:spcBef>
                <a:spcPts val="0"/>
              </a:spcBef>
              <a:spcAft>
                <a:spcPts val="0"/>
              </a:spcAft>
              <a:buNone/>
            </a:pPr>
            <a:r>
              <a:t/>
            </a:r>
            <a:endParaRPr/>
          </a:p>
          <a:p>
            <a:pPr indent="0" lvl="0" marL="0" rtl="0">
              <a:spcBef>
                <a:spcPts val="0"/>
              </a:spcBef>
              <a:spcAft>
                <a:spcPts val="0"/>
              </a:spcAft>
              <a:buNone/>
            </a:pPr>
            <a:r>
              <a:rPr lang="en"/>
              <a:t>Maybe-move semantics are not ideal, but sometimes necessary.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have a thing that shouldn’t be copied, that’s a property of the *data* - you should do some type design and ensure instances of that type aren’t copied.  Doing it on a function signature is a half-measure, and annoying for any user that actually does need to make a copy.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have a thing that shouldn’t be copied, that’s a property of the *data* - you should do some type design and ensure instances of that type aren’t copied.  Doing it on a function signature is a half-measure, and annoying for any user that actually does need to make a copy.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have a thing that shouldn’t be copied, that’s a property of the *data* - you should do some type design and ensure instances of that type aren’t copied.  Doing it on a function signature is a half-measure, and annoying for any user that actually does need to make a copy.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awfully rare for a move to be costly - you could just pass by value and not worry about it. </a:t>
            </a:r>
            <a:endParaRPr/>
          </a:p>
          <a:p>
            <a:pPr indent="0" lvl="0" marL="0">
              <a:spcBef>
                <a:spcPts val="0"/>
              </a:spcBef>
              <a:spcAft>
                <a:spcPts val="0"/>
              </a:spcAft>
              <a:buNone/>
            </a:pPr>
            <a:r>
              <a:t/>
            </a:r>
            <a:endParaRPr/>
          </a:p>
          <a:p>
            <a:pPr indent="0" lvl="0" marL="0">
              <a:spcBef>
                <a:spcPts val="0"/>
              </a:spcBef>
              <a:spcAft>
                <a:spcPts val="0"/>
              </a:spcAft>
              <a:buNone/>
            </a:pPr>
            <a:r>
              <a:rPr lang="en"/>
              <a:t>The sum-total value of CPU loss on move constructing a normal value, compared to a single maybe-move confusion or use-after-move.</a:t>
            </a:r>
            <a:endParaRPr/>
          </a:p>
          <a:p>
            <a:pPr indent="0" lvl="0" marL="0">
              <a:spcBef>
                <a:spcPts val="0"/>
              </a:spcBef>
              <a:spcAft>
                <a:spcPts val="0"/>
              </a:spcAft>
              <a:buNone/>
            </a:pPr>
            <a:r>
              <a:rPr lang="en"/>
              <a:t>This *maybe* makes sense in cases where the function is known to be extraordinarily cheap compared to the cost of a move.  If you allocate, or take a lock, or basically do anything, it’s going to be pretty negligible.  </a:t>
            </a:r>
            <a:endParaRPr/>
          </a:p>
          <a:p>
            <a:pPr indent="0" lvl="0" marL="0">
              <a:spcBef>
                <a:spcPts val="0"/>
              </a:spcBef>
              <a:spcAft>
                <a:spcPts val="0"/>
              </a:spcAft>
              <a:buNone/>
            </a:pPr>
            <a:r>
              <a:t/>
            </a:r>
            <a:endParaRPr/>
          </a:p>
          <a:p>
            <a:pPr indent="0" lvl="0" marL="0">
              <a:spcBef>
                <a:spcPts val="0"/>
              </a:spcBef>
              <a:spcAft>
                <a:spcPts val="0"/>
              </a:spcAft>
              <a:buNone/>
            </a:pPr>
            <a:r>
              <a:rPr lang="en"/>
              <a:t>Or, make it an overload set (const-ref and rvalue-ref) and leave the choice to the user.  But again: the savings is usually negligible, and the overload set makes compilation longer, and compiler messages worse.</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Basically: preventing temporaries means you have lifetime requirements on this parameter.</a:t>
            </a:r>
            <a:endParaRPr/>
          </a:p>
          <a:p>
            <a:pPr indent="0" lvl="0" marL="0">
              <a:spcBef>
                <a:spcPts val="0"/>
              </a:spcBef>
              <a:spcAft>
                <a:spcPts val="0"/>
              </a:spcAft>
              <a:buNone/>
            </a:pPr>
            <a:r>
              <a:t/>
            </a:r>
            <a:endParaRPr/>
          </a:p>
          <a:p>
            <a:pPr indent="0" lvl="0" marL="0">
              <a:spcBef>
                <a:spcPts val="0"/>
              </a:spcBef>
              <a:spcAft>
                <a:spcPts val="0"/>
              </a:spcAft>
              <a:buNone/>
            </a:pPr>
            <a:r>
              <a:rPr lang="en"/>
              <a:t>There are two major common situations for that:</a:t>
            </a:r>
            <a:endParaRPr/>
          </a:p>
          <a:p>
            <a:pPr indent="-298450" lvl="0" marL="457200" rtl="0">
              <a:spcBef>
                <a:spcPts val="0"/>
              </a:spcBef>
              <a:spcAft>
                <a:spcPts val="0"/>
              </a:spcAft>
              <a:buSzPts val="1100"/>
              <a:buChar char="●"/>
            </a:pPr>
            <a:r>
              <a:rPr lang="en"/>
              <a:t>c’tors, initializing members that have lifetime requirements longer than the c’tor call</a:t>
            </a:r>
            <a:endParaRPr/>
          </a:p>
          <a:p>
            <a:pPr indent="-298450" lvl="0" marL="457200" rtl="0">
              <a:spcBef>
                <a:spcPts val="0"/>
              </a:spcBef>
              <a:spcAft>
                <a:spcPts val="0"/>
              </a:spcAft>
              <a:buSzPts val="1100"/>
              <a:buChar char="●"/>
            </a:pPr>
            <a:r>
              <a:rPr lang="en"/>
              <a:t>functions that kick off async work</a:t>
            </a:r>
            <a:endParaRPr/>
          </a:p>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neither of those cases can you be sure that the current scope suffices.  The most common way to work around a “prevent temporaries” is going to be to define it as a local temporary on the previous line. If the current scope isn’t right (heap allocation + c’tor, or async function with more complex lifetime requirements), you’ve merely papered over the issue.  And on top of that, your API is still hard to understand.</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neither of those cases can you be sure that the current scope suffices.  The most common way to work around a “prevent temporaries” is going to be to define it as a local temporary on the previous line. If the current scope isn’t right (heap allocation + c’tor, or async function with more complex lifetime requirements), you’ve merely papered over the issue.  And on top of that, your API is still hard to understand.</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Move-only types are not regular.</a:t>
            </a:r>
            <a:endParaRPr/>
          </a:p>
          <a:p>
            <a:pPr indent="0" lvl="0" marL="0">
              <a:spcBef>
                <a:spcPts val="0"/>
              </a:spcBef>
              <a:spcAft>
                <a:spcPts val="0"/>
              </a:spcAft>
              <a:buNone/>
            </a:pPr>
            <a:r>
              <a:rPr lang="en"/>
              <a:t>Nor is string_view, depending on how you look at it. We’re certainly reffering to it as a different class of type design (reference types).</a:t>
            </a:r>
            <a:endParaRPr/>
          </a:p>
          <a:p>
            <a:pPr indent="0" lvl="0" marL="0">
              <a:spcBef>
                <a:spcPts val="0"/>
              </a:spcBef>
              <a:spcAft>
                <a:spcPts val="0"/>
              </a:spcAft>
              <a:buNone/>
            </a:pPr>
            <a:r>
              <a:rPr lang="en"/>
              <a:t>This seems like a good time to summarize type design in the modern era.</a:t>
            </a:r>
            <a:endParaRPr/>
          </a:p>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what are the dimensions that you need to consider when talking about type design?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Invariants are deeply tied to how we write types.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treatments would discuss this in terms of “shallow vs. deep compare” - I think there is a more nuanced and useful approach: what is the *logical state* of an object of your type?</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instance: A C++ string can be represented in several different ways, but *logically* it is a sequence of characters.  The way it was constructed doesn’t matter, and the overall allocation doesn’t matter.  Two strings are “equal” even if their capacities differ, or if one is using SSO and the other isn’t: the logical state of string only cares about the logical contents of the value, not the representation. </a:t>
            </a:r>
            <a:endParaRPr/>
          </a:p>
          <a:p>
            <a:pPr indent="0" lvl="0" marL="0">
              <a:spcBef>
                <a:spcPts val="0"/>
              </a:spcBef>
              <a:spcAft>
                <a:spcPts val="0"/>
              </a:spcAft>
              <a:buNone/>
            </a:pPr>
            <a:r>
              <a:t/>
            </a:r>
            <a:endParaRPr/>
          </a:p>
          <a:p>
            <a:pPr indent="0" lvl="0" marL="0" rtl="0">
              <a:spcBef>
                <a:spcPts val="0"/>
              </a:spcBef>
              <a:spcAft>
                <a:spcPts val="0"/>
              </a:spcAft>
              <a:buNone/>
            </a:pPr>
            <a:r>
              <a:rPr lang="en"/>
              <a:t>It is important to separate the notion of representation (data members of T) from logical state. It is often efficient to represent the logical state of T with data members that hold that value, but it is not always so. Consider std::string: this is logically a buffer of characters. The data members of T could be a pointer and two lengths (used, reserved), three pointers, or more complex representations with unions and bit-packing to support small-string-optimization (SSO) uses. Regardless of the implementation and choice of data members, all valid implementations of std::string have the same logical state.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of the surface features of this will change (and become simpler) in C++20 with operator spaceship.</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There’s a whole ugly tangent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with that as background on properties that a type can exhibit, lets look at some patterns that we know make sense.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 course, that’s “do what ints do wrt assignment/compare/etc” - the fundamental types are special in some ways (including move). Maybe “do what strings do is better these days.”</a:t>
            </a:r>
            <a:endParaRPr/>
          </a:p>
          <a:p>
            <a:pPr indent="0" lvl="0" marL="0">
              <a:spcBef>
                <a:spcPts val="0"/>
              </a:spcBef>
              <a:spcAft>
                <a:spcPts val="0"/>
              </a:spcAft>
              <a:buNone/>
            </a:pPr>
            <a:r>
              <a:t/>
            </a:r>
            <a:endParaRPr/>
          </a:p>
          <a:p>
            <a:pPr indent="0" lvl="0" marL="0">
              <a:spcBef>
                <a:spcPts val="0"/>
              </a:spcBef>
              <a:spcAft>
                <a:spcPts val="0"/>
              </a:spcAft>
              <a:buNone/>
            </a:pPr>
            <a:r>
              <a:rPr lang="en"/>
              <a:t>And the question of “moved-from state” invariants is somewhat open for discussion.  There’s three defensible positions:</a:t>
            </a:r>
            <a:endParaRPr/>
          </a:p>
          <a:p>
            <a:pPr indent="-298450" lvl="0" marL="457200" rtl="0">
              <a:spcBef>
                <a:spcPts val="0"/>
              </a:spcBef>
              <a:spcAft>
                <a:spcPts val="0"/>
              </a:spcAft>
              <a:buSzPts val="1100"/>
              <a:buChar char="●"/>
            </a:pPr>
            <a:r>
              <a:rPr lang="en"/>
              <a:t>Chicken out like the standard did and leave things in valid-but-unspecified state.</a:t>
            </a:r>
            <a:endParaRPr/>
          </a:p>
          <a:p>
            <a:pPr indent="-298450" lvl="0" marL="457200" rtl="0">
              <a:spcBef>
                <a:spcPts val="0"/>
              </a:spcBef>
              <a:spcAft>
                <a:spcPts val="0"/>
              </a:spcAft>
              <a:buSzPts val="1100"/>
              <a:buChar char="●"/>
            </a:pPr>
            <a:r>
              <a:rPr lang="en"/>
              <a:t>Leave it default constructed</a:t>
            </a:r>
            <a:endParaRPr/>
          </a:p>
          <a:p>
            <a:pPr indent="-298450" lvl="0" marL="457200">
              <a:spcBef>
                <a:spcPts val="0"/>
              </a:spcBef>
              <a:spcAft>
                <a:spcPts val="0"/>
              </a:spcAft>
              <a:buSzPts val="1100"/>
              <a:buChar char="●"/>
            </a:pPr>
            <a:r>
              <a:rPr lang="en"/>
              <a:t>For some types, especially trivial ones, move may just be equivalent to copy.</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terms of type design, a struct is a type with no class invariants: data members can therefore be public because there is no chance of inappropriate modification by a user of T breaking class invariants.</a:t>
            </a:r>
            <a:endParaRPr/>
          </a:p>
          <a:p>
            <a:pPr indent="0" lvl="0" marL="0">
              <a:spcBef>
                <a:spcPts val="0"/>
              </a:spcBef>
              <a:spcAft>
                <a:spcPts val="0"/>
              </a:spcAft>
              <a:buNone/>
            </a:pPr>
            <a:r>
              <a:t/>
            </a:r>
            <a:endParaRPr/>
          </a:p>
          <a:p>
            <a:pPr indent="0" lvl="0" marL="0">
              <a:spcBef>
                <a:spcPts val="0"/>
              </a:spcBef>
              <a:spcAft>
                <a:spcPts val="0"/>
              </a:spcAft>
              <a:buNone/>
            </a:pPr>
            <a:r>
              <a:rPr lang="en"/>
              <a:t>Create structs when no invariants exist for the data members of T, and when you can promise that there never will be invariants on T. (It is much easier to refactor a type based on calls to a restricted public interface rather than unrestricted access to member variables.)</a:t>
            </a:r>
            <a:endParaRPr/>
          </a:p>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50">
                <a:highlight>
                  <a:srgbClr val="FFFFFF"/>
                </a:highlight>
              </a:rPr>
              <a:t>In that way we achieve thread safety without locking, since the data never changes. Note that these cannot be efficiently moved-from, as a move of such a type must always be a copy that leaves the source unchanged - if these are passing through many APIs by value it indicates a design tension. (concurrency vs. object passing).</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resource: memory, hardware, network resources, etc.</a:t>
            </a:r>
            <a:endParaRPr/>
          </a:p>
          <a:p>
            <a:pPr indent="0" lvl="0" marL="0">
              <a:spcBef>
                <a:spcPts val="0"/>
              </a:spcBef>
              <a:spcAft>
                <a:spcPts val="0"/>
              </a:spcAft>
              <a:buNone/>
            </a:pPr>
            <a:r>
              <a:t/>
            </a:r>
            <a:endParaRPr/>
          </a:p>
          <a:p>
            <a:pPr indent="0" lvl="0" marL="0">
              <a:spcBef>
                <a:spcPts val="0"/>
              </a:spcBef>
              <a:spcAft>
                <a:spcPts val="0"/>
              </a:spcAft>
              <a:buNone/>
            </a:pPr>
            <a:r>
              <a:rPr lang="en" sz="1150">
                <a:highlight>
                  <a:srgbClr val="FFFFFF"/>
                </a:highlight>
              </a:rPr>
              <a:t>Considering the amount we discuss move-only types, it's basically </a:t>
            </a:r>
            <a:r>
              <a:rPr lang="en" sz="1050">
                <a:solidFill>
                  <a:srgbClr val="0B8043"/>
                </a:solidFill>
                <a:highlight>
                  <a:srgbClr val="FFFFFF"/>
                </a:highlight>
              </a:rPr>
              <a:t>unique_ptr</a:t>
            </a:r>
            <a:r>
              <a:rPr lang="en" sz="1150">
                <a:highlight>
                  <a:srgbClr val="FFFFFF"/>
                </a:highlight>
              </a:rPr>
              <a:t> (or logically equivalent resource handles) and little else. If you aren't asserting unique-ownership of some resource, new types should rarely model this design, and should probably have API review before going down this path.</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 really like to establish some of this as common vernacular for C++ API and type design.  Inside Google the style guide still focuses on surface features (“don’t write a move c’tor unless X or Y or Z”) and really I’d rather say “Don’t write types that don’t adhere to these styles”. </a:t>
            </a:r>
            <a:endParaRPr/>
          </a:p>
          <a:p>
            <a:pPr indent="0" lvl="0" marL="0">
              <a:spcBef>
                <a:spcPts val="0"/>
              </a:spcBef>
              <a:spcAft>
                <a:spcPts val="0"/>
              </a:spcAft>
              <a:buNone/>
            </a:pPr>
            <a:r>
              <a:t/>
            </a:r>
            <a:endParaRPr/>
          </a:p>
          <a:p>
            <a:pPr indent="0" lvl="0" marL="0">
              <a:spcBef>
                <a:spcPts val="0"/>
              </a:spcBef>
              <a:spcAft>
                <a:spcPts val="0"/>
              </a:spcAft>
              <a:buNone/>
            </a:pPr>
            <a:r>
              <a:rPr lang="en"/>
              <a:t>Stepping back and looking at API design and type design from a broader perspective gives us a lot of opportunity to understand what is and is not good design.  I encourage you all to follow these patterns and suggestions in your own code and codebases going forward.</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Obviously this depends a bit on the types that are involved.  If GetString() is returning string by value, then it’s an rvalue but not an lvalue.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we could change the return value of GetString()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 if it returns a reference, then this works.  So generally remember: reference category makes a difference.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p:nvPr/>
        </p:nvSpPr>
        <p:spPr>
          <a:xfrm>
            <a:off x="75" y="4636400"/>
            <a:ext cx="9144000" cy="50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 name="Shape 19"/>
          <p:cNvGrpSpPr/>
          <p:nvPr/>
        </p:nvGrpSpPr>
        <p:grpSpPr>
          <a:xfrm>
            <a:off x="256960" y="1187048"/>
            <a:ext cx="1094856" cy="356807"/>
            <a:chOff x="0" y="0"/>
            <a:chExt cx="2077525" cy="676925"/>
          </a:xfrm>
        </p:grpSpPr>
        <p:sp>
          <p:nvSpPr>
            <p:cNvPr id="20" name="Shape 20"/>
            <p:cNvSpPr/>
            <p:nvPr/>
          </p:nvSpPr>
          <p:spPr>
            <a:xfrm>
              <a:off x="0" y="0"/>
              <a:ext cx="511375" cy="524800"/>
            </a:xfrm>
            <a:custGeom>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rgbClr val="4285F4"/>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54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EA4335"/>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91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FBBC05"/>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1280400" y="187325"/>
              <a:ext cx="323850" cy="489600"/>
            </a:xfrm>
            <a:custGeom>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rgbClr val="4285F4"/>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1655750" y="20000"/>
              <a:ext cx="74250" cy="495000"/>
            </a:xfrm>
            <a:custGeom>
              <a:pathLst>
                <a:path extrusionOk="0" h="19800" w="2970">
                  <a:moveTo>
                    <a:pt x="2970" y="0"/>
                  </a:moveTo>
                  <a:lnTo>
                    <a:pt x="2970" y="19800"/>
                  </a:lnTo>
                  <a:lnTo>
                    <a:pt x="0" y="19800"/>
                  </a:lnTo>
                  <a:lnTo>
                    <a:pt x="0" y="0"/>
                  </a:lnTo>
                  <a:lnTo>
                    <a:pt x="2970" y="0"/>
                  </a:lnTo>
                  <a:close/>
                </a:path>
              </a:pathLst>
            </a:custGeom>
            <a:solidFill>
              <a:srgbClr val="34A853"/>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1765825" y="187275"/>
              <a:ext cx="311700" cy="337950"/>
            </a:xfrm>
            <a:custGeom>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rgbClr val="EA4335"/>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nvSpPr>
        <p:spPr>
          <a:xfrm>
            <a:off x="129750" y="4796225"/>
            <a:ext cx="3561000" cy="276900"/>
          </a:xfrm>
          <a:prstGeom prst="rect">
            <a:avLst/>
          </a:prstGeom>
          <a:noFill/>
          <a:ln>
            <a:noFill/>
          </a:ln>
        </p:spPr>
        <p:txBody>
          <a:bodyPr anchorCtr="0" anchor="ctr" bIns="91425" lIns="91425" spcFirstLastPara="1" rIns="91425" wrap="square" tIns="91425">
            <a:noAutofit/>
          </a:bodyPr>
          <a:lstStyle/>
          <a:p>
            <a:pPr indent="0" lvl="0" marL="0">
              <a:lnSpc>
                <a:spcPct val="95000"/>
              </a:lnSpc>
              <a:spcBef>
                <a:spcPts val="0"/>
              </a:spcBef>
              <a:spcAft>
                <a:spcPts val="0"/>
              </a:spcAft>
              <a:buNone/>
            </a:pPr>
            <a:r>
              <a:rPr lang="en" sz="600">
                <a:solidFill>
                  <a:schemeClr val="dk2"/>
                </a:solidFill>
                <a:latin typeface="Roboto"/>
                <a:ea typeface="Roboto"/>
                <a:cs typeface="Roboto"/>
                <a:sym typeface="Roboto"/>
              </a:rPr>
              <a:t>Confidential + Proprietary</a:t>
            </a:r>
            <a:endParaRPr sz="600">
              <a:solidFill>
                <a:schemeClr val="dk2"/>
              </a:solidFill>
              <a:latin typeface="Roboto"/>
              <a:ea typeface="Roboto"/>
              <a:cs typeface="Roboto"/>
              <a:sym typeface="Roboto"/>
            </a:endParaRPr>
          </a:p>
        </p:txBody>
      </p:sp>
      <p:sp>
        <p:nvSpPr>
          <p:cNvPr id="27" name="Shape 27"/>
          <p:cNvSpPr txBox="1"/>
          <p:nvPr>
            <p:ph type="ctrTitle"/>
          </p:nvPr>
        </p:nvSpPr>
        <p:spPr>
          <a:xfrm>
            <a:off x="129758" y="304800"/>
            <a:ext cx="8520600" cy="20526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8" name="Shape 28"/>
          <p:cNvSpPr txBox="1"/>
          <p:nvPr>
            <p:ph idx="1" type="subTitle"/>
          </p:nvPr>
        </p:nvSpPr>
        <p:spPr>
          <a:xfrm>
            <a:off x="129750" y="2394350"/>
            <a:ext cx="8520600" cy="7926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9" name="Shape 29"/>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72" name="Shape 72"/>
        <p:cNvGrpSpPr/>
        <p:nvPr/>
      </p:nvGrpSpPr>
      <p:grpSpPr>
        <a:xfrm>
          <a:off x="0" y="0"/>
          <a:ext cx="0" cy="0"/>
          <a:chOff x="0" y="0"/>
          <a:chExt cx="0" cy="0"/>
        </a:xfrm>
      </p:grpSpPr>
      <p:sp>
        <p:nvSpPr>
          <p:cNvPr id="73" name="Shape 73"/>
          <p:cNvSpPr txBox="1"/>
          <p:nvPr>
            <p:ph type="title"/>
          </p:nvPr>
        </p:nvSpPr>
        <p:spPr>
          <a:xfrm>
            <a:off x="180900" y="1106125"/>
            <a:ext cx="87822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74" name="Shape 74"/>
          <p:cNvSpPr txBox="1"/>
          <p:nvPr>
            <p:ph idx="1" type="body"/>
          </p:nvPr>
        </p:nvSpPr>
        <p:spPr>
          <a:xfrm>
            <a:off x="180900" y="3152225"/>
            <a:ext cx="87822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5" name="Shape 75"/>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6" name="Shape 76"/>
        <p:cNvGrpSpPr/>
        <p:nvPr/>
      </p:nvGrpSpPr>
      <p:grpSpPr>
        <a:xfrm>
          <a:off x="0" y="0"/>
          <a:ext cx="0" cy="0"/>
          <a:chOff x="0" y="0"/>
          <a:chExt cx="0" cy="0"/>
        </a:xfrm>
      </p:grpSpPr>
      <p:sp>
        <p:nvSpPr>
          <p:cNvPr id="77" name="Shape 77"/>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30" name="Shape 30"/>
        <p:cNvGrpSpPr/>
        <p:nvPr/>
      </p:nvGrpSpPr>
      <p:grpSpPr>
        <a:xfrm>
          <a:off x="0" y="0"/>
          <a:ext cx="0" cy="0"/>
          <a:chOff x="0" y="0"/>
          <a:chExt cx="0" cy="0"/>
        </a:xfrm>
      </p:grpSpPr>
      <p:sp>
        <p:nvSpPr>
          <p:cNvPr id="31" name="Shape 31"/>
          <p:cNvSpPr/>
          <p:nvPr/>
        </p:nvSpPr>
        <p:spPr>
          <a:xfrm>
            <a:off x="75" y="4636400"/>
            <a:ext cx="9144000" cy="507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176223" y="4848071"/>
            <a:ext cx="532885" cy="173631"/>
            <a:chOff x="0" y="0"/>
            <a:chExt cx="2077525" cy="676925"/>
          </a:xfrm>
        </p:grpSpPr>
        <p:sp>
          <p:nvSpPr>
            <p:cNvPr id="33" name="Shape 33"/>
            <p:cNvSpPr/>
            <p:nvPr/>
          </p:nvSpPr>
          <p:spPr>
            <a:xfrm>
              <a:off x="0" y="0"/>
              <a:ext cx="511375" cy="524800"/>
            </a:xfrm>
            <a:custGeom>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54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91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1280400" y="187325"/>
              <a:ext cx="323850" cy="489600"/>
            </a:xfrm>
            <a:custGeom>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1655750" y="20000"/>
              <a:ext cx="74250" cy="495000"/>
            </a:xfrm>
            <a:custGeom>
              <a:pathLst>
                <a:path extrusionOk="0" h="19800" w="2970">
                  <a:moveTo>
                    <a:pt x="2970" y="0"/>
                  </a:moveTo>
                  <a:lnTo>
                    <a:pt x="2970" y="19800"/>
                  </a:lnTo>
                  <a:lnTo>
                    <a:pt x="0" y="19800"/>
                  </a:lnTo>
                  <a:lnTo>
                    <a:pt x="0" y="0"/>
                  </a:lnTo>
                  <a:lnTo>
                    <a:pt x="2970" y="0"/>
                  </a:ln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1765825" y="187275"/>
              <a:ext cx="311700" cy="337950"/>
            </a:xfrm>
            <a:custGeom>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algn="r">
              <a:lnSpc>
                <a:spcPct val="95000"/>
              </a:lnSpc>
              <a:spcBef>
                <a:spcPts val="0"/>
              </a:spcBef>
              <a:spcAft>
                <a:spcPts val="0"/>
              </a:spcAft>
              <a:buNone/>
            </a:pPr>
            <a:r>
              <a:rPr lang="en" sz="600">
                <a:solidFill>
                  <a:schemeClr val="lt1"/>
                </a:solidFill>
                <a:latin typeface="Roboto"/>
                <a:ea typeface="Roboto"/>
                <a:cs typeface="Roboto"/>
                <a:sym typeface="Roboto"/>
              </a:rPr>
              <a:t>Confidential + Proprietary</a:t>
            </a:r>
            <a:endParaRPr sz="600">
              <a:solidFill>
                <a:schemeClr val="lt1"/>
              </a:solidFill>
              <a:latin typeface="Roboto"/>
              <a:ea typeface="Roboto"/>
              <a:cs typeface="Roboto"/>
              <a:sym typeface="Roboto"/>
            </a:endParaRPr>
          </a:p>
        </p:txBody>
      </p:sp>
      <p:sp>
        <p:nvSpPr>
          <p:cNvPr id="40" name="Shape 40"/>
          <p:cNvSpPr txBox="1"/>
          <p:nvPr>
            <p:ph type="title"/>
          </p:nvPr>
        </p:nvSpPr>
        <p:spPr>
          <a:xfrm>
            <a:off x="176225" y="703050"/>
            <a:ext cx="4022100" cy="36498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1" name="Shape 41"/>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2" name="Shape 42"/>
        <p:cNvGrpSpPr/>
        <p:nvPr/>
      </p:nvGrpSpPr>
      <p:grpSpPr>
        <a:xfrm>
          <a:off x="0" y="0"/>
          <a:ext cx="0" cy="0"/>
          <a:chOff x="0" y="0"/>
          <a:chExt cx="0" cy="0"/>
        </a:xfrm>
      </p:grpSpPr>
      <p:sp>
        <p:nvSpPr>
          <p:cNvPr id="43" name="Shape 43"/>
          <p:cNvSpPr txBox="1"/>
          <p:nvPr>
            <p:ph type="title"/>
          </p:nvPr>
        </p:nvSpPr>
        <p:spPr>
          <a:xfrm>
            <a:off x="180900" y="446900"/>
            <a:ext cx="8782200" cy="5727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4" name="Shape 44"/>
          <p:cNvSpPr txBox="1"/>
          <p:nvPr>
            <p:ph idx="1" type="body"/>
          </p:nvPr>
        </p:nvSpPr>
        <p:spPr>
          <a:xfrm>
            <a:off x="180900" y="1143700"/>
            <a:ext cx="87822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5" name="Shape 45"/>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6" name="Shape 46"/>
        <p:cNvGrpSpPr/>
        <p:nvPr/>
      </p:nvGrpSpPr>
      <p:grpSpPr>
        <a:xfrm>
          <a:off x="0" y="0"/>
          <a:ext cx="0" cy="0"/>
          <a:chOff x="0" y="0"/>
          <a:chExt cx="0" cy="0"/>
        </a:xfrm>
      </p:grpSpPr>
      <p:sp>
        <p:nvSpPr>
          <p:cNvPr id="47" name="Shape 47"/>
          <p:cNvSpPr txBox="1"/>
          <p:nvPr>
            <p:ph type="title"/>
          </p:nvPr>
        </p:nvSpPr>
        <p:spPr>
          <a:xfrm>
            <a:off x="180900" y="446900"/>
            <a:ext cx="8782200" cy="5727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8" name="Shape 48"/>
          <p:cNvSpPr txBox="1"/>
          <p:nvPr>
            <p:ph idx="1" type="body"/>
          </p:nvPr>
        </p:nvSpPr>
        <p:spPr>
          <a:xfrm>
            <a:off x="180900" y="1143700"/>
            <a:ext cx="41226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2" type="body"/>
          </p:nvPr>
        </p:nvSpPr>
        <p:spPr>
          <a:xfrm>
            <a:off x="4840395" y="1143700"/>
            <a:ext cx="41226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Shape 50"/>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180900" y="446900"/>
            <a:ext cx="8782200" cy="5727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53" name="Shape 53"/>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4" name="Shape 54"/>
        <p:cNvGrpSpPr/>
        <p:nvPr/>
      </p:nvGrpSpPr>
      <p:grpSpPr>
        <a:xfrm>
          <a:off x="0" y="0"/>
          <a:ext cx="0" cy="0"/>
          <a:chOff x="0" y="0"/>
          <a:chExt cx="0" cy="0"/>
        </a:xfrm>
      </p:grpSpPr>
      <p:sp>
        <p:nvSpPr>
          <p:cNvPr id="55" name="Shape 55"/>
          <p:cNvSpPr txBox="1"/>
          <p:nvPr>
            <p:ph type="title"/>
          </p:nvPr>
        </p:nvSpPr>
        <p:spPr>
          <a:xfrm>
            <a:off x="180900" y="447950"/>
            <a:ext cx="5867400" cy="7557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56" name="Shape 56"/>
          <p:cNvSpPr txBox="1"/>
          <p:nvPr>
            <p:ph idx="1" type="body"/>
          </p:nvPr>
        </p:nvSpPr>
        <p:spPr>
          <a:xfrm>
            <a:off x="180900" y="128195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7" name="Shape 57"/>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58" name="Shape 58"/>
        <p:cNvGrpSpPr/>
        <p:nvPr/>
      </p:nvGrpSpPr>
      <p:grpSpPr>
        <a:xfrm>
          <a:off x="0" y="0"/>
          <a:ext cx="0" cy="0"/>
          <a:chOff x="0" y="0"/>
          <a:chExt cx="0" cy="0"/>
        </a:xfrm>
      </p:grpSpPr>
      <p:sp>
        <p:nvSpPr>
          <p:cNvPr id="59" name="Shape 59"/>
          <p:cNvSpPr txBox="1"/>
          <p:nvPr>
            <p:ph type="title"/>
          </p:nvPr>
        </p:nvSpPr>
        <p:spPr>
          <a:xfrm>
            <a:off x="180900" y="456800"/>
            <a:ext cx="8782200" cy="4090800"/>
          </a:xfrm>
          <a:prstGeom prst="rect">
            <a:avLst/>
          </a:prstGeom>
        </p:spPr>
        <p:txBody>
          <a:bodyPr anchorCtr="0" anchor="ctr" bIns="91425" lIns="91425" spcFirstLastPara="1" rIns="91425" wrap="square" tIns="91425"/>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0" name="Shape 60"/>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algn="r">
              <a:lnSpc>
                <a:spcPct val="95000"/>
              </a:lnSpc>
              <a:spcBef>
                <a:spcPts val="0"/>
              </a:spcBef>
              <a:spcAft>
                <a:spcPts val="0"/>
              </a:spcAft>
              <a:buNone/>
            </a:pPr>
            <a:r>
              <a:rPr lang="en" sz="600">
                <a:solidFill>
                  <a:schemeClr val="lt1"/>
                </a:solidFill>
                <a:latin typeface="Roboto"/>
                <a:ea typeface="Roboto"/>
                <a:cs typeface="Roboto"/>
                <a:sym typeface="Roboto"/>
              </a:rPr>
              <a:t>Confidential + Proprietary</a:t>
            </a:r>
            <a:endParaRPr sz="600">
              <a:solidFill>
                <a:schemeClr val="lt1"/>
              </a:solidFill>
              <a:latin typeface="Roboto"/>
              <a:ea typeface="Roboto"/>
              <a:cs typeface="Roboto"/>
              <a:sym typeface="Roboto"/>
            </a:endParaRPr>
          </a:p>
        </p:txBody>
      </p:sp>
      <p:sp>
        <p:nvSpPr>
          <p:cNvPr id="64" name="Shape 64"/>
          <p:cNvSpPr txBox="1"/>
          <p:nvPr>
            <p:ph type="title"/>
          </p:nvPr>
        </p:nvSpPr>
        <p:spPr>
          <a:xfrm>
            <a:off x="178563" y="446900"/>
            <a:ext cx="4045200" cy="953400"/>
          </a:xfrm>
          <a:prstGeom prst="rect">
            <a:avLst/>
          </a:prstGeom>
        </p:spPr>
        <p:txBody>
          <a:bodyPr anchorCtr="0" anchor="t" bIns="91425" lIns="91425" spcFirstLastPara="1" rIns="91425" wrap="square" tIns="91425"/>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5" name="Shape 65"/>
          <p:cNvSpPr txBox="1"/>
          <p:nvPr>
            <p:ph idx="1" type="subTitle"/>
          </p:nvPr>
        </p:nvSpPr>
        <p:spPr>
          <a:xfrm>
            <a:off x="176225" y="1454750"/>
            <a:ext cx="4045200" cy="1235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66" name="Shape 66"/>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7" name="Shape 67"/>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8" name="Shape 68"/>
        <p:cNvGrpSpPr/>
        <p:nvPr/>
      </p:nvGrpSpPr>
      <p:grpSpPr>
        <a:xfrm>
          <a:off x="0" y="0"/>
          <a:ext cx="0" cy="0"/>
          <a:chOff x="0" y="0"/>
          <a:chExt cx="0" cy="0"/>
        </a:xfrm>
      </p:grpSpPr>
      <p:sp>
        <p:nvSpPr>
          <p:cNvPr id="69" name="Shape 69"/>
          <p:cNvSpPr/>
          <p:nvPr/>
        </p:nvSpPr>
        <p:spPr>
          <a:xfrm>
            <a:off x="3534336" y="2402400"/>
            <a:ext cx="3930000" cy="2741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ph idx="1" type="body"/>
          </p:nvPr>
        </p:nvSpPr>
        <p:spPr>
          <a:xfrm>
            <a:off x="3885361" y="2773950"/>
            <a:ext cx="3211500" cy="21885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Clr>
                <a:schemeClr val="lt1"/>
              </a:buClr>
              <a:buSzPts val="1600"/>
              <a:buNone/>
              <a:defRPr sz="1600">
                <a:solidFill>
                  <a:schemeClr val="lt1"/>
                </a:solidFill>
              </a:defRPr>
            </a:lvl1pPr>
          </a:lstStyle>
          <a:p/>
        </p:txBody>
      </p:sp>
      <p:sp>
        <p:nvSpPr>
          <p:cNvPr id="71" name="Shape 71"/>
          <p:cNvSpPr txBox="1"/>
          <p:nvPr>
            <p:ph idx="12" type="sldNum"/>
          </p:nvPr>
        </p:nvSpPr>
        <p:spPr>
          <a:xfrm>
            <a:off x="8453375" y="4796300"/>
            <a:ext cx="548700" cy="2769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oogle">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176223" y="4848071"/>
            <a:ext cx="532885" cy="173631"/>
            <a:chOff x="0" y="0"/>
            <a:chExt cx="2077525" cy="676925"/>
          </a:xfrm>
        </p:grpSpPr>
        <p:sp>
          <p:nvSpPr>
            <p:cNvPr id="7" name="Shape 7"/>
            <p:cNvSpPr/>
            <p:nvPr/>
          </p:nvSpPr>
          <p:spPr>
            <a:xfrm>
              <a:off x="0" y="0"/>
              <a:ext cx="511375" cy="524800"/>
            </a:xfrm>
            <a:custGeom>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54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a:off x="910400" y="187300"/>
              <a:ext cx="339200" cy="337950"/>
            </a:xfrm>
            <a:custGeom>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1280400" y="187325"/>
              <a:ext cx="323850" cy="489600"/>
            </a:xfrm>
            <a:custGeom>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1655750" y="20000"/>
              <a:ext cx="74250" cy="495000"/>
            </a:xfrm>
            <a:custGeom>
              <a:pathLst>
                <a:path extrusionOk="0" h="19800" w="2970">
                  <a:moveTo>
                    <a:pt x="2970" y="0"/>
                  </a:moveTo>
                  <a:lnTo>
                    <a:pt x="2970" y="19800"/>
                  </a:lnTo>
                  <a:lnTo>
                    <a:pt x="0" y="19800"/>
                  </a:lnTo>
                  <a:lnTo>
                    <a:pt x="0" y="0"/>
                  </a:lnTo>
                  <a:lnTo>
                    <a:pt x="2970" y="0"/>
                  </a:ln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1765825" y="187275"/>
              <a:ext cx="311700" cy="337950"/>
            </a:xfrm>
            <a:custGeom>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dk2"/>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grpSp>
      <p:sp>
        <p:nvSpPr>
          <p:cNvPr id="13" name="Shape 13"/>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algn="r">
              <a:lnSpc>
                <a:spcPct val="95000"/>
              </a:lnSpc>
              <a:spcBef>
                <a:spcPts val="0"/>
              </a:spcBef>
              <a:spcAft>
                <a:spcPts val="0"/>
              </a:spcAft>
              <a:buNone/>
            </a:pPr>
            <a:r>
              <a:rPr lang="en" sz="600">
                <a:solidFill>
                  <a:schemeClr val="dk2"/>
                </a:solidFill>
                <a:latin typeface="Roboto"/>
                <a:ea typeface="Roboto"/>
                <a:cs typeface="Roboto"/>
                <a:sym typeface="Roboto"/>
              </a:rPr>
              <a:t>Confidential + Proprietary</a:t>
            </a:r>
            <a:endParaRPr sz="600">
              <a:solidFill>
                <a:schemeClr val="dk2"/>
              </a:solidFill>
              <a:latin typeface="Roboto"/>
              <a:ea typeface="Roboto"/>
              <a:cs typeface="Roboto"/>
              <a:sym typeface="Roboto"/>
            </a:endParaRPr>
          </a:p>
        </p:txBody>
      </p:sp>
      <p:sp>
        <p:nvSpPr>
          <p:cNvPr id="14" name="Shape 14"/>
          <p:cNvSpPr txBox="1"/>
          <p:nvPr>
            <p:ph type="title"/>
          </p:nvPr>
        </p:nvSpPr>
        <p:spPr>
          <a:xfrm>
            <a:off x="180900" y="446900"/>
            <a:ext cx="87822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1pPr>
            <a:lvl2pPr lvl="1">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2pPr>
            <a:lvl3pPr lvl="2">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3pPr>
            <a:lvl4pPr lvl="3">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4pPr>
            <a:lvl5pPr lvl="4">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5pPr>
            <a:lvl6pPr lvl="5">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6pPr>
            <a:lvl7pPr lvl="6">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7pPr>
            <a:lvl8pPr lvl="7">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8pPr>
            <a:lvl9pPr lvl="8">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9pPr>
          </a:lstStyle>
          <a:p/>
        </p:txBody>
      </p:sp>
      <p:sp>
        <p:nvSpPr>
          <p:cNvPr id="15" name="Shape 15"/>
          <p:cNvSpPr txBox="1"/>
          <p:nvPr>
            <p:ph idx="1" type="body"/>
          </p:nvPr>
        </p:nvSpPr>
        <p:spPr>
          <a:xfrm>
            <a:off x="180900" y="1143700"/>
            <a:ext cx="87822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6" name="Shape 16"/>
          <p:cNvSpPr txBox="1"/>
          <p:nvPr>
            <p:ph idx="12" type="sldNum"/>
          </p:nvPr>
        </p:nvSpPr>
        <p:spPr>
          <a:xfrm>
            <a:off x="8453375" y="4796300"/>
            <a:ext cx="548700" cy="2769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Roboto"/>
                <a:ea typeface="Roboto"/>
                <a:cs typeface="Roboto"/>
                <a:sym typeface="Roboto"/>
              </a:defRPr>
            </a:lvl1pPr>
            <a:lvl2pPr lvl="1" algn="r">
              <a:spcBef>
                <a:spcPts val="0"/>
              </a:spcBef>
              <a:buNone/>
              <a:defRPr sz="900">
                <a:solidFill>
                  <a:schemeClr val="dk2"/>
                </a:solidFill>
                <a:latin typeface="Roboto"/>
                <a:ea typeface="Roboto"/>
                <a:cs typeface="Roboto"/>
                <a:sym typeface="Roboto"/>
              </a:defRPr>
            </a:lvl2pPr>
            <a:lvl3pPr lvl="2" algn="r">
              <a:spcBef>
                <a:spcPts val="0"/>
              </a:spcBef>
              <a:buNone/>
              <a:defRPr sz="900">
                <a:solidFill>
                  <a:schemeClr val="dk2"/>
                </a:solidFill>
                <a:latin typeface="Roboto"/>
                <a:ea typeface="Roboto"/>
                <a:cs typeface="Roboto"/>
                <a:sym typeface="Roboto"/>
              </a:defRPr>
            </a:lvl3pPr>
            <a:lvl4pPr lvl="3" algn="r">
              <a:spcBef>
                <a:spcPts val="0"/>
              </a:spcBef>
              <a:buNone/>
              <a:defRPr sz="900">
                <a:solidFill>
                  <a:schemeClr val="dk2"/>
                </a:solidFill>
                <a:latin typeface="Roboto"/>
                <a:ea typeface="Roboto"/>
                <a:cs typeface="Roboto"/>
                <a:sym typeface="Roboto"/>
              </a:defRPr>
            </a:lvl4pPr>
            <a:lvl5pPr lvl="4" algn="r">
              <a:spcBef>
                <a:spcPts val="0"/>
              </a:spcBef>
              <a:buNone/>
              <a:defRPr sz="900">
                <a:solidFill>
                  <a:schemeClr val="dk2"/>
                </a:solidFill>
                <a:latin typeface="Roboto"/>
                <a:ea typeface="Roboto"/>
                <a:cs typeface="Roboto"/>
                <a:sym typeface="Roboto"/>
              </a:defRPr>
            </a:lvl5pPr>
            <a:lvl6pPr lvl="5" algn="r">
              <a:spcBef>
                <a:spcPts val="0"/>
              </a:spcBef>
              <a:buNone/>
              <a:defRPr sz="900">
                <a:solidFill>
                  <a:schemeClr val="dk2"/>
                </a:solidFill>
                <a:latin typeface="Roboto"/>
                <a:ea typeface="Roboto"/>
                <a:cs typeface="Roboto"/>
                <a:sym typeface="Roboto"/>
              </a:defRPr>
            </a:lvl6pPr>
            <a:lvl7pPr lvl="6" algn="r">
              <a:spcBef>
                <a:spcPts val="0"/>
              </a:spcBef>
              <a:buNone/>
              <a:defRPr sz="900">
                <a:solidFill>
                  <a:schemeClr val="dk2"/>
                </a:solidFill>
                <a:latin typeface="Roboto"/>
                <a:ea typeface="Roboto"/>
                <a:cs typeface="Roboto"/>
                <a:sym typeface="Roboto"/>
              </a:defRPr>
            </a:lvl7pPr>
            <a:lvl8pPr lvl="7" algn="r">
              <a:spcBef>
                <a:spcPts val="0"/>
              </a:spcBef>
              <a:buNone/>
              <a:defRPr sz="900">
                <a:solidFill>
                  <a:schemeClr val="dk2"/>
                </a:solidFill>
                <a:latin typeface="Roboto"/>
                <a:ea typeface="Roboto"/>
                <a:cs typeface="Roboto"/>
                <a:sym typeface="Roboto"/>
              </a:defRPr>
            </a:lvl8pPr>
            <a:lvl9pPr lvl="8" algn="r">
              <a:spcBef>
                <a:spcPts val="0"/>
              </a:spcBef>
              <a:buNone/>
              <a:defRPr sz="9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wg21.link/P056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comments" Target="../comments/commen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ctrTitle"/>
          </p:nvPr>
        </p:nvSpPr>
        <p:spPr>
          <a:xfrm>
            <a:off x="129758" y="30480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Modern C++ API Design</a:t>
            </a:r>
            <a:endParaRPr/>
          </a:p>
        </p:txBody>
      </p:sp>
      <p:sp>
        <p:nvSpPr>
          <p:cNvPr id="83" name="Shape 83"/>
          <p:cNvSpPr txBox="1"/>
          <p:nvPr>
            <p:ph idx="1" type="subTitle"/>
          </p:nvPr>
        </p:nvSpPr>
        <p:spPr>
          <a:xfrm>
            <a:off x="129750" y="23943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Rvalue references and modern type design</a:t>
            </a:r>
            <a:endParaRPr/>
          </a:p>
          <a:p>
            <a:pPr indent="0" lvl="0" marL="0">
              <a:spcBef>
                <a:spcPts val="0"/>
              </a:spcBef>
              <a:spcAft>
                <a:spcPts val="0"/>
              </a:spcAft>
              <a:buNone/>
            </a:pPr>
            <a:r>
              <a:t/>
            </a:r>
            <a:endParaRPr/>
          </a:p>
          <a:p>
            <a:pPr indent="0" lvl="0" marL="0">
              <a:spcBef>
                <a:spcPts val="0"/>
              </a:spcBef>
              <a:spcAft>
                <a:spcPts val="0"/>
              </a:spcAft>
              <a:buNone/>
            </a:pPr>
            <a:r>
              <a:rPr lang="en"/>
              <a:t>Titus Winters (titus@google.com)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37" name="Shape 13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1600"/>
              </a:spcAft>
              <a:buNone/>
            </a:pPr>
            <a:r>
              <a:rPr lang="en" sz="3000"/>
              <a:t>What is an rvalue ref, informally?</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43" name="Shape 14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What is an rvalue ref, informally?</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(Usually) A value without a name, that you couldn’t print in a debugger.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49" name="Shape 14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void</a:t>
            </a:r>
            <a:r>
              <a:rPr lang="en" sz="2400">
                <a:solidFill>
                  <a:srgbClr val="000000"/>
                </a:solidFill>
                <a:latin typeface="Consolas"/>
                <a:ea typeface="Consolas"/>
                <a:cs typeface="Consolas"/>
                <a:sym typeface="Consolas"/>
              </a:rPr>
              <a:t> f</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GetStrings</a:t>
            </a:r>
            <a:r>
              <a:rPr lang="en" sz="2400">
                <a:solidFill>
                  <a:srgbClr val="616161"/>
                </a:solidFill>
                <a:latin typeface="Consolas"/>
                <a:ea typeface="Consolas"/>
                <a:cs typeface="Consolas"/>
                <a:sym typeface="Consolas"/>
              </a:rPr>
              <a:t>();  // &lt;- ???</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55" name="Shape 15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void</a:t>
            </a:r>
            <a:r>
              <a:rPr lang="en" sz="2400">
                <a:solidFill>
                  <a:srgbClr val="000000"/>
                </a:solidFill>
                <a:latin typeface="Consolas"/>
                <a:ea typeface="Consolas"/>
                <a:cs typeface="Consolas"/>
                <a:sym typeface="Consolas"/>
              </a:rPr>
              <a:t> f</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AcceptStrings</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GetStrings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solidFill>
                <a:srgbClr val="9C27B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61" name="Shape 16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void</a:t>
            </a:r>
            <a:r>
              <a:rPr lang="en" sz="2400">
                <a:solidFill>
                  <a:srgbClr val="000000"/>
                </a:solidFill>
                <a:latin typeface="Consolas"/>
                <a:ea typeface="Consolas"/>
                <a:cs typeface="Consolas"/>
                <a:sym typeface="Consolas"/>
              </a:rPr>
              <a:t> f</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std</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vector</a:t>
            </a:r>
            <a:r>
              <a:rPr lang="en" sz="2400">
                <a:solidFill>
                  <a:srgbClr val="0F9D58"/>
                </a:solidFill>
                <a:latin typeface="Consolas"/>
                <a:ea typeface="Consolas"/>
                <a:cs typeface="Consolas"/>
                <a:sym typeface="Consolas"/>
              </a:rPr>
              <a:t>&lt;std::string&gt;</a:t>
            </a:r>
            <a:r>
              <a:rPr lang="en" sz="2400">
                <a:solidFill>
                  <a:srgbClr val="000000"/>
                </a:solidFill>
                <a:latin typeface="Consolas"/>
                <a:ea typeface="Consolas"/>
                <a:cs typeface="Consolas"/>
                <a:sym typeface="Consolas"/>
              </a:rPr>
              <a:t> strings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GetStrings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solidFill>
                <a:srgbClr val="9C27B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67" name="Shape 16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void</a:t>
            </a:r>
            <a:r>
              <a:rPr lang="en" sz="2400">
                <a:solidFill>
                  <a:srgbClr val="000000"/>
                </a:solidFill>
                <a:latin typeface="Consolas"/>
                <a:ea typeface="Consolas"/>
                <a:cs typeface="Consolas"/>
                <a:sym typeface="Consolas"/>
              </a:rPr>
              <a:t> f</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std</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vector</a:t>
            </a:r>
            <a:r>
              <a:rPr lang="en" sz="2400">
                <a:solidFill>
                  <a:srgbClr val="0F9D58"/>
                </a:solidFill>
                <a:latin typeface="Consolas"/>
                <a:ea typeface="Consolas"/>
                <a:cs typeface="Consolas"/>
                <a:sym typeface="Consolas"/>
              </a:rPr>
              <a:t>&lt;std::string&gt;</a:t>
            </a:r>
            <a:r>
              <a:rPr lang="en" sz="2400">
                <a:solidFill>
                  <a:srgbClr val="000000"/>
                </a:solidFill>
                <a:latin typeface="Consolas"/>
                <a:ea typeface="Consolas"/>
                <a:cs typeface="Consolas"/>
                <a:sym typeface="Consolas"/>
              </a:rPr>
              <a:t> strings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GetStrings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auto</a:t>
            </a:r>
            <a:r>
              <a:rPr lang="en" sz="2400">
                <a:solidFill>
                  <a:srgbClr val="000000"/>
                </a:solidFill>
                <a:latin typeface="Consolas"/>
                <a:ea typeface="Consolas"/>
                <a:cs typeface="Consolas"/>
                <a:sym typeface="Consolas"/>
              </a:rPr>
              <a:t> more_strings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solidFill>
                <a:srgbClr val="9C27B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73" name="Shape 17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What is an rvalue ref, informally?</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(Sometimes) An lvalue that was </a:t>
            </a:r>
            <a:r>
              <a:rPr lang="en" sz="3000">
                <a:latin typeface="Courier New"/>
                <a:ea typeface="Courier New"/>
                <a:cs typeface="Courier New"/>
                <a:sym typeface="Courier New"/>
              </a:rPr>
              <a:t>std::move</a:t>
            </a:r>
            <a:r>
              <a:rPr lang="en" sz="3000"/>
              <a:t>’ed.</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79" name="Shape 17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What is </a:t>
            </a:r>
            <a:r>
              <a:rPr lang="en" sz="3000">
                <a:latin typeface="Courier New"/>
                <a:ea typeface="Courier New"/>
                <a:cs typeface="Courier New"/>
                <a:sym typeface="Courier New"/>
              </a:rPr>
              <a:t>std::move</a:t>
            </a:r>
            <a:r>
              <a:rPr lang="en" sz="3000"/>
              <a:t>?</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A cast to rvalue-reference.</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85" name="Shape 18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What is </a:t>
            </a:r>
            <a:r>
              <a:rPr lang="en" sz="3000">
                <a:latin typeface="Courier New"/>
                <a:ea typeface="Courier New"/>
                <a:cs typeface="Courier New"/>
                <a:sym typeface="Courier New"/>
              </a:rPr>
              <a:t>std::move</a:t>
            </a:r>
            <a:r>
              <a:rPr lang="en" sz="3000"/>
              <a:t>?</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“A name eraser”</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91" name="Shape 19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void</a:t>
            </a:r>
            <a:r>
              <a:rPr lang="en" sz="2400">
                <a:solidFill>
                  <a:srgbClr val="000000"/>
                </a:solidFill>
                <a:latin typeface="Consolas"/>
                <a:ea typeface="Consolas"/>
                <a:cs typeface="Consolas"/>
                <a:sym typeface="Consolas"/>
              </a:rPr>
              <a:t> f</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std</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vector</a:t>
            </a:r>
            <a:r>
              <a:rPr lang="en" sz="2400">
                <a:solidFill>
                  <a:srgbClr val="0F9D58"/>
                </a:solidFill>
                <a:latin typeface="Consolas"/>
                <a:ea typeface="Consolas"/>
                <a:cs typeface="Consolas"/>
                <a:sym typeface="Consolas"/>
              </a:rPr>
              <a:t>&lt;std::string&gt;</a:t>
            </a:r>
            <a:r>
              <a:rPr lang="en" sz="2400">
                <a:solidFill>
                  <a:srgbClr val="000000"/>
                </a:solidFill>
                <a:latin typeface="Consolas"/>
                <a:ea typeface="Consolas"/>
                <a:cs typeface="Consolas"/>
                <a:sym typeface="Consolas"/>
              </a:rPr>
              <a:t> strings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GetStrings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auto</a:t>
            </a:r>
            <a:r>
              <a:rPr lang="en" sz="2400">
                <a:solidFill>
                  <a:srgbClr val="000000"/>
                </a:solidFill>
                <a:latin typeface="Consolas"/>
                <a:ea typeface="Consolas"/>
                <a:cs typeface="Consolas"/>
                <a:sym typeface="Consolas"/>
              </a:rPr>
              <a:t> more_strings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std::move(strings)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solidFill>
                <a:srgbClr val="9C27B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Talk in Three Parts</a:t>
            </a:r>
            <a:endParaRPr/>
          </a:p>
        </p:txBody>
      </p:sp>
      <p:sp>
        <p:nvSpPr>
          <p:cNvPr id="89" name="Shape 8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b="1" lang="en" sz="3000"/>
              <a:t>A Refresher on Rvalue-References</a:t>
            </a:r>
            <a:endParaRPr b="1" sz="3000"/>
          </a:p>
          <a:p>
            <a:pPr indent="0" lvl="0" marL="0" rtl="0" algn="ctr">
              <a:spcBef>
                <a:spcPts val="1600"/>
              </a:spcBef>
              <a:spcAft>
                <a:spcPts val="0"/>
              </a:spcAft>
              <a:buNone/>
            </a:pPr>
            <a:r>
              <a:rPr lang="en" sz="3000"/>
              <a:t>How to use Rvalue-References in API Design</a:t>
            </a:r>
            <a:endParaRPr sz="3000"/>
          </a:p>
          <a:p>
            <a:pPr indent="0" lvl="0" marL="0" algn="ctr">
              <a:spcBef>
                <a:spcPts val="1600"/>
              </a:spcBef>
              <a:spcAft>
                <a:spcPts val="1600"/>
              </a:spcAft>
              <a:buNone/>
            </a:pPr>
            <a:r>
              <a:rPr lang="en" sz="3000"/>
              <a:t>How to use those APIs in Type Design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9C27B0"/>
                </a:solidFill>
                <a:latin typeface="Consolas"/>
                <a:ea typeface="Consolas"/>
                <a:cs typeface="Consolas"/>
                <a:sym typeface="Consolas"/>
              </a:rPr>
              <a:t>void</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ZeroNamesIsATemporary</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AcceptsStrings</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GetStrings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9C27B0"/>
                </a:solidFill>
                <a:latin typeface="Consolas"/>
                <a:ea typeface="Consolas"/>
                <a:cs typeface="Consolas"/>
                <a:sym typeface="Consolas"/>
              </a:rPr>
              <a:t>void</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OneNameIsAMove</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std</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vector</a:t>
            </a:r>
            <a:r>
              <a:rPr lang="en" sz="1200">
                <a:solidFill>
                  <a:srgbClr val="616161"/>
                </a:solidFill>
                <a:latin typeface="Consolas"/>
                <a:ea typeface="Consolas"/>
                <a:cs typeface="Consolas"/>
                <a:sym typeface="Consolas"/>
              </a:rPr>
              <a:t>&lt;</a:t>
            </a:r>
            <a:r>
              <a:rPr lang="en" sz="1200">
                <a:solidFill>
                  <a:srgbClr val="9C27B0"/>
                </a:solidFill>
                <a:latin typeface="Consolas"/>
                <a:ea typeface="Consolas"/>
                <a:cs typeface="Consolas"/>
                <a:sym typeface="Consolas"/>
              </a:rPr>
              <a:t>std::string</a:t>
            </a:r>
            <a:r>
              <a:rPr lang="en" sz="1200">
                <a:solidFill>
                  <a:srgbClr val="616161"/>
                </a:solidFill>
                <a:latin typeface="Consolas"/>
                <a:ea typeface="Consolas"/>
                <a:cs typeface="Consolas"/>
                <a:sym typeface="Consolas"/>
              </a:rPr>
              <a:t>&gt;</a:t>
            </a:r>
            <a:r>
              <a:rPr lang="en" sz="1200">
                <a:solidFill>
                  <a:srgbClr val="000000"/>
                </a:solidFill>
                <a:latin typeface="Consolas"/>
                <a:ea typeface="Consolas"/>
                <a:cs typeface="Consolas"/>
                <a:sym typeface="Consolas"/>
              </a:rPr>
              <a:t> strings </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GetStrings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9C27B0"/>
                </a:solidFill>
                <a:latin typeface="Consolas"/>
                <a:ea typeface="Consolas"/>
                <a:cs typeface="Consolas"/>
                <a:sym typeface="Consolas"/>
              </a:rPr>
              <a:t>void</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TwoNamesIsACopy</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std</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vector</a:t>
            </a:r>
            <a:r>
              <a:rPr lang="en" sz="1200">
                <a:solidFill>
                  <a:srgbClr val="616161"/>
                </a:solidFill>
                <a:latin typeface="Consolas"/>
                <a:ea typeface="Consolas"/>
                <a:cs typeface="Consolas"/>
                <a:sym typeface="Consolas"/>
              </a:rPr>
              <a:t>&lt;</a:t>
            </a:r>
            <a:r>
              <a:rPr lang="en" sz="1200">
                <a:solidFill>
                  <a:srgbClr val="9C27B0"/>
                </a:solidFill>
                <a:latin typeface="Consolas"/>
                <a:ea typeface="Consolas"/>
                <a:cs typeface="Consolas"/>
                <a:sym typeface="Consolas"/>
              </a:rPr>
              <a:t>std::string</a:t>
            </a:r>
            <a:r>
              <a:rPr lang="en" sz="1200">
                <a:solidFill>
                  <a:srgbClr val="616161"/>
                </a:solidFill>
                <a:latin typeface="Consolas"/>
                <a:ea typeface="Consolas"/>
                <a:cs typeface="Consolas"/>
                <a:sym typeface="Consolas"/>
              </a:rPr>
              <a:t>&gt;</a:t>
            </a:r>
            <a:r>
              <a:rPr lang="en" sz="1200">
                <a:solidFill>
                  <a:srgbClr val="000000"/>
                </a:solidFill>
                <a:latin typeface="Consolas"/>
                <a:ea typeface="Consolas"/>
                <a:cs typeface="Consolas"/>
                <a:sym typeface="Consolas"/>
              </a:rPr>
              <a:t> strings </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GetStrings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9C27B0"/>
                </a:solidFill>
                <a:latin typeface="Consolas"/>
                <a:ea typeface="Consolas"/>
                <a:cs typeface="Consolas"/>
                <a:sym typeface="Consolas"/>
              </a:rPr>
              <a:t>auto</a:t>
            </a:r>
            <a:r>
              <a:rPr lang="en" sz="1200">
                <a:solidFill>
                  <a:srgbClr val="000000"/>
                </a:solidFill>
                <a:latin typeface="Consolas"/>
                <a:ea typeface="Consolas"/>
                <a:cs typeface="Consolas"/>
                <a:sym typeface="Consolas"/>
              </a:rPr>
              <a:t> copy </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9C27B0"/>
                </a:solidFill>
                <a:latin typeface="Consolas"/>
                <a:ea typeface="Consolas"/>
                <a:cs typeface="Consolas"/>
                <a:sym typeface="Consolas"/>
              </a:rPr>
              <a:t>void</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AndStdMoveMakesANameNotCount</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std</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vector</a:t>
            </a:r>
            <a:r>
              <a:rPr lang="en" sz="1200">
                <a:solidFill>
                  <a:srgbClr val="616161"/>
                </a:solidFill>
                <a:latin typeface="Consolas"/>
                <a:ea typeface="Consolas"/>
                <a:cs typeface="Consolas"/>
                <a:sym typeface="Consolas"/>
              </a:rPr>
              <a:t>&lt;</a:t>
            </a:r>
            <a:r>
              <a:rPr lang="en" sz="1200">
                <a:solidFill>
                  <a:srgbClr val="9C27B0"/>
                </a:solidFill>
                <a:latin typeface="Consolas"/>
                <a:ea typeface="Consolas"/>
                <a:cs typeface="Consolas"/>
                <a:sym typeface="Consolas"/>
              </a:rPr>
              <a:t>std::string</a:t>
            </a:r>
            <a:r>
              <a:rPr lang="en" sz="1200">
                <a:solidFill>
                  <a:srgbClr val="616161"/>
                </a:solidFill>
                <a:latin typeface="Consolas"/>
                <a:ea typeface="Consolas"/>
                <a:cs typeface="Consolas"/>
                <a:sym typeface="Consolas"/>
              </a:rPr>
              <a:t>&gt;</a:t>
            </a:r>
            <a:r>
              <a:rPr lang="en" sz="1200">
                <a:solidFill>
                  <a:srgbClr val="000000"/>
                </a:solidFill>
                <a:latin typeface="Consolas"/>
                <a:ea typeface="Consolas"/>
                <a:cs typeface="Consolas"/>
                <a:sym typeface="Consolas"/>
              </a:rPr>
              <a:t> strings </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3367D6"/>
                </a:solidFill>
                <a:latin typeface="Consolas"/>
                <a:ea typeface="Consolas"/>
                <a:cs typeface="Consolas"/>
                <a:sym typeface="Consolas"/>
              </a:rPr>
              <a:t>GetStrings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9C27B0"/>
                </a:solidFill>
                <a:latin typeface="Consolas"/>
                <a:ea typeface="Consolas"/>
                <a:cs typeface="Consolas"/>
                <a:sym typeface="Consolas"/>
              </a:rPr>
              <a:t>auto</a:t>
            </a:r>
            <a:r>
              <a:rPr lang="en" sz="1200">
                <a:solidFill>
                  <a:srgbClr val="000000"/>
                </a:solidFill>
                <a:latin typeface="Consolas"/>
                <a:ea typeface="Consolas"/>
                <a:cs typeface="Consolas"/>
                <a:sym typeface="Consolas"/>
              </a:rPr>
              <a:t> not_a_copy </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 std</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move</a:t>
            </a:r>
            <a:r>
              <a:rPr lang="en" sz="1200">
                <a:solidFill>
                  <a:srgbClr val="616161"/>
                </a:solidFill>
                <a:latin typeface="Consolas"/>
                <a:ea typeface="Consolas"/>
                <a:cs typeface="Consolas"/>
                <a:sym typeface="Consolas"/>
              </a:rPr>
              <a:t>(</a:t>
            </a:r>
            <a:r>
              <a:rPr lang="en" sz="1200">
                <a:solidFill>
                  <a:srgbClr val="000000"/>
                </a:solidFill>
                <a:latin typeface="Consolas"/>
                <a:ea typeface="Consolas"/>
                <a:cs typeface="Consolas"/>
                <a:sym typeface="Consolas"/>
              </a:rPr>
              <a:t>strings</a:t>
            </a:r>
            <a:r>
              <a:rPr lang="en" sz="1200">
                <a:solidFill>
                  <a:srgbClr val="616161"/>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spcBef>
                <a:spcPts val="0"/>
              </a:spcBef>
              <a:spcAft>
                <a:spcPts val="0"/>
              </a:spcAft>
              <a:buNone/>
            </a:pP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p:txBody>
      </p:sp>
      <p:sp>
        <p:nvSpPr>
          <p:cNvPr id="197" name="Shape 197"/>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Refresher: rvalue refs</a:t>
            </a:r>
            <a:endParaRPr/>
          </a:p>
        </p:txBody>
      </p:sp>
      <p:sp>
        <p:nvSpPr>
          <p:cNvPr id="203" name="Shape 20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lgn="ctr">
              <a:spcBef>
                <a:spcPts val="1600"/>
              </a:spcBef>
              <a:spcAft>
                <a:spcPts val="1600"/>
              </a:spcAft>
              <a:buNone/>
            </a:pPr>
            <a:r>
              <a:rPr lang="en" sz="3000"/>
              <a:t>What’s a move c’tor/move assignment op?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09" name="Shape 20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0"/>
              </a:spcAft>
              <a:buNone/>
            </a:pPr>
            <a:r>
              <a:rPr lang="en" sz="3000"/>
              <a:t>What’s a move c’tor/move assignment op?</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How a type implements move semantics.</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15" name="Shape 21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9C27B0"/>
                </a:solidFill>
                <a:latin typeface="Consolas"/>
                <a:ea typeface="Consolas"/>
                <a:cs typeface="Consolas"/>
                <a:sym typeface="Consolas"/>
              </a:rPr>
              <a:t>class</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public</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t>
            </a:r>
            <a:r>
              <a:rPr lang="en" sz="2400">
                <a:solidFill>
                  <a:srgbClr val="9C27B0"/>
                </a:solidFill>
                <a:latin typeface="Consolas"/>
                <a:ea typeface="Consolas"/>
                <a:cs typeface="Consolas"/>
                <a:sym typeface="Consolas"/>
              </a:rPr>
              <a:t>const</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t>
            </a:r>
            <a:r>
              <a:rPr lang="en" sz="2400">
                <a:solidFill>
                  <a:srgbClr val="000000"/>
                </a:solidFill>
                <a:latin typeface="Consolas"/>
                <a:ea typeface="Consolas"/>
                <a:cs typeface="Consolas"/>
                <a:sym typeface="Consolas"/>
              </a:rPr>
              <a:t>      </a:t>
            </a:r>
            <a:r>
              <a:rPr lang="en" sz="2400">
                <a:solidFill>
                  <a:srgbClr val="455A64"/>
                </a:solidFill>
                <a:latin typeface="Consolas"/>
                <a:ea typeface="Consolas"/>
                <a:cs typeface="Consolas"/>
                <a:sym typeface="Consolas"/>
              </a:rPr>
              <a:t>// copy c'tor</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&amp;&amp;) noexcept;</a:t>
            </a:r>
            <a:r>
              <a:rPr lang="en" sz="2400">
                <a:solidFill>
                  <a:srgbClr val="000000"/>
                </a:solidFill>
                <a:latin typeface="Consolas"/>
                <a:ea typeface="Consolas"/>
                <a:cs typeface="Consolas"/>
                <a:sym typeface="Consolas"/>
              </a:rPr>
              <a:t>  </a:t>
            </a:r>
            <a:r>
              <a:rPr lang="en" sz="2400">
                <a:solidFill>
                  <a:srgbClr val="455A64"/>
                </a:solidFill>
                <a:latin typeface="Consolas"/>
                <a:ea typeface="Consolas"/>
                <a:cs typeface="Consolas"/>
                <a:sym typeface="Consolas"/>
              </a:rPr>
              <a:t>// move c'tor</a:t>
            </a:r>
            <a:endParaRPr sz="2400">
              <a:solidFill>
                <a:srgbClr val="000000"/>
              </a:solidFill>
              <a:latin typeface="Consolas"/>
              <a:ea typeface="Consolas"/>
              <a:cs typeface="Consolas"/>
              <a:sym typeface="Consolas"/>
            </a:endParaRPr>
          </a:p>
          <a:p>
            <a:pPr indent="0" lvl="0" marL="0" rtl="0">
              <a:spcBef>
                <a:spcPts val="0"/>
              </a:spcBef>
              <a:spcAft>
                <a:spcPts val="0"/>
              </a:spcAft>
              <a:buNone/>
            </a:pPr>
            <a:r>
              <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t>
            </a: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operator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r>
              <a:rPr lang="en" sz="2400">
                <a:solidFill>
                  <a:srgbClr val="9C27B0"/>
                </a:solidFill>
                <a:latin typeface="Consolas"/>
                <a:ea typeface="Consolas"/>
                <a:cs typeface="Consolas"/>
                <a:sym typeface="Consolas"/>
              </a:rPr>
              <a:t>const</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t>
            </a:r>
            <a:r>
              <a:rPr lang="en" sz="2400">
                <a:solidFill>
                  <a:srgbClr val="000000"/>
                </a:solidFill>
                <a:latin typeface="Consolas"/>
                <a:ea typeface="Consolas"/>
                <a:cs typeface="Consolas"/>
                <a:sym typeface="Consolas"/>
              </a:rPr>
              <a:t>      </a:t>
            </a:r>
            <a:r>
              <a:rPr lang="en" sz="2400">
                <a:solidFill>
                  <a:srgbClr val="455A64"/>
                </a:solidFill>
                <a:latin typeface="Consolas"/>
                <a:ea typeface="Consolas"/>
                <a:cs typeface="Consolas"/>
                <a:sym typeface="Consolas"/>
              </a:rPr>
              <a:t>// copy</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t>
            </a: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operator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&amp;&amp;) noexcept;</a:t>
            </a:r>
            <a:r>
              <a:rPr lang="en" sz="2400">
                <a:solidFill>
                  <a:srgbClr val="000000"/>
                </a:solidFill>
                <a:latin typeface="Consolas"/>
                <a:ea typeface="Consolas"/>
                <a:cs typeface="Consolas"/>
                <a:sym typeface="Consolas"/>
              </a:rPr>
              <a:t>  </a:t>
            </a:r>
            <a:r>
              <a:rPr lang="en" sz="2400">
                <a:solidFill>
                  <a:srgbClr val="455A64"/>
                </a:solidFill>
                <a:latin typeface="Consolas"/>
                <a:ea typeface="Consolas"/>
                <a:cs typeface="Consolas"/>
                <a:sym typeface="Consolas"/>
              </a:rPr>
              <a:t>// move</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21" name="Shape 22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0"/>
              </a:spcAft>
              <a:buNone/>
            </a:pPr>
            <a:r>
              <a:rPr lang="en" sz="3000"/>
              <a:t>What’s a move c’tor/move assignment op?</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Move is a source-mutating copy</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27" name="Shape 22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&amp;&amp;</a:t>
            </a:r>
            <a:r>
              <a:rPr lang="en" sz="2400">
                <a:solidFill>
                  <a:srgbClr val="000000"/>
                </a:solidFill>
                <a:latin typeface="Consolas"/>
                <a:ea typeface="Consolas"/>
                <a:cs typeface="Consolas"/>
                <a:sym typeface="Consolas"/>
              </a:rPr>
              <a:t> other</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member_</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std</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move</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other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member_</a:t>
            </a:r>
            <a:r>
              <a:rPr lang="en" sz="2400">
                <a:solidFill>
                  <a:srgbClr val="616161"/>
                </a:solidFill>
                <a:latin typeface="Consolas"/>
                <a:ea typeface="Consolas"/>
                <a:cs typeface="Consolas"/>
                <a:sym typeface="Consolas"/>
              </a:rPr>
              <a:t>)) noexcept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t>
            </a:r>
            <a:r>
              <a:rPr lang="en" sz="2400">
                <a:solidFill>
                  <a:srgbClr val="000000"/>
                </a:solidFill>
                <a:latin typeface="Consolas"/>
                <a:ea typeface="Consolas"/>
                <a:cs typeface="Consolas"/>
                <a:sym typeface="Consolas"/>
              </a:rPr>
              <a:t> </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t>
            </a:r>
            <a:r>
              <a:rPr lang="en" sz="2400">
                <a:solidFill>
                  <a:srgbClr val="9C27B0"/>
                </a:solidFill>
                <a:latin typeface="Consolas"/>
                <a:ea typeface="Consolas"/>
                <a:cs typeface="Consolas"/>
                <a:sym typeface="Consolas"/>
              </a:rPr>
              <a:t>operator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r>
              <a:rPr lang="en" sz="2400">
                <a:solidFill>
                  <a:srgbClr val="3367D6"/>
                </a:solidFill>
                <a:latin typeface="Consolas"/>
                <a:ea typeface="Consolas"/>
                <a:cs typeface="Consolas"/>
                <a:sym typeface="Consolas"/>
              </a:rPr>
              <a:t>Foo</a:t>
            </a:r>
            <a:r>
              <a:rPr lang="en" sz="2400">
                <a:solidFill>
                  <a:srgbClr val="616161"/>
                </a:solidFill>
                <a:latin typeface="Consolas"/>
                <a:ea typeface="Consolas"/>
                <a:cs typeface="Consolas"/>
                <a:sym typeface="Consolas"/>
              </a:rPr>
              <a:t>&amp;&amp;</a:t>
            </a:r>
            <a:r>
              <a:rPr lang="en" sz="2400">
                <a:solidFill>
                  <a:srgbClr val="000000"/>
                </a:solidFill>
                <a:latin typeface="Consolas"/>
                <a:ea typeface="Consolas"/>
                <a:cs typeface="Consolas"/>
                <a:sym typeface="Consolas"/>
              </a:rPr>
              <a:t> other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noexcept</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member_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std</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move</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other</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member_</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9C27B0"/>
                </a:solidFill>
                <a:latin typeface="Consolas"/>
                <a:ea typeface="Consolas"/>
                <a:cs typeface="Consolas"/>
                <a:sym typeface="Consolas"/>
              </a:rPr>
              <a:t>return</a:t>
            </a:r>
            <a:r>
              <a:rPr lang="en" sz="2400">
                <a:solidFill>
                  <a:srgbClr val="000000"/>
                </a:solidFill>
                <a:latin typeface="Consolas"/>
                <a:ea typeface="Consolas"/>
                <a:cs typeface="Consolas"/>
                <a:sym typeface="Consolas"/>
              </a:rPr>
              <a:t> </a:t>
            </a:r>
            <a:r>
              <a:rPr lang="en" sz="2400">
                <a:solidFill>
                  <a:srgbClr val="616161"/>
                </a:solidFill>
                <a:latin typeface="Consolas"/>
                <a:ea typeface="Consolas"/>
                <a:cs typeface="Consolas"/>
                <a:sym typeface="Consolas"/>
              </a:rPr>
              <a:t>*</a:t>
            </a:r>
            <a:r>
              <a:rPr lang="en" sz="2400">
                <a:solidFill>
                  <a:srgbClr val="9C27B0"/>
                </a:solidFill>
                <a:latin typeface="Consolas"/>
                <a:ea typeface="Consolas"/>
                <a:cs typeface="Consolas"/>
                <a:sym typeface="Consolas"/>
              </a:rPr>
              <a:t>this</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616161"/>
                </a:solidFill>
                <a:latin typeface="Consolas"/>
                <a:ea typeface="Consolas"/>
                <a:cs typeface="Consolas"/>
                <a:sym typeface="Consolas"/>
              </a:rPr>
              <a:t>}</a:t>
            </a:r>
            <a:endParaRPr sz="2400">
              <a:solidFill>
                <a:srgbClr val="9C27B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33" name="Shape 23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1600"/>
              </a:spcAft>
              <a:buNone/>
            </a:pPr>
            <a:r>
              <a:rPr lang="en" sz="3000"/>
              <a:t>What’s a forwarding reference?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39" name="Shape 23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0"/>
              </a:spcAft>
              <a:buNone/>
            </a:pPr>
            <a:r>
              <a:rPr lang="en" sz="3000"/>
              <a:t>What’s a forwarding reference?</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How you express in templates “take whatever category this was and keep it the same.”</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45" name="Shape 24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C27B0"/>
                </a:solidFill>
                <a:latin typeface="Consolas"/>
                <a:ea typeface="Consolas"/>
                <a:cs typeface="Consolas"/>
                <a:sym typeface="Consolas"/>
              </a:rPr>
              <a:t>template</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&lt;</a:t>
            </a:r>
            <a:r>
              <a:rPr lang="en">
                <a:solidFill>
                  <a:srgbClr val="9C27B0"/>
                </a:solidFill>
                <a:latin typeface="Consolas"/>
                <a:ea typeface="Consolas"/>
                <a:cs typeface="Consolas"/>
                <a:sym typeface="Consolas"/>
              </a:rPr>
              <a:t>typename</a:t>
            </a:r>
            <a:r>
              <a:rPr lang="en">
                <a:solidFill>
                  <a:srgbClr val="000000"/>
                </a:solidFill>
                <a:latin typeface="Consolas"/>
                <a:ea typeface="Consolas"/>
                <a:cs typeface="Consolas"/>
                <a:sym typeface="Consolas"/>
              </a:rPr>
              <a:t> 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typename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Args</a:t>
            </a:r>
            <a:r>
              <a:rPr lang="en">
                <a:solidFill>
                  <a:srgbClr val="616161"/>
                </a:solidFill>
                <a:latin typeface="Consolas"/>
                <a:ea typeface="Consolas"/>
                <a:cs typeface="Consolas"/>
                <a:sym typeface="Consolas"/>
              </a:rPr>
              <a:t>&gt;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typename</a:t>
            </a:r>
            <a:r>
              <a:rPr lang="en">
                <a:solidFill>
                  <a:srgbClr val="000000"/>
                </a:solidFill>
                <a:latin typeface="Consolas"/>
                <a:ea typeface="Consolas"/>
                <a:cs typeface="Consolas"/>
                <a:sym typeface="Consolas"/>
              </a:rPr>
              <a:t> memory_internal</a:t>
            </a:r>
            <a:r>
              <a:rPr lang="en">
                <a:solidFill>
                  <a:srgbClr val="616161"/>
                </a:solidFill>
                <a:latin typeface="Consolas"/>
                <a:ea typeface="Consolas"/>
                <a:cs typeface="Consolas"/>
                <a:sym typeface="Consolas"/>
              </a:rPr>
              <a:t>::</a:t>
            </a:r>
            <a:r>
              <a:rPr lang="en">
                <a:solidFill>
                  <a:srgbClr val="3367D6"/>
                </a:solidFill>
                <a:latin typeface="Consolas"/>
                <a:ea typeface="Consolas"/>
                <a:cs typeface="Consolas"/>
                <a:sym typeface="Consolas"/>
              </a:rPr>
              <a:t>MakeUniqueResult</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scalar make_unique</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Args</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args</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unique_ptr</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9C27B0"/>
                </a:solidFill>
                <a:latin typeface="Consolas"/>
                <a:ea typeface="Consolas"/>
                <a:cs typeface="Consolas"/>
                <a:sym typeface="Consolas"/>
              </a:rPr>
              <a:t>new</a:t>
            </a:r>
            <a:r>
              <a:rPr lang="en">
                <a:solidFill>
                  <a:srgbClr val="000000"/>
                </a:solidFill>
                <a:latin typeface="Consolas"/>
                <a:ea typeface="Consolas"/>
                <a:cs typeface="Consolas"/>
                <a:sym typeface="Consolas"/>
              </a:rPr>
              <a:t> 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forward</a:t>
            </a:r>
            <a:r>
              <a:rPr lang="en">
                <a:solidFill>
                  <a:srgbClr val="616161"/>
                </a:solidFill>
                <a:latin typeface="Consolas"/>
                <a:ea typeface="Consolas"/>
                <a:cs typeface="Consolas"/>
                <a:sym typeface="Consolas"/>
              </a:rPr>
              <a:t>&lt;</a:t>
            </a:r>
            <a:r>
              <a:rPr lang="en">
                <a:solidFill>
                  <a:srgbClr val="3367D6"/>
                </a:solidFill>
                <a:latin typeface="Consolas"/>
                <a:ea typeface="Consolas"/>
                <a:cs typeface="Consolas"/>
                <a:sym typeface="Consolas"/>
              </a:rPr>
              <a:t>Args</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args</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51" name="Shape 25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1600"/>
              </a:spcAft>
              <a:buNone/>
            </a:pPr>
            <a:r>
              <a:rPr lang="en" sz="3000"/>
              <a:t>What’s reference qualification?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Refresher: rvalue refs</a:t>
            </a:r>
            <a:endParaRPr/>
          </a:p>
        </p:txBody>
      </p:sp>
      <p:sp>
        <p:nvSpPr>
          <p:cNvPr id="95" name="Shape 9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algn="ctr">
              <a:spcBef>
                <a:spcPts val="1600"/>
              </a:spcBef>
              <a:spcAft>
                <a:spcPts val="1600"/>
              </a:spcAft>
              <a:buNone/>
            </a:pPr>
            <a:r>
              <a:rPr lang="en" sz="3000"/>
              <a:t>What is an rvalue ref?</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57" name="Shape 25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0"/>
              </a:spcAft>
              <a:buNone/>
            </a:pPr>
            <a:r>
              <a:rPr lang="en" sz="3000"/>
              <a:t>What’s reference qualification?</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Like const-qualification on a method: restrict calls to a method based on the reference-category of the object.</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263" name="Shape 26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C27B0"/>
                </a:solidFill>
                <a:latin typeface="Consolas"/>
                <a:ea typeface="Consolas"/>
                <a:cs typeface="Consolas"/>
                <a:sym typeface="Consolas"/>
              </a:rPr>
              <a:t>class</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Foo</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public</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Print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cout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"lvalue"</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endl</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Print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cout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"rvalue"</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endl</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Foo</a:t>
            </a: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r>
              <a:rPr lang="en">
                <a:solidFill>
                  <a:srgbClr val="3367D6"/>
                </a:solidFill>
                <a:latin typeface="Consolas"/>
                <a:ea typeface="Consolas"/>
                <a:cs typeface="Consolas"/>
                <a:sym typeface="Consolas"/>
              </a:rPr>
              <a:t>Print</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move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f</a:t>
            </a:r>
            <a:r>
              <a:rPr lang="en">
                <a:solidFill>
                  <a:srgbClr val="616161"/>
                </a:solidFill>
                <a:latin typeface="Consolas"/>
                <a:ea typeface="Consolas"/>
                <a:cs typeface="Consolas"/>
                <a:sym typeface="Consolas"/>
              </a:rPr>
              <a:t>).</a:t>
            </a:r>
            <a:r>
              <a:rPr lang="en">
                <a:solidFill>
                  <a:srgbClr val="3367D6"/>
                </a:solidFill>
                <a:latin typeface="Consolas"/>
                <a:ea typeface="Consolas"/>
                <a:cs typeface="Consolas"/>
                <a:sym typeface="Consolas"/>
              </a:rPr>
              <a:t>Print</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Talk in Three Parts</a:t>
            </a:r>
            <a:endParaRPr/>
          </a:p>
        </p:txBody>
      </p:sp>
      <p:sp>
        <p:nvSpPr>
          <p:cNvPr id="269" name="Shape 26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A Refresher on Rvalue-References</a:t>
            </a:r>
            <a:endParaRPr sz="3000"/>
          </a:p>
          <a:p>
            <a:pPr indent="0" lvl="0" marL="0" rtl="0" algn="ctr">
              <a:spcBef>
                <a:spcPts val="1600"/>
              </a:spcBef>
              <a:spcAft>
                <a:spcPts val="0"/>
              </a:spcAft>
              <a:buNone/>
            </a:pPr>
            <a:r>
              <a:rPr b="1" lang="en" sz="3000"/>
              <a:t>How to use Rvalue-References in API Design</a:t>
            </a:r>
            <a:endParaRPr b="1" sz="3000"/>
          </a:p>
          <a:p>
            <a:pPr indent="0" lvl="0" marL="0" rtl="0" algn="ctr">
              <a:spcBef>
                <a:spcPts val="1600"/>
              </a:spcBef>
              <a:spcAft>
                <a:spcPts val="1600"/>
              </a:spcAft>
              <a:buNone/>
            </a:pPr>
            <a:r>
              <a:rPr lang="en" sz="3000"/>
              <a:t>How to use those APIs in Type Design</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275" name="Shape 27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Optimization: </a:t>
            </a:r>
            <a:r>
              <a:rPr lang="en"/>
              <a:t>const-ref + rvalue-ref overload set</a:t>
            </a:r>
            <a:endParaRPr/>
          </a:p>
          <a:p>
            <a:pPr indent="0" lvl="0" marL="0" rtl="0">
              <a:spcBef>
                <a:spcPts val="160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std::vector</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push_back</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T</a:t>
            </a:r>
            <a:r>
              <a:rPr lang="en">
                <a:solidFill>
                  <a:srgbClr val="616161"/>
                </a:solidFill>
                <a:latin typeface="Consolas"/>
                <a:ea typeface="Consolas"/>
                <a:cs typeface="Consolas"/>
                <a:sym typeface="Consolas"/>
              </a:rPr>
              <a:t>&amp;);</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std::vector</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push_back</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&amp;&amp;);</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rPr lang="en"/>
              <a:t>These are everywhere in the standard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281" name="Shape 28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Optimization: </a:t>
            </a:r>
            <a:r>
              <a:rPr lang="en"/>
              <a:t>Ref qualified member function overload set</a:t>
            </a:r>
            <a:endParaRPr/>
          </a:p>
          <a:p>
            <a:pPr indent="0" lvl="0" marL="0" rtl="0">
              <a:spcBef>
                <a:spcPts val="1600"/>
              </a:spcBef>
              <a:spcAft>
                <a:spcPts val="0"/>
              </a:spcAft>
              <a:buNone/>
            </a:pP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std::optional</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value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T</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std::optional</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value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std::optional</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value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&amp;&amp;;</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T</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std::optional</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value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&amp;&amp;;</a:t>
            </a:r>
            <a:endParaRPr/>
          </a:p>
          <a:p>
            <a:pPr indent="0" lvl="0" marL="0">
              <a:spcBef>
                <a:spcPts val="0"/>
              </a:spcBef>
              <a:spcAft>
                <a:spcPts val="0"/>
              </a:spcAft>
              <a:buNone/>
            </a:pPr>
            <a:r>
              <a:t/>
            </a:r>
            <a:endParaRPr/>
          </a:p>
          <a:p>
            <a:pPr indent="0" lvl="0" marL="0" rtl="0">
              <a:spcBef>
                <a:spcPts val="1600"/>
              </a:spcBef>
              <a:spcAft>
                <a:spcPts val="1600"/>
              </a:spcAft>
              <a:buNone/>
            </a:pPr>
            <a:r>
              <a:rPr lang="en"/>
              <a:t>Translation: no matter the const-ness or reference category of the </a:t>
            </a:r>
            <a:r>
              <a:rPr lang="en">
                <a:latin typeface="Courier New"/>
                <a:ea typeface="Courier New"/>
                <a:cs typeface="Courier New"/>
                <a:sym typeface="Courier New"/>
              </a:rPr>
              <a:t>optional</a:t>
            </a:r>
            <a:r>
              <a:rPr lang="en"/>
              <a:t>, give me the same version of the underlying </a:t>
            </a:r>
            <a:r>
              <a:rPr lang="en">
                <a:latin typeface="Courier New"/>
                <a:ea typeface="Courier New"/>
                <a:cs typeface="Courier New"/>
                <a:sym typeface="Courier New"/>
              </a:rPr>
              <a:t>T</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287" name="Shape 28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 qualified member function - Rvalue ref qualified means “steal”</a:t>
            </a:r>
            <a:endParaRPr/>
          </a:p>
          <a:p>
            <a:pPr indent="0" lvl="0" marL="0" rtl="0">
              <a:spcBef>
                <a:spcPts val="1600"/>
              </a:spcBef>
              <a:spcAft>
                <a:spcPts val="0"/>
              </a:spcAft>
              <a:buNone/>
            </a:pPr>
            <a:r>
              <a:rPr lang="en">
                <a:solidFill>
                  <a:srgbClr val="616161"/>
                </a:solidFill>
                <a:latin typeface="Consolas"/>
                <a:ea typeface="Consolas"/>
                <a:cs typeface="Consolas"/>
                <a:sym typeface="Consolas"/>
              </a:rPr>
              <a:t>std::string</a:t>
            </a:r>
            <a:r>
              <a:rPr lang="en">
                <a:solidFill>
                  <a:srgbClr val="000000"/>
                </a:solidFill>
                <a:latin typeface="Consolas"/>
                <a:ea typeface="Consolas"/>
                <a:cs typeface="Consolas"/>
                <a:sym typeface="Consolas"/>
              </a:rPr>
              <a:t> std::stringbuf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const</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std::string</a:t>
            </a:r>
            <a:r>
              <a:rPr lang="en">
                <a:solidFill>
                  <a:srgbClr val="000000"/>
                </a:solidFill>
                <a:latin typeface="Consolas"/>
                <a:ea typeface="Consolas"/>
                <a:cs typeface="Consolas"/>
                <a:sym typeface="Consolas"/>
              </a:rPr>
              <a:t> std::stringbuf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&amp;&amp;;</a:t>
            </a:r>
            <a:endParaRPr/>
          </a:p>
          <a:p>
            <a:pPr indent="0" lvl="0" marL="0" rtl="0">
              <a:spcBef>
                <a:spcPts val="0"/>
              </a:spcBef>
              <a:spcAft>
                <a:spcPts val="0"/>
              </a:spcAft>
              <a:buNone/>
            </a:pPr>
            <a:r>
              <a:t/>
            </a:r>
            <a:endParaRPr/>
          </a:p>
          <a:p>
            <a:pPr indent="0" lvl="0" marL="0" rtl="0">
              <a:spcBef>
                <a:spcPts val="0"/>
              </a:spcBef>
              <a:spcAft>
                <a:spcPts val="0"/>
              </a:spcAft>
              <a:buNone/>
            </a:pP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stringbuf buf</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buf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"Hello World!"</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return</a:t>
            </a:r>
            <a:r>
              <a:rPr lang="en">
                <a:solidFill>
                  <a:srgbClr val="000000"/>
                </a:solidFill>
                <a:latin typeface="Consolas"/>
                <a:ea typeface="Consolas"/>
                <a:cs typeface="Consolas"/>
                <a:sym typeface="Consolas"/>
              </a:rPr>
              <a:t> 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293" name="Shape 29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 qualified member function - Rvalue ref qualified means “steal”</a:t>
            </a:r>
            <a:endParaRPr/>
          </a:p>
          <a:p>
            <a:pPr indent="0" lvl="0" marL="0" rtl="0">
              <a:spcBef>
                <a:spcPts val="1600"/>
              </a:spcBef>
              <a:spcAft>
                <a:spcPts val="0"/>
              </a:spcAft>
              <a:buNone/>
            </a:pPr>
            <a:r>
              <a:rPr lang="en">
                <a:solidFill>
                  <a:srgbClr val="616161"/>
                </a:solidFill>
                <a:latin typeface="Consolas"/>
                <a:ea typeface="Consolas"/>
                <a:cs typeface="Consolas"/>
                <a:sym typeface="Consolas"/>
              </a:rPr>
              <a:t>std::string</a:t>
            </a:r>
            <a:r>
              <a:rPr lang="en">
                <a:solidFill>
                  <a:srgbClr val="000000"/>
                </a:solidFill>
                <a:latin typeface="Consolas"/>
                <a:ea typeface="Consolas"/>
                <a:cs typeface="Consolas"/>
                <a:sym typeface="Consolas"/>
              </a:rPr>
              <a:t> std::stringbuf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const</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std::string</a:t>
            </a:r>
            <a:r>
              <a:rPr lang="en">
                <a:solidFill>
                  <a:srgbClr val="000000"/>
                </a:solidFill>
                <a:latin typeface="Consolas"/>
                <a:ea typeface="Consolas"/>
                <a:cs typeface="Consolas"/>
                <a:sym typeface="Consolas"/>
              </a:rPr>
              <a:t> std::stringbuf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&amp;&amp;;</a:t>
            </a:r>
            <a:endParaRPr/>
          </a:p>
          <a:p>
            <a:pPr indent="0" lvl="0" marL="0" rtl="0">
              <a:spcBef>
                <a:spcPts val="0"/>
              </a:spcBef>
              <a:spcAft>
                <a:spcPts val="0"/>
              </a:spcAft>
              <a:buNone/>
            </a:pPr>
            <a:r>
              <a:t/>
            </a:r>
            <a:endParaRPr/>
          </a:p>
          <a:p>
            <a:pPr indent="0" lvl="0" marL="0" rtl="0">
              <a:spcBef>
                <a:spcPts val="0"/>
              </a:spcBef>
              <a:spcAft>
                <a:spcPts val="0"/>
              </a:spcAft>
              <a:buNone/>
            </a:pP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stringbuf buf</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buf </a:t>
            </a:r>
            <a:r>
              <a:rPr lang="en">
                <a:solidFill>
                  <a:srgbClr val="616161"/>
                </a:solidFill>
                <a:latin typeface="Consolas"/>
                <a:ea typeface="Consolas"/>
                <a:cs typeface="Consolas"/>
                <a:sym typeface="Consolas"/>
              </a:rPr>
              <a:t>&lt;&lt;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"Hello World!"</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return</a:t>
            </a:r>
            <a:r>
              <a:rPr lang="en">
                <a:solidFill>
                  <a:srgbClr val="000000"/>
                </a:solidFill>
                <a:latin typeface="Consolas"/>
                <a:ea typeface="Consolas"/>
                <a:cs typeface="Consolas"/>
                <a:sym typeface="Consolas"/>
              </a:rPr>
              <a:t> std::move(buf)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str</a:t>
            </a:r>
            <a:r>
              <a:rPr lang="en">
                <a:solidFill>
                  <a:srgbClr val="616161"/>
                </a:solidFill>
                <a:latin typeface="Consolas"/>
                <a:ea typeface="Consolas"/>
                <a:cs typeface="Consolas"/>
                <a:sym typeface="Consolas"/>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299" name="Shape 29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Or rvalue ref qualified means ”do once”.  </a:t>
            </a:r>
            <a:endParaRPr/>
          </a:p>
          <a:p>
            <a:pPr indent="0" lvl="0" marL="0" rtl="0">
              <a:spcBef>
                <a:spcPts val="1600"/>
              </a:spcBef>
              <a:spcAft>
                <a:spcPts val="0"/>
              </a:spcAft>
              <a:buNone/>
            </a:pPr>
            <a:r>
              <a:rPr lang="en"/>
              <a:t>Consider a call-once, move-only Callable:</a:t>
            </a:r>
            <a:endParaRPr/>
          </a:p>
          <a:p>
            <a:pPr indent="0" lvl="0" marL="0" rtl="0">
              <a:spcBef>
                <a:spcPts val="1600"/>
              </a:spcBef>
              <a:spcAft>
                <a:spcPts val="0"/>
              </a:spcAft>
              <a:buNone/>
            </a:pP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mfunction</a:t>
            </a:r>
            <a:r>
              <a:rPr lang="en">
                <a:solidFill>
                  <a:srgbClr val="616161"/>
                </a:solidFill>
                <a:latin typeface="Consolas"/>
                <a:ea typeface="Consolas"/>
                <a:cs typeface="Consolas"/>
                <a:sym typeface="Consolas"/>
              </a:rPr>
              <a:t>&lt;</a:t>
            </a:r>
            <a:r>
              <a:rPr lang="en">
                <a:solidFill>
                  <a:srgbClr val="9C27B0"/>
                </a:solidFill>
                <a:latin typeface="Consolas"/>
                <a:ea typeface="Consolas"/>
                <a:cs typeface="Consolas"/>
                <a:sym typeface="Consolas"/>
              </a:rPr>
              <a:t>int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GetCallable</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GetCallable</a:t>
            </a:r>
            <a:r>
              <a:rPr lang="en">
                <a:solidFill>
                  <a:srgbClr val="616161"/>
                </a:solidFill>
                <a:latin typeface="Consolas"/>
                <a:ea typeface="Consolas"/>
                <a:cs typeface="Consolas"/>
                <a:sym typeface="Consolas"/>
              </a:rPr>
              <a:t>()(</a:t>
            </a:r>
            <a:r>
              <a:rPr lang="en">
                <a:solidFill>
                  <a:srgbClr val="0F9D58"/>
                </a:solidFill>
                <a:latin typeface="Consolas"/>
                <a:ea typeface="Consolas"/>
                <a:cs typeface="Consolas"/>
                <a:sym typeface="Consolas"/>
              </a:rPr>
              <a:t>"Hello World!"</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305" name="Shape 30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Or r</a:t>
            </a:r>
            <a:r>
              <a:rPr lang="en"/>
              <a:t>value ref qualified means ”do once”.  </a:t>
            </a:r>
            <a:endParaRPr/>
          </a:p>
          <a:p>
            <a:pPr indent="0" lvl="0" marL="0">
              <a:spcBef>
                <a:spcPts val="1600"/>
              </a:spcBef>
              <a:spcAft>
                <a:spcPts val="0"/>
              </a:spcAft>
              <a:buNone/>
            </a:pPr>
            <a:r>
              <a:rPr lang="en"/>
              <a:t>Consider a call-once, move-only Callable:</a:t>
            </a:r>
            <a:endParaRPr/>
          </a:p>
          <a:p>
            <a:pPr indent="0" lvl="0" marL="0" rtl="0">
              <a:spcBef>
                <a:spcPts val="160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mfunction</a:t>
            </a:r>
            <a:r>
              <a:rPr lang="en">
                <a:solidFill>
                  <a:srgbClr val="616161"/>
                </a:solidFill>
                <a:latin typeface="Consolas"/>
                <a:ea typeface="Consolas"/>
                <a:cs typeface="Consolas"/>
                <a:sym typeface="Consolas"/>
              </a:rPr>
              <a:t>&lt;</a:t>
            </a:r>
            <a:r>
              <a:rPr lang="en">
                <a:solidFill>
                  <a:srgbClr val="9C27B0"/>
                </a:solidFill>
                <a:latin typeface="Consolas"/>
                <a:ea typeface="Consolas"/>
                <a:cs typeface="Consolas"/>
                <a:sym typeface="Consolas"/>
              </a:rPr>
              <a:t>int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)&gt;</a:t>
            </a:r>
            <a:r>
              <a:rPr lang="en">
                <a:solidFill>
                  <a:srgbClr val="000000"/>
                </a:solidFill>
                <a:latin typeface="Consolas"/>
                <a:ea typeface="Consolas"/>
                <a:cs typeface="Consolas"/>
                <a:sym typeface="Consolas"/>
              </a:rPr>
              <a:t> c</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move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c</a:t>
            </a:r>
            <a:r>
              <a:rPr lang="en">
                <a:solidFill>
                  <a:srgbClr val="616161"/>
                </a:solidFill>
                <a:latin typeface="Consolas"/>
                <a:ea typeface="Consolas"/>
                <a:cs typeface="Consolas"/>
                <a:sym typeface="Consolas"/>
              </a:rPr>
              <a:t>)(</a:t>
            </a:r>
            <a:r>
              <a:rPr lang="en">
                <a:solidFill>
                  <a:srgbClr val="0F9D58"/>
                </a:solidFill>
                <a:latin typeface="Consolas"/>
                <a:ea typeface="Consolas"/>
                <a:cs typeface="Consolas"/>
                <a:sym typeface="Consolas"/>
              </a:rPr>
              <a:t>"Hello World!"</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Good Uses for Rvalue-Refs</a:t>
            </a:r>
            <a:endParaRPr/>
          </a:p>
        </p:txBody>
      </p:sp>
      <p:sp>
        <p:nvSpPr>
          <p:cNvPr id="311" name="Shape 31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a parameter, when not an overload set: “maybe move”.</a:t>
            </a:r>
            <a:endParaRPr/>
          </a:p>
          <a:p>
            <a:pPr indent="0" lvl="0" marL="0">
              <a:spcBef>
                <a:spcPts val="1600"/>
              </a:spcBef>
              <a:spcAft>
                <a:spcPts val="0"/>
              </a:spcAft>
              <a:buNone/>
            </a:pPr>
            <a:r>
              <a:rPr lang="en"/>
              <a:t>The proposed RCU type (</a:t>
            </a:r>
            <a:r>
              <a:rPr lang="en" u="sng">
                <a:solidFill>
                  <a:schemeClr val="hlink"/>
                </a:solidFill>
                <a:hlinkClick r:id="rId3"/>
              </a:rPr>
              <a:t>wg21.link/P0561</a:t>
            </a:r>
            <a:r>
              <a:rPr lang="en"/>
              <a:t>) has</a:t>
            </a:r>
            <a:endParaRPr/>
          </a:p>
          <a:p>
            <a:pPr indent="0" lvl="0" marL="0" rtl="0">
              <a:spcBef>
                <a:spcPts val="1600"/>
              </a:spcBef>
              <a:spcAft>
                <a:spcPts val="0"/>
              </a:spcAft>
              <a:buNone/>
            </a:pPr>
            <a:r>
              <a:rPr lang="en">
                <a:solidFill>
                  <a:srgbClr val="9C27B0"/>
                </a:solidFill>
                <a:latin typeface="Consolas"/>
                <a:ea typeface="Consolas"/>
                <a:cs typeface="Consolas"/>
                <a:sym typeface="Consolas"/>
              </a:rPr>
              <a:t>bool</a:t>
            </a:r>
            <a:r>
              <a:rPr lang="en">
                <a:solidFill>
                  <a:srgbClr val="000000"/>
                </a:solidFill>
                <a:latin typeface="Consolas"/>
                <a:ea typeface="Consolas"/>
                <a:cs typeface="Consolas"/>
                <a:sym typeface="Consolas"/>
              </a:rPr>
              <a:t> try_update</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snapshot_ptr</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&gt;&amp;</a:t>
            </a:r>
            <a:r>
              <a:rPr lang="en">
                <a:solidFill>
                  <a:srgbClr val="000000"/>
                </a:solidFill>
                <a:latin typeface="Consolas"/>
                <a:ea typeface="Consolas"/>
                <a:cs typeface="Consolas"/>
                <a:sym typeface="Consolas"/>
              </a:rPr>
              <a:t> expected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unique_ptr</a:t>
            </a:r>
            <a:r>
              <a:rPr lang="en">
                <a:solidFill>
                  <a:srgbClr val="616161"/>
                </a:solidFill>
                <a:latin typeface="Consolas"/>
                <a:ea typeface="Consolas"/>
                <a:cs typeface="Consolas"/>
                <a:sym typeface="Consolas"/>
              </a:rPr>
              <a:t>&lt;</a:t>
            </a:r>
            <a:r>
              <a:rPr lang="en">
                <a:solidFill>
                  <a:srgbClr val="000000"/>
                </a:solidFill>
                <a:latin typeface="Consolas"/>
                <a:ea typeface="Consolas"/>
                <a:cs typeface="Consolas"/>
                <a:sym typeface="Consolas"/>
              </a:rPr>
              <a:t>T</a:t>
            </a:r>
            <a:r>
              <a:rPr lang="en">
                <a:solidFill>
                  <a:srgbClr val="616161"/>
                </a:solidFill>
                <a:latin typeface="Consolas"/>
                <a:ea typeface="Consolas"/>
                <a:cs typeface="Consolas"/>
                <a:sym typeface="Consolas"/>
              </a:rPr>
              <a:t>&gt;&amp;&amp;</a:t>
            </a:r>
            <a:r>
              <a:rPr lang="en">
                <a:solidFill>
                  <a:srgbClr val="000000"/>
                </a:solidFill>
                <a:latin typeface="Consolas"/>
                <a:ea typeface="Consolas"/>
                <a:cs typeface="Consolas"/>
                <a:sym typeface="Consolas"/>
              </a:rPr>
              <a:t> desired</a:t>
            </a:r>
            <a:r>
              <a:rPr lang="en">
                <a:solidFill>
                  <a:srgbClr val="616161"/>
                </a:solidFill>
                <a:latin typeface="Consolas"/>
                <a:ea typeface="Consolas"/>
                <a:cs typeface="Consolas"/>
                <a:sym typeface="Consolas"/>
              </a:rPr>
              <a:t>);</a:t>
            </a:r>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01" name="Shape 10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What is an rvalue ref?</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A reference to an rvalue</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17" name="Shape 31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when not an overload set: “disallow copies”</a:t>
            </a:r>
            <a:endParaRPr/>
          </a:p>
          <a:p>
            <a:pPr indent="0" lvl="0" marL="0" rtl="0">
              <a:spcBef>
                <a:spcPts val="160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big</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9C27B0"/>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23" name="Shape 32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when not an overload set: “disallow copies”</a:t>
            </a:r>
            <a:endParaRPr/>
          </a:p>
          <a:p>
            <a:pPr indent="0" lvl="0" marL="0" rtl="0">
              <a:spcBef>
                <a:spcPts val="160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big</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 my_data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GetData</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move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my_data</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3367D6"/>
              </a:solidFill>
              <a:latin typeface="Consolas"/>
              <a:ea typeface="Consolas"/>
              <a:cs typeface="Consolas"/>
              <a:sym typeface="Consolas"/>
            </a:endParaRPr>
          </a:p>
          <a:p>
            <a:pPr indent="0" lvl="0" marL="0" rtl="0">
              <a:spcBef>
                <a:spcPts val="0"/>
              </a:spcBef>
              <a:spcAft>
                <a:spcPts val="0"/>
              </a:spcAft>
              <a:buNone/>
            </a:pPr>
            <a:r>
              <a:t/>
            </a:r>
            <a:endParaRPr>
              <a:solidFill>
                <a:srgbClr val="9C27B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29" name="Shape 32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when not an overload set: “disallow copies”</a:t>
            </a:r>
            <a:endParaRPr/>
          </a:p>
          <a:p>
            <a:pPr indent="0" lvl="0" marL="0" rtl="0">
              <a:spcBef>
                <a:spcPts val="160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big</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 my_data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GetData</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move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my_data</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Expensive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move</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my_data</a:t>
            </a:r>
            <a:r>
              <a:rPr lang="en">
                <a:solidFill>
                  <a:srgbClr val="616161"/>
                </a:solidFill>
                <a:latin typeface="Consolas"/>
                <a:ea typeface="Consolas"/>
                <a:cs typeface="Consolas"/>
                <a:sym typeface="Consolas"/>
              </a:rPr>
              <a:t>));</a:t>
            </a:r>
            <a:endParaRPr>
              <a:solidFill>
                <a:srgbClr val="3367D6"/>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35" name="Shape 33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when not an overload set: “because optimization”</a:t>
            </a:r>
            <a:endParaRPr/>
          </a:p>
          <a:p>
            <a:pPr indent="0" lvl="0" marL="0" rtl="0">
              <a:spcBef>
                <a:spcPts val="1600"/>
              </a:spcBef>
              <a:spcAft>
                <a:spcPts val="0"/>
              </a:spcAft>
              <a:buNone/>
            </a:pPr>
            <a:r>
              <a:t/>
            </a:r>
            <a:endParaRPr>
              <a:solidFill>
                <a:srgbClr val="9C27B0"/>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Cheap</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endParaRPr>
              <a:solidFill>
                <a:srgbClr val="616161"/>
              </a:solidFill>
              <a:latin typeface="Consolas"/>
              <a:ea typeface="Consolas"/>
              <a:cs typeface="Consolas"/>
              <a:sym typeface="Consolas"/>
            </a:endParaRPr>
          </a:p>
          <a:p>
            <a:pPr indent="0" lvl="0" marL="0" rtl="0">
              <a:spcBef>
                <a:spcPts val="0"/>
              </a:spcBef>
              <a:spcAft>
                <a:spcPts val="0"/>
              </a:spcAft>
              <a:buNone/>
            </a:pPr>
            <a:r>
              <a:t/>
            </a:r>
            <a:endParaRPr>
              <a:solidFill>
                <a:srgbClr val="616161"/>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or</a:t>
            </a:r>
            <a:endParaRPr>
              <a:solidFill>
                <a:srgbClr val="616161"/>
              </a:solidFill>
              <a:latin typeface="Consolas"/>
              <a:ea typeface="Consolas"/>
              <a:cs typeface="Consolas"/>
              <a:sym typeface="Consolas"/>
            </a:endParaRPr>
          </a:p>
          <a:p>
            <a:pPr indent="0" lvl="0" marL="0" rtl="0">
              <a:spcBef>
                <a:spcPts val="0"/>
              </a:spcBef>
              <a:spcAft>
                <a:spcPts val="0"/>
              </a:spcAft>
              <a:buNone/>
            </a:pPr>
            <a:r>
              <a:t/>
            </a:r>
            <a:endParaRPr>
              <a:solidFill>
                <a:srgbClr val="616161"/>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Cheap</a:t>
            </a:r>
            <a:r>
              <a:rPr lang="en">
                <a:solidFill>
                  <a:srgbClr val="616161"/>
                </a:solidFill>
                <a:latin typeface="Consolas"/>
                <a:ea typeface="Consolas"/>
                <a:cs typeface="Consolas"/>
                <a:sym typeface="Consolas"/>
              </a:rPr>
              <a:t>(const </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&amp; s</a:t>
            </a:r>
            <a:r>
              <a:rPr lang="en">
                <a:solidFill>
                  <a:srgbClr val="616161"/>
                </a:solidFill>
                <a:latin typeface="Consolas"/>
                <a:ea typeface="Consolas"/>
                <a:cs typeface="Consolas"/>
                <a:sym typeface="Consolas"/>
              </a:rPr>
              <a:t>);</a:t>
            </a:r>
            <a:endParaRPr>
              <a:solidFill>
                <a:srgbClr val="616161"/>
              </a:solidFill>
              <a:latin typeface="Consolas"/>
              <a:ea typeface="Consolas"/>
              <a:cs typeface="Consolas"/>
              <a:sym typeface="Consolas"/>
            </a:endParaRPr>
          </a:p>
          <a:p>
            <a:pPr indent="0" lvl="0" marL="0" rtl="0">
              <a:spcBef>
                <a:spcPts val="0"/>
              </a:spcBef>
              <a:spcAft>
                <a:spcPts val="0"/>
              </a:spcAft>
              <a:buNone/>
            </a:pPr>
            <a:r>
              <a:rPr lang="en">
                <a:solidFill>
                  <a:srgbClr val="9C27B0"/>
                </a:solidFill>
                <a:latin typeface="Consolas"/>
                <a:ea typeface="Consolas"/>
                <a:cs typeface="Consolas"/>
                <a:sym typeface="Consolas"/>
              </a:rPr>
              <a:t>void</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Cheap</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&amp;&amp; s</a:t>
            </a:r>
            <a:r>
              <a:rPr lang="en">
                <a:solidFill>
                  <a:srgbClr val="616161"/>
                </a:solidFill>
                <a:latin typeface="Consolas"/>
                <a:ea typeface="Consolas"/>
                <a:cs typeface="Consolas"/>
                <a:sym typeface="Consolas"/>
              </a:rPr>
              <a:t>);</a:t>
            </a:r>
            <a:endParaRPr>
              <a:solidFill>
                <a:srgbClr val="616161"/>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41" name="Shape 34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a parameter, in a deleted member of an overload set, to “prevent passing temporaries.”</a:t>
            </a:r>
            <a:endParaRPr/>
          </a:p>
          <a:p>
            <a:pPr indent="0" lvl="0" marL="0" rtl="0">
              <a:spcBef>
                <a:spcPts val="160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delete</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Foo</a:t>
            </a:r>
            <a:r>
              <a:rPr lang="en">
                <a:solidFill>
                  <a:srgbClr val="000000"/>
                </a:solidFill>
                <a:latin typeface="Consolas"/>
                <a:ea typeface="Consolas"/>
                <a:cs typeface="Consolas"/>
                <a:sym typeface="Consolas"/>
              </a:rPr>
              <a:t> f</a:t>
            </a:r>
            <a:r>
              <a:rPr lang="en">
                <a:solidFill>
                  <a:srgbClr val="616161"/>
                </a:solidFill>
                <a:latin typeface="Consolas"/>
                <a:ea typeface="Consolas"/>
                <a:cs typeface="Consolas"/>
                <a:sym typeface="Consolas"/>
              </a:rPr>
              <a:t>(</a:t>
            </a:r>
            <a:r>
              <a:rPr lang="en">
                <a:solidFill>
                  <a:srgbClr val="0F9D58"/>
                </a:solidFill>
                <a:latin typeface="Consolas"/>
                <a:ea typeface="Consolas"/>
                <a:cs typeface="Consolas"/>
                <a:sym typeface="Consolas"/>
              </a:rPr>
              <a:t>"Hello"</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47" name="Shape 34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in a deleted member of an overload set, to “prevent passing temporaries.”</a:t>
            </a:r>
            <a:endParaRPr/>
          </a:p>
          <a:p>
            <a:pPr indent="0" lvl="0" marL="0" rtl="0">
              <a:spcBef>
                <a:spcPts val="160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delete</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 hello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"Hello"</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Foo f</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hello</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Uses for Rvalue-Refs</a:t>
            </a:r>
            <a:endParaRPr/>
          </a:p>
        </p:txBody>
      </p:sp>
      <p:sp>
        <p:nvSpPr>
          <p:cNvPr id="353" name="Shape 35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 parameter, in a deleted member of an overload set, to “prevent passing temporaries.”</a:t>
            </a:r>
            <a:endParaRPr/>
          </a:p>
          <a:p>
            <a:pPr indent="0" lvl="0" marL="0" rtl="0">
              <a:spcBef>
                <a:spcPts val="160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const</a:t>
            </a: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616161"/>
                </a:solidFill>
                <a:latin typeface="Consolas"/>
                <a:ea typeface="Consolas"/>
                <a:cs typeface="Consolas"/>
                <a:sym typeface="Consolas"/>
              </a:rPr>
              <a:t>&amp;&amp;</a:t>
            </a:r>
            <a:r>
              <a:rPr lang="en">
                <a:solidFill>
                  <a:srgbClr val="000000"/>
                </a:solidFill>
                <a:latin typeface="Consolas"/>
                <a:ea typeface="Consolas"/>
                <a:cs typeface="Consolas"/>
                <a:sym typeface="Consolas"/>
              </a:rPr>
              <a:t> s</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9C27B0"/>
                </a:solidFill>
                <a:latin typeface="Consolas"/>
                <a:ea typeface="Consolas"/>
                <a:cs typeface="Consolas"/>
                <a:sym typeface="Consolas"/>
              </a:rPr>
              <a:t>delete</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std</a:t>
            </a:r>
            <a:r>
              <a:rPr lang="en">
                <a:solidFill>
                  <a:srgbClr val="616161"/>
                </a:solidFill>
                <a:latin typeface="Consolas"/>
                <a:ea typeface="Consolas"/>
                <a:cs typeface="Consolas"/>
                <a:sym typeface="Consolas"/>
              </a:rPr>
              <a:t>::</a:t>
            </a:r>
            <a:r>
              <a:rPr lang="en">
                <a:solidFill>
                  <a:srgbClr val="9C27B0"/>
                </a:solidFill>
                <a:latin typeface="Consolas"/>
                <a:ea typeface="Consolas"/>
                <a:cs typeface="Consolas"/>
                <a:sym typeface="Consolas"/>
              </a:rPr>
              <a:t>string</a:t>
            </a:r>
            <a:r>
              <a:rPr lang="en">
                <a:solidFill>
                  <a:srgbClr val="000000"/>
                </a:solidFill>
                <a:latin typeface="Consolas"/>
                <a:ea typeface="Consolas"/>
                <a:cs typeface="Consolas"/>
                <a:sym typeface="Consolas"/>
              </a:rPr>
              <a:t> hello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0F9D58"/>
                </a:solidFill>
                <a:latin typeface="Consolas"/>
                <a:ea typeface="Consolas"/>
                <a:cs typeface="Consolas"/>
                <a:sym typeface="Consolas"/>
              </a:rPr>
              <a:t>"Hello"</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  auto f = make_unique&lt;Foo&gt;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hello</a:t>
            </a: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rPr lang="en">
                <a:solidFill>
                  <a:srgbClr val="616161"/>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C++ 11 and on: New Type Designs</a:t>
            </a:r>
            <a:endParaRPr/>
          </a:p>
        </p:txBody>
      </p:sp>
      <p:sp>
        <p:nvSpPr>
          <p:cNvPr id="359" name="Shape 35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Other move-semantics designs:</a:t>
            </a:r>
            <a:endParaRPr/>
          </a:p>
          <a:p>
            <a:pPr indent="-342900" lvl="0" marL="457200" rtl="0">
              <a:spcBef>
                <a:spcPts val="1600"/>
              </a:spcBef>
              <a:spcAft>
                <a:spcPts val="0"/>
              </a:spcAft>
              <a:buSzPts val="1800"/>
              <a:buChar char="●"/>
            </a:pPr>
            <a:r>
              <a:rPr lang="en"/>
              <a:t>move-only types/unique ownership:</a:t>
            </a:r>
            <a:r>
              <a:rPr lang="en"/>
              <a:t> </a:t>
            </a:r>
            <a:r>
              <a:rPr lang="en">
                <a:latin typeface="Courier New"/>
                <a:ea typeface="Courier New"/>
                <a:cs typeface="Courier New"/>
                <a:sym typeface="Courier New"/>
              </a:rPr>
              <a:t>std::unique_ptr</a:t>
            </a:r>
            <a:endParaRPr>
              <a:latin typeface="Courier New"/>
              <a:ea typeface="Courier New"/>
              <a:cs typeface="Courier New"/>
              <a:sym typeface="Courier New"/>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
              <a:t>Types that are less-Regular (</a:t>
            </a:r>
            <a:r>
              <a:rPr lang="en">
                <a:latin typeface="Courier New"/>
                <a:ea typeface="Courier New"/>
                <a:cs typeface="Courier New"/>
                <a:sym typeface="Courier New"/>
              </a:rPr>
              <a:t>std::string_view</a:t>
            </a:r>
            <a:r>
              <a:rPr lang="en"/>
              <a:t>)</a:t>
            </a:r>
            <a:endParaRPr/>
          </a:p>
          <a:p>
            <a:pPr indent="0" lvl="0" marL="0">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Talk in Three Parts</a:t>
            </a:r>
            <a:endParaRPr/>
          </a:p>
        </p:txBody>
      </p:sp>
      <p:sp>
        <p:nvSpPr>
          <p:cNvPr id="365" name="Shape 36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rPr lang="en" sz="3000"/>
              <a:t>A Refresher on Rvalue-References</a:t>
            </a:r>
            <a:endParaRPr sz="3000"/>
          </a:p>
          <a:p>
            <a:pPr indent="0" lvl="0" marL="0" rtl="0" algn="ctr">
              <a:spcBef>
                <a:spcPts val="1600"/>
              </a:spcBef>
              <a:spcAft>
                <a:spcPts val="0"/>
              </a:spcAft>
              <a:buNone/>
            </a:pPr>
            <a:r>
              <a:rPr lang="en" sz="3000"/>
              <a:t>How to use Rvalue-References in API Design</a:t>
            </a:r>
            <a:endParaRPr sz="3000"/>
          </a:p>
          <a:p>
            <a:pPr indent="0" lvl="0" marL="0" rtl="0" algn="ctr">
              <a:spcBef>
                <a:spcPts val="1600"/>
              </a:spcBef>
              <a:spcAft>
                <a:spcPts val="1600"/>
              </a:spcAft>
              <a:buNone/>
            </a:pPr>
            <a:r>
              <a:rPr b="1" lang="en" sz="3000"/>
              <a:t>How to use those APIs in Type Design</a:t>
            </a:r>
            <a:endParaRPr b="1" sz="3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Properties of types</a:t>
            </a:r>
            <a:endParaRPr/>
          </a:p>
        </p:txBody>
      </p:sp>
      <p:sp>
        <p:nvSpPr>
          <p:cNvPr id="371" name="Shape 37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Invariants</a:t>
            </a:r>
            <a:endParaRPr/>
          </a:p>
          <a:p>
            <a:pPr indent="-342900" lvl="0" marL="457200" rtl="0">
              <a:spcBef>
                <a:spcPts val="0"/>
              </a:spcBef>
              <a:spcAft>
                <a:spcPts val="0"/>
              </a:spcAft>
              <a:buSzPts val="1800"/>
              <a:buChar char="●"/>
            </a:pPr>
            <a:r>
              <a:rPr lang="en"/>
              <a:t>Thread safety</a:t>
            </a:r>
            <a:endParaRPr/>
          </a:p>
          <a:p>
            <a:pPr indent="-342900" lvl="0" marL="457200" rtl="0">
              <a:spcBef>
                <a:spcPts val="0"/>
              </a:spcBef>
              <a:spcAft>
                <a:spcPts val="0"/>
              </a:spcAft>
              <a:buSzPts val="1800"/>
              <a:buChar char="●"/>
            </a:pPr>
            <a:r>
              <a:rPr lang="en"/>
              <a:t>Comparable</a:t>
            </a:r>
            <a:endParaRPr/>
          </a:p>
          <a:p>
            <a:pPr indent="-342900" lvl="0" marL="457200" rtl="0">
              <a:spcBef>
                <a:spcPts val="0"/>
              </a:spcBef>
              <a:spcAft>
                <a:spcPts val="0"/>
              </a:spcAft>
              <a:buSzPts val="1800"/>
              <a:buChar char="●"/>
            </a:pPr>
            <a:r>
              <a:rPr lang="en"/>
              <a:t>Ordered</a:t>
            </a:r>
            <a:endParaRPr/>
          </a:p>
          <a:p>
            <a:pPr indent="-342900" lvl="0" marL="457200" rtl="0">
              <a:spcBef>
                <a:spcPts val="0"/>
              </a:spcBef>
              <a:spcAft>
                <a:spcPts val="0"/>
              </a:spcAft>
              <a:buSzPts val="1800"/>
              <a:buChar char="●"/>
            </a:pPr>
            <a:r>
              <a:rPr lang="en"/>
              <a:t>Copyable</a:t>
            </a:r>
            <a:endParaRPr/>
          </a:p>
          <a:p>
            <a:pPr indent="-342900" lvl="0" marL="457200" rtl="0">
              <a:spcBef>
                <a:spcPts val="0"/>
              </a:spcBef>
              <a:spcAft>
                <a:spcPts val="0"/>
              </a:spcAft>
              <a:buSzPts val="1800"/>
              <a:buChar char="●"/>
            </a:pPr>
            <a:r>
              <a:rPr lang="en"/>
              <a:t>Mutable</a:t>
            </a:r>
            <a:endParaRPr/>
          </a:p>
          <a:p>
            <a:pPr indent="-342900" lvl="0" marL="457200" rtl="0">
              <a:spcBef>
                <a:spcPts val="0"/>
              </a:spcBef>
              <a:spcAft>
                <a:spcPts val="0"/>
              </a:spcAft>
              <a:buSzPts val="1800"/>
              <a:buChar char="●"/>
            </a:pPr>
            <a:r>
              <a:rPr lang="en"/>
              <a:t>Movable</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07" name="Shape 10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1600"/>
              </a:spcAft>
              <a:buNone/>
            </a:pPr>
            <a:r>
              <a:rPr lang="en" sz="3000"/>
              <a:t>What is an rvalue?</a:t>
            </a:r>
            <a:endParaRPr sz="3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t>
            </a:r>
            <a:r>
              <a:rPr lang="en"/>
              <a:t>ype design is really "What invariants are there on the data members of a T?"</a:t>
            </a:r>
            <a:endParaRPr/>
          </a:p>
          <a:p>
            <a:pPr indent="0" lvl="0" marL="0">
              <a:spcBef>
                <a:spcPts val="1600"/>
              </a:spcBef>
              <a:spcAft>
                <a:spcPts val="0"/>
              </a:spcAft>
              <a:buNone/>
            </a:pPr>
            <a:r>
              <a:rPr lang="en">
                <a:latin typeface="Courier New"/>
                <a:ea typeface="Courier New"/>
                <a:cs typeface="Courier New"/>
                <a:sym typeface="Courier New"/>
              </a:rPr>
              <a:t>std::vector</a:t>
            </a:r>
            <a:r>
              <a:rPr lang="en"/>
              <a:t> has invariants like:</a:t>
            </a:r>
            <a:endParaRPr/>
          </a:p>
          <a:p>
            <a:pPr indent="-342900" lvl="0" marL="457200">
              <a:spcBef>
                <a:spcPts val="1600"/>
              </a:spcBef>
              <a:spcAft>
                <a:spcPts val="0"/>
              </a:spcAft>
              <a:buSzPts val="1800"/>
              <a:buChar char="●"/>
            </a:pPr>
            <a:r>
              <a:rPr lang="en"/>
              <a:t>capacity &gt;= size</a:t>
            </a:r>
            <a:endParaRPr/>
          </a:p>
          <a:p>
            <a:pPr indent="-342900" lvl="0" marL="457200">
              <a:spcBef>
                <a:spcPts val="0"/>
              </a:spcBef>
              <a:spcAft>
                <a:spcPts val="0"/>
              </a:spcAft>
              <a:buSzPts val="1800"/>
              <a:buChar char="●"/>
            </a:pPr>
            <a:r>
              <a:rPr lang="en">
                <a:latin typeface="Courier New"/>
                <a:ea typeface="Courier New"/>
                <a:cs typeface="Courier New"/>
                <a:sym typeface="Courier New"/>
              </a:rPr>
              <a:t>data[i]</a:t>
            </a:r>
            <a:r>
              <a:rPr lang="en"/>
              <a:t> is a valid T for all i in </a:t>
            </a:r>
            <a:r>
              <a:rPr lang="en">
                <a:latin typeface="Courier New"/>
                <a:ea typeface="Courier New"/>
                <a:cs typeface="Courier New"/>
                <a:sym typeface="Courier New"/>
              </a:rPr>
              <a:t>[0, size)</a:t>
            </a:r>
            <a:endParaRPr>
              <a:latin typeface="Courier New"/>
              <a:ea typeface="Courier New"/>
              <a:cs typeface="Courier New"/>
              <a:sym typeface="Courier New"/>
            </a:endParaRPr>
          </a:p>
          <a:p>
            <a:pPr indent="-342900" lvl="0" marL="457200">
              <a:spcBef>
                <a:spcPts val="0"/>
              </a:spcBef>
              <a:spcAft>
                <a:spcPts val="0"/>
              </a:spcAft>
              <a:buSzPts val="1800"/>
              <a:buChar char="●"/>
            </a:pPr>
            <a:r>
              <a:rPr lang="en">
                <a:latin typeface="Courier New"/>
                <a:ea typeface="Courier New"/>
                <a:cs typeface="Courier New"/>
                <a:sym typeface="Courier New"/>
              </a:rPr>
              <a:t>data</a:t>
            </a:r>
            <a:r>
              <a:rPr lang="en"/>
              <a:t> is a valid / non-null pointer with an allocation of </a:t>
            </a:r>
            <a:r>
              <a:rPr lang="en">
                <a:latin typeface="Courier New"/>
                <a:ea typeface="Courier New"/>
                <a:cs typeface="Courier New"/>
                <a:sym typeface="Courier New"/>
              </a:rPr>
              <a:t>capacity</a:t>
            </a:r>
            <a:endParaRPr>
              <a:latin typeface="Courier New"/>
              <a:ea typeface="Courier New"/>
              <a:cs typeface="Courier New"/>
              <a:sym typeface="Courier New"/>
            </a:endParaRPr>
          </a:p>
          <a:p>
            <a:pPr indent="0" lvl="0" marL="0" rtl="0">
              <a:spcBef>
                <a:spcPts val="1600"/>
              </a:spcBef>
              <a:spcAft>
                <a:spcPts val="1600"/>
              </a:spcAft>
              <a:buNone/>
            </a:pPr>
            <a:r>
              <a:t/>
            </a:r>
            <a:endParaRPr/>
          </a:p>
        </p:txBody>
      </p:sp>
      <p:sp>
        <p:nvSpPr>
          <p:cNvPr id="377" name="Shape 377"/>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Invariants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Invariants also involve the state model for your type (if any).</a:t>
            </a:r>
            <a:endParaRPr/>
          </a:p>
          <a:p>
            <a:pPr indent="0" lvl="0" marL="0" rtl="0">
              <a:spcBef>
                <a:spcPts val="1600"/>
              </a:spcBef>
              <a:spcAft>
                <a:spcPts val="0"/>
              </a:spcAft>
              <a:buNone/>
            </a:pPr>
            <a:r>
              <a:rPr lang="en"/>
              <a:t>Avoid adding states if possible.</a:t>
            </a:r>
            <a:endParaRPr/>
          </a:p>
          <a:p>
            <a:pPr indent="-342900" lvl="0" marL="457200" rtl="0">
              <a:spcBef>
                <a:spcPts val="1600"/>
              </a:spcBef>
              <a:spcAft>
                <a:spcPts val="0"/>
              </a:spcAft>
              <a:buSzPts val="1800"/>
              <a:buChar char="●"/>
            </a:pPr>
            <a:r>
              <a:rPr lang="en"/>
              <a:t>Prefer factory functions or c’tors that throw, rather than T::Init() methods.</a:t>
            </a:r>
            <a:endParaRPr/>
          </a:p>
          <a:p>
            <a:pPr indent="-342900" lvl="0" marL="457200" rtl="0">
              <a:spcBef>
                <a:spcPts val="0"/>
              </a:spcBef>
              <a:spcAft>
                <a:spcPts val="0"/>
              </a:spcAft>
              <a:buSzPts val="1800"/>
              <a:buChar char="●"/>
            </a:pPr>
            <a:r>
              <a:rPr lang="en"/>
              <a:t>Avoid distinct moved-from states.</a:t>
            </a:r>
            <a:endParaRPr/>
          </a:p>
          <a:p>
            <a:pPr indent="0" lvl="0" marL="0" rtl="0">
              <a:spcBef>
                <a:spcPts val="1600"/>
              </a:spcBef>
              <a:spcAft>
                <a:spcPts val="1600"/>
              </a:spcAft>
              <a:buNone/>
            </a:pPr>
            <a:r>
              <a:t/>
            </a:r>
            <a:endParaRPr/>
          </a:p>
        </p:txBody>
      </p:sp>
      <p:sp>
        <p:nvSpPr>
          <p:cNvPr id="383" name="Shape 383"/>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Invariants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Thread Safety</a:t>
            </a:r>
            <a:endParaRPr/>
          </a:p>
        </p:txBody>
      </p:sp>
      <p:sp>
        <p:nvSpPr>
          <p:cNvPr id="389" name="Shape 38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operations are safe to call upon a </a:t>
            </a:r>
            <a:r>
              <a:rPr lang="en">
                <a:latin typeface="Courier New"/>
                <a:ea typeface="Courier New"/>
                <a:cs typeface="Courier New"/>
                <a:sym typeface="Courier New"/>
              </a:rPr>
              <a:t>T</a:t>
            </a:r>
            <a:r>
              <a:rPr lang="en"/>
              <a:t> concurrently?</a:t>
            </a:r>
            <a:endParaRPr/>
          </a:p>
          <a:p>
            <a:pPr indent="-342900" lvl="0" marL="457200" rtl="0">
              <a:spcBef>
                <a:spcPts val="1600"/>
              </a:spcBef>
              <a:spcAft>
                <a:spcPts val="0"/>
              </a:spcAft>
              <a:buSzPts val="1800"/>
              <a:buChar char="●"/>
            </a:pPr>
            <a:r>
              <a:rPr lang="en"/>
              <a:t>thread-safe: </a:t>
            </a:r>
            <a:endParaRPr/>
          </a:p>
          <a:p>
            <a:pPr indent="-317500" lvl="1" marL="914400" rtl="0">
              <a:spcBef>
                <a:spcPts val="0"/>
              </a:spcBef>
              <a:spcAft>
                <a:spcPts val="0"/>
              </a:spcAft>
              <a:buSzPts val="1400"/>
              <a:buChar char="○"/>
            </a:pPr>
            <a:r>
              <a:rPr lang="en"/>
              <a:t>Concurrent const and non-const operations are OK</a:t>
            </a:r>
            <a:endParaRPr/>
          </a:p>
          <a:p>
            <a:pPr indent="-342900" lvl="0" marL="457200" rtl="0">
              <a:spcBef>
                <a:spcPts val="0"/>
              </a:spcBef>
              <a:spcAft>
                <a:spcPts val="0"/>
              </a:spcAft>
              <a:buSzPts val="1800"/>
              <a:buChar char="●"/>
            </a:pPr>
            <a:r>
              <a:rPr lang="en"/>
              <a:t>thread-compatible: </a:t>
            </a:r>
            <a:endParaRPr/>
          </a:p>
          <a:p>
            <a:pPr indent="-317500" lvl="1" marL="914400" rtl="0">
              <a:spcBef>
                <a:spcPts val="0"/>
              </a:spcBef>
              <a:spcAft>
                <a:spcPts val="0"/>
              </a:spcAft>
              <a:buSzPts val="1400"/>
              <a:buChar char="○"/>
            </a:pPr>
            <a:r>
              <a:rPr lang="en"/>
              <a:t>Concurrent const operations are OK. </a:t>
            </a:r>
            <a:endParaRPr/>
          </a:p>
          <a:p>
            <a:pPr indent="-317500" lvl="1" marL="914400" rtl="0">
              <a:spcBef>
                <a:spcPts val="0"/>
              </a:spcBef>
              <a:spcAft>
                <a:spcPts val="0"/>
              </a:spcAft>
              <a:buSzPts val="1400"/>
              <a:buChar char="○"/>
            </a:pPr>
            <a:r>
              <a:rPr lang="en"/>
              <a:t>Any non-const operation requires </a:t>
            </a:r>
            <a:r>
              <a:rPr b="1" lang="en"/>
              <a:t>all</a:t>
            </a:r>
            <a:r>
              <a:rPr lang="en"/>
              <a:t> operations to synchronize</a:t>
            </a:r>
            <a:endParaRPr/>
          </a:p>
          <a:p>
            <a:pPr indent="-342900" lvl="0" marL="457200" rtl="0">
              <a:spcBef>
                <a:spcPts val="0"/>
              </a:spcBef>
              <a:spcAft>
                <a:spcPts val="0"/>
              </a:spcAft>
              <a:buSzPts val="1800"/>
              <a:buChar char="●"/>
            </a:pPr>
            <a:r>
              <a:rPr lang="en"/>
              <a:t>thread-unsafe: </a:t>
            </a:r>
            <a:endParaRPr/>
          </a:p>
          <a:p>
            <a:pPr indent="-317500" lvl="1" marL="914400" rtl="0">
              <a:spcBef>
                <a:spcPts val="0"/>
              </a:spcBef>
              <a:spcAft>
                <a:spcPts val="0"/>
              </a:spcAft>
              <a:buSzPts val="1400"/>
              <a:buChar char="○"/>
            </a:pPr>
            <a:r>
              <a:rPr lang="en"/>
              <a:t>Not even const operations can be invoked concurrently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Comparability </a:t>
            </a:r>
            <a:endParaRPr/>
          </a:p>
        </p:txBody>
      </p:sp>
      <p:sp>
        <p:nvSpPr>
          <p:cNvPr id="395" name="Shape 39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Are operators </a:t>
            </a:r>
            <a:r>
              <a:rPr lang="en">
                <a:latin typeface="Courier New"/>
                <a:ea typeface="Courier New"/>
                <a:cs typeface="Courier New"/>
                <a:sym typeface="Courier New"/>
              </a:rPr>
              <a:t>==</a:t>
            </a:r>
            <a:r>
              <a:rPr lang="en"/>
              <a:t> and </a:t>
            </a:r>
            <a:r>
              <a:rPr lang="en">
                <a:latin typeface="Courier New"/>
                <a:ea typeface="Courier New"/>
                <a:cs typeface="Courier New"/>
                <a:sym typeface="Courier New"/>
              </a:rPr>
              <a:t>!=</a:t>
            </a:r>
            <a:r>
              <a:rPr lang="en"/>
              <a:t> defined?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rgbClr val="FFFFFF"/>
                </a:highlight>
              </a:rPr>
              <a:t>There may be a difference between the data members and the logical state of a type.</a:t>
            </a:r>
            <a:endParaRPr>
              <a:solidFill>
                <a:srgbClr val="000000"/>
              </a:solidFill>
              <a:highlight>
                <a:srgbClr val="FFFFFF"/>
              </a:highlight>
            </a:endParaRPr>
          </a:p>
          <a:p>
            <a:pPr indent="0" lvl="0" marL="0" rtl="0">
              <a:spcBef>
                <a:spcPts val="1600"/>
              </a:spcBef>
              <a:spcAft>
                <a:spcPts val="0"/>
              </a:spcAft>
              <a:buNone/>
            </a:pPr>
            <a:r>
              <a:rPr lang="en" sz="2400">
                <a:solidFill>
                  <a:srgbClr val="9C27B0"/>
                </a:solidFill>
                <a:latin typeface="Consolas"/>
                <a:ea typeface="Consolas"/>
                <a:cs typeface="Consolas"/>
                <a:sym typeface="Consolas"/>
              </a:rPr>
              <a:t>std::string</a:t>
            </a:r>
            <a:r>
              <a:rPr lang="en" sz="2400">
                <a:solidFill>
                  <a:srgbClr val="000000"/>
                </a:solidFill>
                <a:latin typeface="Consolas"/>
                <a:ea typeface="Consolas"/>
                <a:cs typeface="Consolas"/>
                <a:sym typeface="Consolas"/>
              </a:rPr>
              <a:t> a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a:t>
            </a:r>
            <a:r>
              <a:rPr lang="en" sz="2400">
                <a:solidFill>
                  <a:srgbClr val="0F9D58"/>
                </a:solidFill>
                <a:latin typeface="Consolas"/>
                <a:ea typeface="Consolas"/>
                <a:cs typeface="Consolas"/>
                <a:sym typeface="Consolas"/>
              </a:rPr>
              <a:t>"abc"</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9C27B0"/>
                </a:solidFill>
                <a:latin typeface="Consolas"/>
                <a:ea typeface="Consolas"/>
                <a:cs typeface="Consolas"/>
                <a:sym typeface="Consolas"/>
              </a:rPr>
              <a:t>std::string</a:t>
            </a:r>
            <a:r>
              <a:rPr lang="en" sz="2400">
                <a:solidFill>
                  <a:srgbClr val="000000"/>
                </a:solidFill>
                <a:latin typeface="Consolas"/>
                <a:ea typeface="Consolas"/>
                <a:cs typeface="Consolas"/>
                <a:sym typeface="Consolas"/>
              </a:rPr>
              <a:t> b</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b</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reserve</a:t>
            </a:r>
            <a:r>
              <a:rPr lang="en" sz="2400">
                <a:solidFill>
                  <a:srgbClr val="616161"/>
                </a:solidFill>
                <a:latin typeface="Consolas"/>
                <a:ea typeface="Consolas"/>
                <a:cs typeface="Consolas"/>
                <a:sym typeface="Consolas"/>
              </a:rPr>
              <a:t>(</a:t>
            </a:r>
            <a:r>
              <a:rPr lang="en" sz="2400">
                <a:solidFill>
                  <a:srgbClr val="C53929"/>
                </a:solidFill>
                <a:latin typeface="Consolas"/>
                <a:ea typeface="Consolas"/>
                <a:cs typeface="Consolas"/>
                <a:sym typeface="Consolas"/>
              </a:rPr>
              <a:t>1000</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b</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push_back</a:t>
            </a:r>
            <a:r>
              <a:rPr lang="en" sz="2400">
                <a:solidFill>
                  <a:srgbClr val="616161"/>
                </a:solidFill>
                <a:latin typeface="Consolas"/>
                <a:ea typeface="Consolas"/>
                <a:cs typeface="Consolas"/>
                <a:sym typeface="Consolas"/>
              </a:rPr>
              <a:t>(</a:t>
            </a:r>
            <a:r>
              <a:rPr lang="en" sz="2400">
                <a:solidFill>
                  <a:srgbClr val="0F9D58"/>
                </a:solidFill>
                <a:latin typeface="Consolas"/>
                <a:ea typeface="Consolas"/>
                <a:cs typeface="Consolas"/>
                <a:sym typeface="Consolas"/>
              </a:rPr>
              <a:t>'a'</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b</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push_back</a:t>
            </a:r>
            <a:r>
              <a:rPr lang="en" sz="2400">
                <a:solidFill>
                  <a:srgbClr val="616161"/>
                </a:solidFill>
                <a:latin typeface="Consolas"/>
                <a:ea typeface="Consolas"/>
                <a:cs typeface="Consolas"/>
                <a:sym typeface="Consolas"/>
              </a:rPr>
              <a:t>(</a:t>
            </a:r>
            <a:r>
              <a:rPr lang="en" sz="2400">
                <a:solidFill>
                  <a:srgbClr val="0F9D58"/>
                </a:solidFill>
                <a:latin typeface="Consolas"/>
                <a:ea typeface="Consolas"/>
                <a:cs typeface="Consolas"/>
                <a:sym typeface="Consolas"/>
              </a:rPr>
              <a:t>'b'</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000000"/>
                </a:solidFill>
                <a:latin typeface="Consolas"/>
                <a:ea typeface="Consolas"/>
                <a:cs typeface="Consolas"/>
                <a:sym typeface="Consolas"/>
              </a:rPr>
              <a:t>b</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push_back</a:t>
            </a:r>
            <a:r>
              <a:rPr lang="en" sz="2400">
                <a:solidFill>
                  <a:srgbClr val="616161"/>
                </a:solidFill>
                <a:latin typeface="Consolas"/>
                <a:ea typeface="Consolas"/>
                <a:cs typeface="Consolas"/>
                <a:sym typeface="Consolas"/>
              </a:rPr>
              <a:t>(</a:t>
            </a:r>
            <a:r>
              <a:rPr lang="en" sz="2400">
                <a:solidFill>
                  <a:srgbClr val="0F9D58"/>
                </a:solidFill>
                <a:latin typeface="Consolas"/>
                <a:ea typeface="Consolas"/>
                <a:cs typeface="Consolas"/>
                <a:sym typeface="Consolas"/>
              </a:rPr>
              <a:t>'c'</a:t>
            </a:r>
            <a:r>
              <a:rPr lang="en" sz="2400">
                <a:solidFill>
                  <a:srgbClr val="616161"/>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rPr lang="en" sz="2400">
                <a:solidFill>
                  <a:srgbClr val="9C27B0"/>
                </a:solidFill>
                <a:latin typeface="Consolas"/>
                <a:ea typeface="Consolas"/>
                <a:cs typeface="Consolas"/>
                <a:sym typeface="Consolas"/>
              </a:rPr>
              <a:t>assert</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a </a:t>
            </a:r>
            <a:r>
              <a:rPr lang="en" sz="2400">
                <a:solidFill>
                  <a:srgbClr val="616161"/>
                </a:solidFill>
                <a:latin typeface="Consolas"/>
                <a:ea typeface="Consolas"/>
                <a:cs typeface="Consolas"/>
                <a:sym typeface="Consolas"/>
              </a:rPr>
              <a:t>==</a:t>
            </a:r>
            <a:r>
              <a:rPr lang="en" sz="2400">
                <a:solidFill>
                  <a:srgbClr val="000000"/>
                </a:solidFill>
                <a:latin typeface="Consolas"/>
                <a:ea typeface="Consolas"/>
                <a:cs typeface="Consolas"/>
                <a:sym typeface="Consolas"/>
              </a:rPr>
              <a:t> b</a:t>
            </a:r>
            <a:r>
              <a:rPr lang="en" sz="2400">
                <a:solidFill>
                  <a:srgbClr val="616161"/>
                </a:solidFill>
                <a:latin typeface="Consolas"/>
                <a:ea typeface="Consolas"/>
                <a:cs typeface="Consolas"/>
                <a:sym typeface="Consolas"/>
              </a:rPr>
              <a:t>);</a:t>
            </a:r>
            <a:endParaRPr sz="2400">
              <a:solidFill>
                <a:srgbClr val="000000"/>
              </a:solidFill>
              <a:highlight>
                <a:srgbClr val="FFFFFF"/>
              </a:highlight>
            </a:endParaRPr>
          </a:p>
        </p:txBody>
      </p:sp>
      <p:sp>
        <p:nvSpPr>
          <p:cNvPr id="401" name="Shape 401"/>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Types - Logical State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Ordering</a:t>
            </a:r>
            <a:endParaRPr/>
          </a:p>
        </p:txBody>
      </p:sp>
      <p:sp>
        <p:nvSpPr>
          <p:cNvPr id="407" name="Shape 40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highlight>
                  <a:srgbClr val="FFFFFF"/>
                </a:highlight>
              </a:rPr>
              <a:t>Is there a partial or total order for objects of type </a:t>
            </a:r>
            <a:r>
              <a:rPr lang="en">
                <a:solidFill>
                  <a:srgbClr val="0B8043"/>
                </a:solidFill>
                <a:highlight>
                  <a:srgbClr val="FFFFFF"/>
                </a:highlight>
              </a:rPr>
              <a:t>T</a:t>
            </a:r>
            <a:r>
              <a:rPr lang="en">
                <a:solidFill>
                  <a:srgbClr val="000000"/>
                </a:solidFill>
                <a:highlight>
                  <a:srgbClr val="FFFFFF"/>
                </a:highlight>
              </a:rPr>
              <a:t>? </a:t>
            </a:r>
            <a:endParaRPr>
              <a:solidFill>
                <a:srgbClr val="000000"/>
              </a:solidFill>
              <a:highlight>
                <a:srgbClr val="FFFFFF"/>
              </a:highlight>
            </a:endParaRPr>
          </a:p>
          <a:p>
            <a:pPr indent="0" lvl="0" marL="0" rtl="0">
              <a:spcBef>
                <a:spcPts val="1600"/>
              </a:spcBef>
              <a:spcAft>
                <a:spcPts val="0"/>
              </a:spcAft>
              <a:buNone/>
            </a:pPr>
            <a:r>
              <a:t/>
            </a:r>
            <a:endParaRPr>
              <a:solidFill>
                <a:srgbClr val="000000"/>
              </a:solidFill>
              <a:highlight>
                <a:srgbClr val="FFFFFF"/>
              </a:highlight>
            </a:endParaRPr>
          </a:p>
          <a:p>
            <a:pPr indent="0" lvl="0" marL="0" rtl="0">
              <a:spcBef>
                <a:spcPts val="1600"/>
              </a:spcBef>
              <a:spcAft>
                <a:spcPts val="1600"/>
              </a:spcAft>
              <a:buNone/>
            </a:pPr>
            <a:r>
              <a:rPr lang="en">
                <a:solidFill>
                  <a:srgbClr val="000000"/>
                </a:solidFill>
                <a:highlight>
                  <a:srgbClr val="FFFFFF"/>
                </a:highlight>
              </a:rPr>
              <a:t>Which of the operators </a:t>
            </a:r>
            <a:r>
              <a:rPr lang="en">
                <a:solidFill>
                  <a:srgbClr val="0B8043"/>
                </a:solidFill>
                <a:highlight>
                  <a:srgbClr val="FFFFFF"/>
                </a:highlight>
              </a:rPr>
              <a:t>==</a:t>
            </a:r>
            <a:r>
              <a:rPr lang="en">
                <a:solidFill>
                  <a:srgbClr val="000000"/>
                </a:solidFill>
                <a:highlight>
                  <a:srgbClr val="FFFFFF"/>
                </a:highlight>
              </a:rPr>
              <a:t>, </a:t>
            </a:r>
            <a:r>
              <a:rPr lang="en">
                <a:solidFill>
                  <a:srgbClr val="0B8043"/>
                </a:solidFill>
                <a:highlight>
                  <a:srgbClr val="FFFFFF"/>
                </a:highlight>
              </a:rPr>
              <a:t>!=</a:t>
            </a:r>
            <a:r>
              <a:rPr lang="en">
                <a:solidFill>
                  <a:srgbClr val="000000"/>
                </a:solidFill>
                <a:highlight>
                  <a:srgbClr val="FFFFFF"/>
                </a:highlight>
              </a:rPr>
              <a:t>, </a:t>
            </a:r>
            <a:r>
              <a:rPr lang="en">
                <a:solidFill>
                  <a:srgbClr val="0B8043"/>
                </a:solidFill>
                <a:highlight>
                  <a:srgbClr val="FFFFFF"/>
                </a:highlight>
              </a:rPr>
              <a:t>&lt;</a:t>
            </a:r>
            <a:r>
              <a:rPr lang="en">
                <a:solidFill>
                  <a:srgbClr val="000000"/>
                </a:solidFill>
                <a:highlight>
                  <a:srgbClr val="FFFFFF"/>
                </a:highlight>
              </a:rPr>
              <a:t>, </a:t>
            </a:r>
            <a:r>
              <a:rPr lang="en">
                <a:solidFill>
                  <a:srgbClr val="0B8043"/>
                </a:solidFill>
                <a:highlight>
                  <a:srgbClr val="FFFFFF"/>
                </a:highlight>
              </a:rPr>
              <a:t>&gt;</a:t>
            </a:r>
            <a:r>
              <a:rPr lang="en">
                <a:solidFill>
                  <a:srgbClr val="000000"/>
                </a:solidFill>
                <a:highlight>
                  <a:srgbClr val="FFFFFF"/>
                </a:highlight>
              </a:rPr>
              <a:t>, </a:t>
            </a:r>
            <a:r>
              <a:rPr lang="en">
                <a:solidFill>
                  <a:srgbClr val="0B8043"/>
                </a:solidFill>
                <a:highlight>
                  <a:srgbClr val="FFFFFF"/>
                </a:highlight>
              </a:rPr>
              <a:t>&lt;=</a:t>
            </a:r>
            <a:r>
              <a:rPr lang="en">
                <a:solidFill>
                  <a:srgbClr val="000000"/>
                </a:solidFill>
                <a:highlight>
                  <a:srgbClr val="FFFFFF"/>
                </a:highlight>
              </a:rPr>
              <a:t>, and </a:t>
            </a:r>
            <a:r>
              <a:rPr lang="en">
                <a:solidFill>
                  <a:srgbClr val="0B8043"/>
                </a:solidFill>
                <a:highlight>
                  <a:srgbClr val="FFFFFF"/>
                </a:highlight>
              </a:rPr>
              <a:t>&gt;=</a:t>
            </a:r>
            <a:r>
              <a:rPr lang="en">
                <a:solidFill>
                  <a:srgbClr val="000000"/>
                </a:solidFill>
                <a:highlight>
                  <a:srgbClr val="FFFFFF"/>
                </a:highlight>
              </a:rPr>
              <a:t> are defined?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Ordering</a:t>
            </a:r>
            <a:endParaRPr/>
          </a:p>
        </p:txBody>
      </p:sp>
      <p:sp>
        <p:nvSpPr>
          <p:cNvPr id="413" name="Shape 41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highlight>
                  <a:srgbClr val="FFFFFF"/>
                </a:highlight>
              </a:rPr>
              <a:t>Don’t define Ordering just to put something in a map.  If you need a sort order for storage, that’s a property of the storage, not the type.</a:t>
            </a:r>
            <a:endParaRPr>
              <a:solidFill>
                <a:srgbClr val="000000"/>
              </a:solidFill>
              <a:highlight>
                <a:srgbClr val="FFFFFF"/>
              </a:highlight>
            </a:endParaRPr>
          </a:p>
          <a:p>
            <a:pPr indent="0" lvl="0" marL="0" rtl="0">
              <a:spcBef>
                <a:spcPts val="1600"/>
              </a:spcBef>
              <a:spcAft>
                <a:spcPts val="1600"/>
              </a:spcAft>
              <a:buNone/>
            </a:pPr>
            <a:r>
              <a:rPr lang="en">
                <a:solidFill>
                  <a:srgbClr val="000000"/>
                </a:solidFill>
                <a:highlight>
                  <a:srgbClr val="FFFFFF"/>
                </a:highlight>
              </a:rPr>
              <a:t>Ordering depends on the </a:t>
            </a:r>
            <a:r>
              <a:rPr b="1" lang="en">
                <a:solidFill>
                  <a:srgbClr val="000000"/>
                </a:solidFill>
                <a:highlight>
                  <a:srgbClr val="FFFFFF"/>
                </a:highlight>
              </a:rPr>
              <a:t>logical state</a:t>
            </a:r>
            <a:r>
              <a:rPr lang="en">
                <a:solidFill>
                  <a:srgbClr val="000000"/>
                </a:solidFill>
                <a:highlight>
                  <a:srgbClr val="FFFFFF"/>
                </a:highlight>
              </a:rPr>
              <a:t> of the type.</a:t>
            </a:r>
            <a:endParaRPr>
              <a:solidFill>
                <a:srgbClr val="000000"/>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Given a T, can you duplicate its logical state into a new T?</a:t>
            </a:r>
            <a:endParaRPr/>
          </a:p>
          <a:p>
            <a:pPr indent="0" lvl="0" marL="0">
              <a:spcBef>
                <a:spcPts val="1600"/>
              </a:spcBef>
              <a:spcAft>
                <a:spcPts val="0"/>
              </a:spcAft>
              <a:buNone/>
            </a:pPr>
            <a:r>
              <a:rPr lang="en"/>
              <a:t>There are two important constraints for copyable types:</a:t>
            </a:r>
            <a:endParaRPr/>
          </a:p>
          <a:p>
            <a:pPr indent="-342900" lvl="0" marL="457200">
              <a:spcBef>
                <a:spcPts val="1600"/>
              </a:spcBef>
              <a:spcAft>
                <a:spcPts val="0"/>
              </a:spcAft>
              <a:buSzPts val="1800"/>
              <a:buChar char="●"/>
            </a:pPr>
            <a:r>
              <a:rPr lang="en"/>
              <a:t>If it is copy-assignable (</a:t>
            </a:r>
            <a:r>
              <a:rPr lang="en">
                <a:latin typeface="Courier New"/>
                <a:ea typeface="Courier New"/>
                <a:cs typeface="Courier New"/>
                <a:sym typeface="Courier New"/>
              </a:rPr>
              <a:t>operator=</a:t>
            </a:r>
            <a:r>
              <a:rPr lang="en"/>
              <a:t>) it should be copy-constructible (a copy constructor). In most cases the reverse is also true.</a:t>
            </a:r>
            <a:endParaRPr/>
          </a:p>
          <a:p>
            <a:pPr indent="-342900" lvl="0" marL="457200" rtl="0">
              <a:spcBef>
                <a:spcPts val="0"/>
              </a:spcBef>
              <a:spcAft>
                <a:spcPts val="0"/>
              </a:spcAft>
              <a:buSzPts val="1800"/>
              <a:buChar char="●"/>
            </a:pPr>
            <a:r>
              <a:rPr lang="en"/>
              <a:t>The logical state is what is copied. </a:t>
            </a:r>
            <a:br>
              <a:rPr lang="en"/>
            </a:br>
            <a:r>
              <a:rPr lang="en">
                <a:solidFill>
                  <a:srgbClr val="000000"/>
                </a:solidFill>
                <a:latin typeface="Consolas"/>
                <a:ea typeface="Consolas"/>
                <a:cs typeface="Consolas"/>
                <a:sym typeface="Consolas"/>
              </a:rPr>
              <a:t>T a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b</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br>
              <a:rPr lang="en">
                <a:solidFill>
                  <a:srgbClr val="000000"/>
                </a:solidFill>
                <a:latin typeface="Consolas"/>
                <a:ea typeface="Consolas"/>
                <a:cs typeface="Consolas"/>
                <a:sym typeface="Consolas"/>
              </a:rPr>
            </a:br>
            <a:r>
              <a:rPr lang="en">
                <a:solidFill>
                  <a:srgbClr val="9C27B0"/>
                </a:solidFill>
                <a:latin typeface="Consolas"/>
                <a:ea typeface="Consolas"/>
                <a:cs typeface="Consolas"/>
                <a:sym typeface="Consolas"/>
              </a:rPr>
              <a:t>assert</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a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b</a:t>
            </a:r>
            <a:r>
              <a:rPr lang="en">
                <a:solidFill>
                  <a:srgbClr val="616161"/>
                </a:solidFill>
                <a:latin typeface="Consolas"/>
                <a:ea typeface="Consolas"/>
                <a:cs typeface="Consolas"/>
                <a:sym typeface="Consolas"/>
              </a:rPr>
              <a:t>);</a:t>
            </a:r>
            <a:br>
              <a:rPr lang="en">
                <a:solidFill>
                  <a:srgbClr val="616161"/>
                </a:solidFill>
                <a:latin typeface="Consolas"/>
                <a:ea typeface="Consolas"/>
                <a:cs typeface="Consolas"/>
                <a:sym typeface="Consolas"/>
              </a:rPr>
            </a:br>
            <a:endParaRPr>
              <a:solidFill>
                <a:srgbClr val="616161"/>
              </a:solidFill>
              <a:latin typeface="Consolas"/>
              <a:ea typeface="Consolas"/>
              <a:cs typeface="Consolas"/>
              <a:sym typeface="Consolas"/>
            </a:endParaRPr>
          </a:p>
          <a:p>
            <a:pPr indent="0" lvl="0" marL="0" rtl="0">
              <a:spcBef>
                <a:spcPts val="1600"/>
              </a:spcBef>
              <a:spcAft>
                <a:spcPts val="1600"/>
              </a:spcAft>
              <a:buNone/>
            </a:pPr>
            <a:r>
              <a:t/>
            </a:r>
            <a:endParaRPr>
              <a:solidFill>
                <a:srgbClr val="616161"/>
              </a:solidFill>
              <a:latin typeface="Consolas"/>
              <a:ea typeface="Consolas"/>
              <a:cs typeface="Consolas"/>
              <a:sym typeface="Consolas"/>
            </a:endParaRPr>
          </a:p>
        </p:txBody>
      </p:sp>
      <p:sp>
        <p:nvSpPr>
          <p:cNvPr id="419" name="Shape 419"/>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Copyable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Mutable</a:t>
            </a:r>
            <a:endParaRPr/>
          </a:p>
        </p:txBody>
      </p:sp>
      <p:sp>
        <p:nvSpPr>
          <p:cNvPr id="425" name="Shape 42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Given a T, can you modify its logical state? In particular, can you modify its state via </a:t>
            </a:r>
            <a:r>
              <a:rPr lang="en">
                <a:latin typeface="Courier New"/>
                <a:ea typeface="Courier New"/>
                <a:cs typeface="Courier New"/>
                <a:sym typeface="Courier New"/>
              </a:rPr>
              <a:t>operator=</a:t>
            </a: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Movable</a:t>
            </a:r>
            <a:endParaRPr/>
          </a:p>
        </p:txBody>
      </p:sp>
      <p:sp>
        <p:nvSpPr>
          <p:cNvPr id="431" name="Shape 43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Given a T, can you move its logical state into a new 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13" name="Shape 11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ctr">
              <a:spcBef>
                <a:spcPts val="1600"/>
              </a:spcBef>
              <a:spcAft>
                <a:spcPts val="0"/>
              </a:spcAft>
              <a:buNone/>
            </a:pPr>
            <a:r>
              <a:rPr lang="en" sz="3000"/>
              <a:t>What is an rvalue?</a:t>
            </a:r>
            <a:endParaRPr sz="3000"/>
          </a:p>
          <a:p>
            <a:pPr indent="0" lvl="0" marL="0" rtl="0" algn="l">
              <a:spcBef>
                <a:spcPts val="1600"/>
              </a:spcBef>
              <a:spcAft>
                <a:spcPts val="0"/>
              </a:spcAft>
              <a:buNone/>
            </a:pPr>
            <a:r>
              <a:t/>
            </a:r>
            <a:endParaRPr sz="3000"/>
          </a:p>
          <a:p>
            <a:pPr indent="0" lvl="0" marL="0" rtl="0" algn="ctr">
              <a:spcBef>
                <a:spcPts val="1600"/>
              </a:spcBef>
              <a:spcAft>
                <a:spcPts val="0"/>
              </a:spcAft>
              <a:buNone/>
            </a:pPr>
            <a:r>
              <a:rPr lang="en" sz="3000"/>
              <a:t>Something you could only have on the </a:t>
            </a:r>
            <a:r>
              <a:rPr lang="en" sz="3000">
                <a:solidFill>
                  <a:srgbClr val="980000"/>
                </a:solidFill>
              </a:rPr>
              <a:t>r</a:t>
            </a:r>
            <a:r>
              <a:rPr lang="en" sz="3000"/>
              <a:t>ight side of an assignment.</a:t>
            </a:r>
            <a:endParaRPr sz="3000"/>
          </a:p>
          <a:p>
            <a:pPr indent="0" lvl="0" marL="0" rtl="0" algn="ctr">
              <a:spcBef>
                <a:spcPts val="1600"/>
              </a:spcBef>
              <a:spcAft>
                <a:spcPts val="1600"/>
              </a:spcAft>
              <a:buNone/>
            </a:pPr>
            <a:r>
              <a:t/>
            </a:r>
            <a:endParaRPr sz="3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Properties of types - Movable</a:t>
            </a:r>
            <a:endParaRPr/>
          </a:p>
        </p:txBody>
      </p:sp>
      <p:sp>
        <p:nvSpPr>
          <p:cNvPr id="437" name="Shape 43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trike="sngStrike"/>
              <a:t>Given a T, can you move its logical state into a new T?</a:t>
            </a:r>
            <a:endParaRPr strike="sngStrike"/>
          </a:p>
          <a:p>
            <a:pPr indent="0" lvl="0" marL="0">
              <a:spcBef>
                <a:spcPts val="1600"/>
              </a:spcBef>
              <a:spcAft>
                <a:spcPts val="0"/>
              </a:spcAft>
              <a:buNone/>
            </a:pPr>
            <a:r>
              <a:rPr lang="en">
                <a:latin typeface="Courier New"/>
                <a:ea typeface="Courier New"/>
                <a:cs typeface="Courier New"/>
                <a:sym typeface="Courier New"/>
              </a:rPr>
              <a:t>std::is_move_constructible</a:t>
            </a:r>
            <a:r>
              <a:rPr lang="en"/>
              <a:t> is equivalent to the following being well-formed:</a:t>
            </a:r>
            <a:endParaRPr/>
          </a:p>
          <a:p>
            <a:pPr indent="0" lvl="0" marL="0" rtl="0">
              <a:spcBef>
                <a:spcPts val="1600"/>
              </a:spcBef>
              <a:spcAft>
                <a:spcPts val="0"/>
              </a:spcAft>
              <a:buNone/>
            </a:pPr>
            <a:r>
              <a:rPr lang="en">
                <a:solidFill>
                  <a:srgbClr val="000000"/>
                </a:solidFill>
                <a:latin typeface="Consolas"/>
                <a:ea typeface="Consolas"/>
                <a:cs typeface="Consolas"/>
                <a:sym typeface="Consolas"/>
              </a:rPr>
              <a:t>T </a:t>
            </a: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endParaRPr>
              <a:solidFill>
                <a:srgbClr val="616161"/>
              </a:solidFill>
              <a:latin typeface="Consolas"/>
              <a:ea typeface="Consolas"/>
              <a:cs typeface="Consolas"/>
              <a:sym typeface="Consolas"/>
            </a:endParaRPr>
          </a:p>
          <a:p>
            <a:pPr indent="0" lvl="0" marL="0" rtl="0">
              <a:spcBef>
                <a:spcPts val="0"/>
              </a:spcBef>
              <a:spcAft>
                <a:spcPts val="0"/>
              </a:spcAft>
              <a:buNone/>
            </a:pPr>
            <a:r>
              <a:t/>
            </a:r>
            <a:endParaRPr>
              <a:solidFill>
                <a:srgbClr val="616161"/>
              </a:solidFill>
              <a:latin typeface="Consolas"/>
              <a:ea typeface="Consolas"/>
              <a:cs typeface="Consolas"/>
              <a:sym typeface="Consolas"/>
            </a:endParaRPr>
          </a:p>
          <a:p>
            <a:pPr indent="0" lvl="0" marL="0" rtl="0">
              <a:spcBef>
                <a:spcPts val="0"/>
              </a:spcBef>
              <a:spcAft>
                <a:spcPts val="0"/>
              </a:spcAft>
              <a:buNone/>
            </a:pPr>
            <a:r>
              <a:rPr lang="en">
                <a:solidFill>
                  <a:srgbClr val="000000"/>
                </a:solidFill>
                <a:latin typeface="Consolas"/>
                <a:ea typeface="Consolas"/>
                <a:cs typeface="Consolas"/>
                <a:sym typeface="Consolas"/>
              </a:rPr>
              <a:t>T a </a:t>
            </a:r>
            <a:r>
              <a:rPr lang="en">
                <a:solidFill>
                  <a:srgbClr val="616161"/>
                </a:solidFill>
                <a:latin typeface="Consolas"/>
                <a:ea typeface="Consolas"/>
                <a:cs typeface="Consolas"/>
                <a:sym typeface="Consolas"/>
              </a:rPr>
              <a:t>=</a:t>
            </a:r>
            <a:r>
              <a:rPr lang="en">
                <a:solidFill>
                  <a:srgbClr val="000000"/>
                </a:solidFill>
                <a:latin typeface="Consolas"/>
                <a:ea typeface="Consolas"/>
                <a:cs typeface="Consolas"/>
                <a:sym typeface="Consolas"/>
              </a:rPr>
              <a:t> </a:t>
            </a:r>
            <a:r>
              <a:rPr lang="en">
                <a:solidFill>
                  <a:srgbClr val="3367D6"/>
                </a:solidFill>
                <a:latin typeface="Consolas"/>
                <a:ea typeface="Consolas"/>
                <a:cs typeface="Consolas"/>
                <a:sym typeface="Consolas"/>
              </a:rPr>
              <a:t>Foo</a:t>
            </a:r>
            <a:r>
              <a:rPr lang="en">
                <a:solidFill>
                  <a:srgbClr val="616161"/>
                </a:solidFill>
                <a:latin typeface="Consolas"/>
                <a:ea typeface="Consolas"/>
                <a:cs typeface="Consolas"/>
                <a:sym typeface="Consolas"/>
              </a:rPr>
              <a:t>();</a:t>
            </a:r>
            <a:endParaRPr>
              <a:solidFill>
                <a:srgbClr val="616161"/>
              </a:solidFill>
              <a:latin typeface="Consolas"/>
              <a:ea typeface="Consolas"/>
              <a:cs typeface="Consolas"/>
              <a:sym typeface="Consolas"/>
            </a:endParaRPr>
          </a:p>
          <a:p>
            <a:pPr indent="0" lvl="0" marL="0" rtl="0">
              <a:spcBef>
                <a:spcPts val="0"/>
              </a:spcBef>
              <a:spcAft>
                <a:spcPts val="0"/>
              </a:spcAft>
              <a:buNone/>
            </a:pPr>
            <a:r>
              <a:t/>
            </a:r>
            <a:endParaRPr sz="1000">
              <a:solidFill>
                <a:srgbClr val="616161"/>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Regular Types</a:t>
            </a:r>
            <a:endParaRPr/>
          </a:p>
        </p:txBody>
      </p:sp>
      <p:sp>
        <p:nvSpPr>
          <p:cNvPr id="443" name="Shape 44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AKA “value” types - “do what ints do”</a:t>
            </a:r>
            <a:endParaRPr/>
          </a:p>
          <a:p>
            <a:pPr indent="-342900" lvl="0" marL="457200">
              <a:spcBef>
                <a:spcPts val="1600"/>
              </a:spcBef>
              <a:spcAft>
                <a:spcPts val="0"/>
              </a:spcAft>
              <a:buSzPts val="1800"/>
              <a:buChar char="●"/>
            </a:pPr>
            <a:r>
              <a:rPr lang="en"/>
              <a:t>Thread-compatible</a:t>
            </a:r>
            <a:endParaRPr/>
          </a:p>
          <a:p>
            <a:pPr indent="-342900" lvl="0" marL="457200">
              <a:spcBef>
                <a:spcPts val="0"/>
              </a:spcBef>
              <a:spcAft>
                <a:spcPts val="0"/>
              </a:spcAft>
              <a:buSzPts val="1800"/>
              <a:buChar char="●"/>
            </a:pPr>
            <a:r>
              <a:rPr lang="en"/>
              <a:t>Comparable and ordered</a:t>
            </a:r>
            <a:endParaRPr/>
          </a:p>
          <a:p>
            <a:pPr indent="-342900" lvl="0" marL="457200">
              <a:spcBef>
                <a:spcPts val="0"/>
              </a:spcBef>
              <a:spcAft>
                <a:spcPts val="0"/>
              </a:spcAft>
              <a:buSzPts val="1800"/>
              <a:buChar char="●"/>
            </a:pPr>
            <a:r>
              <a:rPr lang="en"/>
              <a:t>Copyable, assignable, movable</a:t>
            </a:r>
            <a:endParaRPr/>
          </a:p>
          <a:p>
            <a:pPr indent="-342900" lvl="0" marL="457200" marR="0" rtl="0" algn="l">
              <a:lnSpc>
                <a:spcPct val="115000"/>
              </a:lnSpc>
              <a:spcBef>
                <a:spcPts val="0"/>
              </a:spcBef>
              <a:spcAft>
                <a:spcPts val="0"/>
              </a:spcAft>
              <a:buClr>
                <a:schemeClr val="dk2"/>
              </a:buClr>
              <a:buSzPts val="1800"/>
              <a:buFont typeface="Roboto"/>
              <a:buChar char="●"/>
            </a:pPr>
            <a:r>
              <a:rPr lang="en"/>
              <a:t>Moved-from state?</a:t>
            </a:r>
            <a:endParaRPr/>
          </a:p>
          <a:p>
            <a:pPr indent="0" lvl="0" marL="0">
              <a:spcBef>
                <a:spcPts val="1600"/>
              </a:spcBef>
              <a:spcAft>
                <a:spcPts val="1600"/>
              </a:spcAft>
              <a:buNone/>
            </a:pPr>
            <a:r>
              <a:rPr lang="en"/>
              <a:t>Example: </a:t>
            </a:r>
            <a:r>
              <a:rPr lang="en">
                <a:latin typeface="Courier New"/>
                <a:ea typeface="Courier New"/>
                <a:cs typeface="Courier New"/>
                <a:sym typeface="Courier New"/>
              </a:rPr>
              <a:t>std::string</a:t>
            </a:r>
            <a:endParaRPr>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Structs</a:t>
            </a:r>
            <a:endParaRPr/>
          </a:p>
        </p:txBody>
      </p:sp>
      <p:sp>
        <p:nvSpPr>
          <p:cNvPr id="449" name="Shape 44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with no data invariants</a:t>
            </a:r>
            <a:endParaRPr/>
          </a:p>
          <a:p>
            <a:pPr indent="0" lvl="0" marL="0">
              <a:spcBef>
                <a:spcPts val="1600"/>
              </a:spcBef>
              <a:spcAft>
                <a:spcPts val="0"/>
              </a:spcAft>
              <a:buNone/>
            </a:pPr>
            <a:r>
              <a:t/>
            </a:r>
            <a:endParaRPr/>
          </a:p>
          <a:p>
            <a:pPr indent="0" lvl="0" marL="0">
              <a:spcBef>
                <a:spcPts val="1600"/>
              </a:spcBef>
              <a:spcAft>
                <a:spcPts val="1600"/>
              </a:spcAft>
              <a:buNone/>
            </a:pPr>
            <a:r>
              <a:rPr lang="en"/>
              <a:t>Example: </a:t>
            </a:r>
            <a:r>
              <a:rPr lang="en">
                <a:latin typeface="Courier New"/>
                <a:ea typeface="Courier New"/>
                <a:cs typeface="Courier New"/>
                <a:sym typeface="Courier New"/>
              </a:rPr>
              <a:t>std::pair</a:t>
            </a:r>
            <a:endParaRPr>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Non-Copyable / Business logic types</a:t>
            </a:r>
            <a:endParaRPr/>
          </a:p>
        </p:txBody>
      </p:sp>
      <p:sp>
        <p:nvSpPr>
          <p:cNvPr id="455" name="Shape 45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usually blocks of business logic that hold accessors / handles / streams and perform some business-logic permutations.</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lang="en"/>
              <a:t>Non-copyable</a:t>
            </a:r>
            <a:endParaRPr/>
          </a:p>
          <a:p>
            <a:pPr indent="-342900" lvl="0" marL="457200">
              <a:spcBef>
                <a:spcPts val="0"/>
              </a:spcBef>
              <a:spcAft>
                <a:spcPts val="0"/>
              </a:spcAft>
              <a:buSzPts val="1800"/>
              <a:buChar char="●"/>
            </a:pPr>
            <a:r>
              <a:rPr lang="en"/>
              <a:t>Usually non-movable</a:t>
            </a:r>
            <a:endParaRPr/>
          </a:p>
          <a:p>
            <a:pPr indent="-342900" lvl="0" marL="457200">
              <a:spcBef>
                <a:spcPts val="0"/>
              </a:spcBef>
              <a:spcAft>
                <a:spcPts val="0"/>
              </a:spcAft>
              <a:buSzPts val="1800"/>
              <a:buChar char="●"/>
            </a:pPr>
            <a:r>
              <a:rPr lang="en"/>
              <a:t>Incomparable / unordered</a:t>
            </a:r>
            <a:endParaRPr/>
          </a:p>
          <a:p>
            <a:pPr indent="0" lvl="0" marL="0">
              <a:spcBef>
                <a:spcPts val="160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Immutable Types</a:t>
            </a:r>
            <a:endParaRPr/>
          </a:p>
        </p:txBody>
      </p:sp>
      <p:sp>
        <p:nvSpPr>
          <p:cNvPr id="461" name="Shape 46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situations where an object is shared across many threads concurrently, it may be preferable for all objects of that type to be immutable (after construction).</a:t>
            </a:r>
            <a:endParaRPr/>
          </a:p>
          <a:p>
            <a:pPr indent="-342900" lvl="0" marL="457200">
              <a:spcBef>
                <a:spcPts val="1600"/>
              </a:spcBef>
              <a:spcAft>
                <a:spcPts val="0"/>
              </a:spcAft>
              <a:buSzPts val="1800"/>
              <a:buChar char="●"/>
            </a:pPr>
            <a:r>
              <a:rPr lang="en"/>
              <a:t>Potentially copyable</a:t>
            </a:r>
            <a:endParaRPr/>
          </a:p>
          <a:p>
            <a:pPr indent="-342900" lvl="0" marL="457200" rtl="0">
              <a:spcBef>
                <a:spcPts val="0"/>
              </a:spcBef>
              <a:spcAft>
                <a:spcPts val="0"/>
              </a:spcAft>
              <a:buSzPts val="1800"/>
              <a:buChar char="●"/>
            </a:pPr>
            <a:r>
              <a:rPr lang="en"/>
              <a:t>Immutable</a:t>
            </a:r>
            <a:endParaRPr/>
          </a:p>
          <a:p>
            <a:pPr indent="-342900" lvl="0" marL="457200">
              <a:spcBef>
                <a:spcPts val="0"/>
              </a:spcBef>
              <a:spcAft>
                <a:spcPts val="0"/>
              </a:spcAft>
              <a:buSzPts val="1800"/>
              <a:buChar char="●"/>
            </a:pPr>
            <a:r>
              <a:rPr lang="en"/>
              <a:t>Not movable</a:t>
            </a:r>
            <a:endParaRPr/>
          </a:p>
          <a:p>
            <a:pPr indent="0" lvl="0" marL="0">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 types</a:t>
            </a:r>
            <a:endParaRPr/>
          </a:p>
        </p:txBody>
      </p:sp>
      <p:sp>
        <p:nvSpPr>
          <p:cNvPr id="467" name="Shape 467"/>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Non-owning, lightweight types that may become invalid because of external changes.</a:t>
            </a:r>
            <a:endParaRPr/>
          </a:p>
          <a:p>
            <a:pPr indent="0" lvl="0" marL="0">
              <a:spcBef>
                <a:spcPts val="1600"/>
              </a:spcBef>
              <a:spcAft>
                <a:spcPts val="0"/>
              </a:spcAft>
              <a:buNone/>
            </a:pPr>
            <a:r>
              <a:rPr lang="en"/>
              <a:t>Good for parameters, lightweight representations.</a:t>
            </a:r>
            <a:endParaRPr/>
          </a:p>
          <a:p>
            <a:pPr indent="0" lvl="0" marL="0">
              <a:spcBef>
                <a:spcPts val="1600"/>
              </a:spcBef>
              <a:spcAft>
                <a:spcPts val="0"/>
              </a:spcAft>
              <a:buNone/>
            </a:pPr>
            <a:r>
              <a:rPr lang="en"/>
              <a:t>Tricky semantics: careful review of type design strongly suggested.</a:t>
            </a:r>
            <a:endParaRPr/>
          </a:p>
          <a:p>
            <a:pPr indent="0" lvl="0" marL="0">
              <a:spcBef>
                <a:spcPts val="1600"/>
              </a:spcBef>
              <a:spcAft>
                <a:spcPts val="0"/>
              </a:spcAft>
              <a:buNone/>
            </a:pPr>
            <a:r>
              <a:t/>
            </a:r>
            <a:endParaRPr/>
          </a:p>
          <a:p>
            <a:pPr indent="0" lvl="0" marL="0">
              <a:spcBef>
                <a:spcPts val="1600"/>
              </a:spcBef>
              <a:spcAft>
                <a:spcPts val="1600"/>
              </a:spcAft>
              <a:buNone/>
            </a:pPr>
            <a:r>
              <a:rPr lang="en"/>
              <a:t>Example: </a:t>
            </a:r>
            <a:r>
              <a:rPr lang="en">
                <a:latin typeface="Courier New"/>
                <a:ea typeface="Courier New"/>
                <a:cs typeface="Courier New"/>
                <a:sym typeface="Courier New"/>
              </a:rPr>
              <a:t>std::string_view</a:t>
            </a:r>
            <a:r>
              <a:rPr lang="en"/>
              <a:t>, </a:t>
            </a:r>
            <a:r>
              <a:rPr lang="en">
                <a:latin typeface="Courier New"/>
                <a:ea typeface="Courier New"/>
                <a:cs typeface="Courier New"/>
                <a:sym typeface="Courier New"/>
              </a:rPr>
              <a:t>gsl::span</a:t>
            </a:r>
            <a:r>
              <a:rPr lang="en"/>
              <a:t>/</a:t>
            </a:r>
            <a:r>
              <a:rPr lang="en">
                <a:latin typeface="Courier New"/>
                <a:ea typeface="Courier New"/>
                <a:cs typeface="Courier New"/>
                <a:sym typeface="Courier New"/>
              </a:rPr>
              <a:t>absl::Span</a:t>
            </a:r>
            <a:endParaRPr>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Move-only types</a:t>
            </a:r>
            <a:endParaRPr/>
          </a:p>
        </p:txBody>
      </p:sp>
      <p:sp>
        <p:nvSpPr>
          <p:cNvPr id="473" name="Shape 473"/>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your type needs to uniquely represent some resource, move-only semantics may be a good model.</a:t>
            </a:r>
            <a:endParaRPr/>
          </a:p>
          <a:p>
            <a:pPr indent="-342900" lvl="0" marL="457200">
              <a:spcBef>
                <a:spcPts val="1600"/>
              </a:spcBef>
              <a:spcAft>
                <a:spcPts val="0"/>
              </a:spcAft>
              <a:buSzPts val="1800"/>
              <a:buChar char="●"/>
            </a:pPr>
            <a:r>
              <a:rPr lang="en"/>
              <a:t>non-copyable</a:t>
            </a:r>
            <a:endParaRPr/>
          </a:p>
          <a:p>
            <a:pPr indent="-342900" lvl="0" marL="457200" rtl="0">
              <a:spcBef>
                <a:spcPts val="0"/>
              </a:spcBef>
              <a:spcAft>
                <a:spcPts val="0"/>
              </a:spcAft>
              <a:buSzPts val="1800"/>
              <a:buChar char="●"/>
            </a:pPr>
            <a:r>
              <a:rPr lang="en"/>
              <a:t>Data invariants are guaranteed</a:t>
            </a:r>
            <a:endParaRPr/>
          </a:p>
          <a:p>
            <a:pPr indent="0" lvl="0" marL="0" rtl="0">
              <a:spcBef>
                <a:spcPts val="1600"/>
              </a:spcBef>
              <a:spcAft>
                <a:spcPts val="0"/>
              </a:spcAft>
              <a:buNone/>
            </a:pPr>
            <a:r>
              <a:t/>
            </a:r>
            <a:endParaRPr/>
          </a:p>
          <a:p>
            <a:pPr indent="0" lvl="0" marL="0">
              <a:spcBef>
                <a:spcPts val="1600"/>
              </a:spcBef>
              <a:spcAft>
                <a:spcPts val="0"/>
              </a:spcAft>
              <a:buNone/>
            </a:pPr>
            <a:r>
              <a:rPr lang="en"/>
              <a:t>Example: </a:t>
            </a:r>
            <a:r>
              <a:rPr lang="en">
                <a:latin typeface="Courier New"/>
                <a:ea typeface="Courier New"/>
                <a:cs typeface="Courier New"/>
                <a:sym typeface="Courier New"/>
              </a:rPr>
              <a:t>std::unique_ptr</a:t>
            </a:r>
            <a:endParaRPr>
              <a:latin typeface="Courier New"/>
              <a:ea typeface="Courier New"/>
              <a:cs typeface="Courier New"/>
              <a:sym typeface="Courier New"/>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Next?</a:t>
            </a:r>
            <a:endParaRPr/>
          </a:p>
        </p:txBody>
      </p:sp>
      <p:sp>
        <p:nvSpPr>
          <p:cNvPr id="479" name="Shape 47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Google Style Guide</a:t>
            </a:r>
            <a:endParaRPr/>
          </a:p>
          <a:p>
            <a:pPr indent="-342900" lvl="0" marL="457200" rtl="0">
              <a:spcBef>
                <a:spcPts val="0"/>
              </a:spcBef>
              <a:spcAft>
                <a:spcPts val="0"/>
              </a:spcAft>
              <a:buSzPts val="1800"/>
              <a:buChar char="●"/>
            </a:pPr>
            <a:r>
              <a:rPr lang="en"/>
              <a:t>Abseil Tip of the Week</a:t>
            </a:r>
            <a:endParaRPr/>
          </a:p>
          <a:p>
            <a:pPr indent="-342900" lvl="0" marL="457200" rtl="0">
              <a:spcBef>
                <a:spcPts val="0"/>
              </a:spcBef>
              <a:spcAft>
                <a:spcPts val="0"/>
              </a:spcAft>
              <a:buSzPts val="1800"/>
              <a:buChar char="●"/>
            </a:pPr>
            <a:r>
              <a:rPr lang="en"/>
              <a:t>Updated Core Guidelines?</a:t>
            </a:r>
            <a:endParaRPr/>
          </a:p>
          <a:p>
            <a:pPr indent="0" lvl="0" marL="0">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Talk in Three Parts</a:t>
            </a:r>
            <a:endParaRPr/>
          </a:p>
        </p:txBody>
      </p:sp>
      <p:sp>
        <p:nvSpPr>
          <p:cNvPr id="485" name="Shape 48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1600"/>
              </a:spcAft>
              <a:buNone/>
            </a:pPr>
            <a:r>
              <a:rPr lang="en" sz="3000"/>
              <a:t>Questions?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19" name="Shape 119"/>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is an rvalue?</a:t>
            </a:r>
            <a:endParaRPr sz="3000"/>
          </a:p>
          <a:p>
            <a:pPr indent="0" lvl="0" marL="0" rtl="0">
              <a:spcBef>
                <a:spcPts val="1600"/>
              </a:spcBef>
              <a:spcAft>
                <a:spcPts val="0"/>
              </a:spcAft>
              <a:buNone/>
            </a:pPr>
            <a:r>
              <a:t/>
            </a:r>
            <a:endParaRPr sz="3000">
              <a:latin typeface="Consolas"/>
              <a:ea typeface="Consolas"/>
              <a:cs typeface="Consolas"/>
              <a:sym typeface="Consolas"/>
            </a:endParaRPr>
          </a:p>
          <a:p>
            <a:pPr indent="0" lvl="0" marL="0" rtl="0">
              <a:spcBef>
                <a:spcPts val="1600"/>
              </a:spcBef>
              <a:spcAft>
                <a:spcPts val="0"/>
              </a:spcAft>
              <a:buNone/>
            </a:pPr>
            <a:r>
              <a:rPr lang="en" sz="3000">
                <a:latin typeface="Consolas"/>
                <a:ea typeface="Consolas"/>
                <a:cs typeface="Consolas"/>
                <a:sym typeface="Consolas"/>
              </a:rPr>
              <a:t>int foo = </a:t>
            </a:r>
            <a:r>
              <a:rPr lang="en" sz="3000">
                <a:solidFill>
                  <a:srgbClr val="6AA84F"/>
                </a:solidFill>
                <a:latin typeface="Consolas"/>
                <a:ea typeface="Consolas"/>
                <a:cs typeface="Consolas"/>
                <a:sym typeface="Consolas"/>
              </a:rPr>
              <a:t>GetInt()</a:t>
            </a:r>
            <a:r>
              <a:rPr lang="en" sz="3000">
                <a:latin typeface="Consolas"/>
                <a:ea typeface="Consolas"/>
                <a:cs typeface="Consolas"/>
                <a:sym typeface="Consolas"/>
              </a:rPr>
              <a:t>;</a:t>
            </a:r>
            <a:endParaRPr sz="3000">
              <a:latin typeface="Consolas"/>
              <a:ea typeface="Consolas"/>
              <a:cs typeface="Consolas"/>
              <a:sym typeface="Consolas"/>
            </a:endParaRPr>
          </a:p>
          <a:p>
            <a:pPr indent="0" lvl="0" marL="0" rtl="0">
              <a:spcBef>
                <a:spcPts val="1600"/>
              </a:spcBef>
              <a:spcAft>
                <a:spcPts val="0"/>
              </a:spcAft>
              <a:buNone/>
            </a:pPr>
            <a:r>
              <a:rPr lang="en" sz="3000">
                <a:solidFill>
                  <a:srgbClr val="980000"/>
                </a:solidFill>
                <a:latin typeface="Consolas"/>
                <a:ea typeface="Consolas"/>
                <a:cs typeface="Consolas"/>
                <a:sym typeface="Consolas"/>
              </a:rPr>
              <a:t>GetInt()</a:t>
            </a:r>
            <a:r>
              <a:rPr lang="en" sz="3000">
                <a:latin typeface="Consolas"/>
                <a:ea typeface="Consolas"/>
                <a:cs typeface="Consolas"/>
                <a:sym typeface="Consolas"/>
              </a:rPr>
              <a:t> = foo;</a:t>
            </a:r>
            <a:endParaRPr sz="3000">
              <a:latin typeface="Consolas"/>
              <a:ea typeface="Consolas"/>
              <a:cs typeface="Consolas"/>
              <a:sym typeface="Consolas"/>
            </a:endParaRPr>
          </a:p>
          <a:p>
            <a:pPr indent="0" lvl="0" marL="0" rtl="0" algn="ctr">
              <a:spcBef>
                <a:spcPts val="1600"/>
              </a:spcBef>
              <a:spcAft>
                <a:spcPts val="160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25" name="Shape 125"/>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is an rvalue?</a:t>
            </a:r>
            <a:endParaRPr sz="3000"/>
          </a:p>
          <a:p>
            <a:pPr indent="0" lvl="0" marL="0" rtl="0">
              <a:spcBef>
                <a:spcPts val="1600"/>
              </a:spcBef>
              <a:spcAft>
                <a:spcPts val="0"/>
              </a:spcAft>
              <a:buNone/>
            </a:pPr>
            <a:r>
              <a:rPr lang="en" sz="3000">
                <a:latin typeface="Consolas"/>
                <a:ea typeface="Consolas"/>
                <a:cs typeface="Consolas"/>
                <a:sym typeface="Consolas"/>
              </a:rPr>
              <a:t>int GetInt();</a:t>
            </a:r>
            <a:endParaRPr sz="3000">
              <a:latin typeface="Consolas"/>
              <a:ea typeface="Consolas"/>
              <a:cs typeface="Consolas"/>
              <a:sym typeface="Consolas"/>
            </a:endParaRPr>
          </a:p>
          <a:p>
            <a:pPr indent="0" lvl="0" marL="0" rtl="0">
              <a:spcBef>
                <a:spcPts val="1600"/>
              </a:spcBef>
              <a:spcAft>
                <a:spcPts val="0"/>
              </a:spcAft>
              <a:buNone/>
            </a:pPr>
            <a:r>
              <a:rPr lang="en" sz="3000">
                <a:latin typeface="Consolas"/>
                <a:ea typeface="Consolas"/>
                <a:cs typeface="Consolas"/>
                <a:sym typeface="Consolas"/>
              </a:rPr>
              <a:t>int foo = </a:t>
            </a:r>
            <a:r>
              <a:rPr lang="en" sz="3000">
                <a:solidFill>
                  <a:srgbClr val="6AA84F"/>
                </a:solidFill>
                <a:latin typeface="Consolas"/>
                <a:ea typeface="Consolas"/>
                <a:cs typeface="Consolas"/>
                <a:sym typeface="Consolas"/>
              </a:rPr>
              <a:t>GetInt()</a:t>
            </a:r>
            <a:r>
              <a:rPr lang="en" sz="3000">
                <a:latin typeface="Consolas"/>
                <a:ea typeface="Consolas"/>
                <a:cs typeface="Consolas"/>
                <a:sym typeface="Consolas"/>
              </a:rPr>
              <a:t>;</a:t>
            </a:r>
            <a:endParaRPr sz="3000">
              <a:latin typeface="Consolas"/>
              <a:ea typeface="Consolas"/>
              <a:cs typeface="Consolas"/>
              <a:sym typeface="Consolas"/>
            </a:endParaRPr>
          </a:p>
          <a:p>
            <a:pPr indent="0" lvl="0" marL="0" rtl="0">
              <a:spcBef>
                <a:spcPts val="1600"/>
              </a:spcBef>
              <a:spcAft>
                <a:spcPts val="0"/>
              </a:spcAft>
              <a:buNone/>
            </a:pPr>
            <a:r>
              <a:rPr lang="en" sz="3000">
                <a:solidFill>
                  <a:srgbClr val="980000"/>
                </a:solidFill>
                <a:latin typeface="Consolas"/>
                <a:ea typeface="Consolas"/>
                <a:cs typeface="Consolas"/>
                <a:sym typeface="Consolas"/>
              </a:rPr>
              <a:t>GetInt()</a:t>
            </a:r>
            <a:r>
              <a:rPr lang="en" sz="3000">
                <a:latin typeface="Consolas"/>
                <a:ea typeface="Consolas"/>
                <a:cs typeface="Consolas"/>
                <a:sym typeface="Consolas"/>
              </a:rPr>
              <a:t> = foo;</a:t>
            </a:r>
            <a:endParaRPr sz="3000">
              <a:latin typeface="Consolas"/>
              <a:ea typeface="Consolas"/>
              <a:cs typeface="Consolas"/>
              <a:sym typeface="Consolas"/>
            </a:endParaRPr>
          </a:p>
          <a:p>
            <a:pPr indent="0" lvl="0" marL="0" rtl="0" algn="ctr">
              <a:spcBef>
                <a:spcPts val="1600"/>
              </a:spcBef>
              <a:spcAft>
                <a:spcPts val="1600"/>
              </a:spcAft>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80900" y="446900"/>
            <a:ext cx="8782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Refresher: rvalue refs</a:t>
            </a:r>
            <a:endParaRPr/>
          </a:p>
        </p:txBody>
      </p:sp>
      <p:sp>
        <p:nvSpPr>
          <p:cNvPr id="131" name="Shape 131"/>
          <p:cNvSpPr txBox="1"/>
          <p:nvPr>
            <p:ph idx="1" type="body"/>
          </p:nvPr>
        </p:nvSpPr>
        <p:spPr>
          <a:xfrm>
            <a:off x="180900" y="1143700"/>
            <a:ext cx="87822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is an rvalue?</a:t>
            </a:r>
            <a:endParaRPr sz="3000"/>
          </a:p>
          <a:p>
            <a:pPr indent="0" lvl="0" marL="0" rtl="0">
              <a:spcBef>
                <a:spcPts val="1600"/>
              </a:spcBef>
              <a:spcAft>
                <a:spcPts val="0"/>
              </a:spcAft>
              <a:buNone/>
            </a:pPr>
            <a:r>
              <a:rPr lang="en" sz="3000">
                <a:latin typeface="Consolas"/>
                <a:ea typeface="Consolas"/>
                <a:cs typeface="Consolas"/>
                <a:sym typeface="Consolas"/>
              </a:rPr>
              <a:t>int</a:t>
            </a:r>
            <a:r>
              <a:rPr lang="en" sz="3000">
                <a:latin typeface="Consolas"/>
                <a:ea typeface="Consolas"/>
                <a:cs typeface="Consolas"/>
                <a:sym typeface="Consolas"/>
              </a:rPr>
              <a:t>&amp; GetInt();</a:t>
            </a:r>
            <a:endParaRPr sz="3000">
              <a:latin typeface="Consolas"/>
              <a:ea typeface="Consolas"/>
              <a:cs typeface="Consolas"/>
              <a:sym typeface="Consolas"/>
            </a:endParaRPr>
          </a:p>
          <a:p>
            <a:pPr indent="0" lvl="0" marL="0" rtl="0">
              <a:spcBef>
                <a:spcPts val="1600"/>
              </a:spcBef>
              <a:spcAft>
                <a:spcPts val="0"/>
              </a:spcAft>
              <a:buNone/>
            </a:pPr>
            <a:r>
              <a:rPr lang="en" sz="3000">
                <a:latin typeface="Consolas"/>
                <a:ea typeface="Consolas"/>
                <a:cs typeface="Consolas"/>
                <a:sym typeface="Consolas"/>
              </a:rPr>
              <a:t>int foo = </a:t>
            </a:r>
            <a:r>
              <a:rPr lang="en" sz="3000">
                <a:solidFill>
                  <a:srgbClr val="6AA84F"/>
                </a:solidFill>
                <a:latin typeface="Consolas"/>
                <a:ea typeface="Consolas"/>
                <a:cs typeface="Consolas"/>
                <a:sym typeface="Consolas"/>
              </a:rPr>
              <a:t>GetInt()</a:t>
            </a:r>
            <a:r>
              <a:rPr lang="en" sz="3000">
                <a:latin typeface="Consolas"/>
                <a:ea typeface="Consolas"/>
                <a:cs typeface="Consolas"/>
                <a:sym typeface="Consolas"/>
              </a:rPr>
              <a:t>;</a:t>
            </a:r>
            <a:endParaRPr sz="3000">
              <a:latin typeface="Consolas"/>
              <a:ea typeface="Consolas"/>
              <a:cs typeface="Consolas"/>
              <a:sym typeface="Consolas"/>
            </a:endParaRPr>
          </a:p>
          <a:p>
            <a:pPr indent="0" lvl="0" marL="0" rtl="0">
              <a:spcBef>
                <a:spcPts val="1600"/>
              </a:spcBef>
              <a:spcAft>
                <a:spcPts val="0"/>
              </a:spcAft>
              <a:buNone/>
            </a:pPr>
            <a:r>
              <a:rPr lang="en" sz="3000">
                <a:solidFill>
                  <a:srgbClr val="6AA84F"/>
                </a:solidFill>
                <a:latin typeface="Consolas"/>
                <a:ea typeface="Consolas"/>
                <a:cs typeface="Consolas"/>
                <a:sym typeface="Consolas"/>
              </a:rPr>
              <a:t>GetInt()</a:t>
            </a:r>
            <a:r>
              <a:rPr lang="en" sz="3000">
                <a:latin typeface="Consolas"/>
                <a:ea typeface="Consolas"/>
                <a:cs typeface="Consolas"/>
                <a:sym typeface="Consolas"/>
              </a:rPr>
              <a:t> = foo;</a:t>
            </a:r>
            <a:endParaRPr sz="3000">
              <a:latin typeface="Consolas"/>
              <a:ea typeface="Consolas"/>
              <a:cs typeface="Consolas"/>
              <a:sym typeface="Consolas"/>
            </a:endParaRPr>
          </a:p>
          <a:p>
            <a:pPr indent="0" lvl="0" marL="0" rtl="0" algn="ctr">
              <a:spcBef>
                <a:spcPts val="1600"/>
              </a:spcBef>
              <a:spcAft>
                <a:spcPts val="1600"/>
              </a:spcAft>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