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65" r:id="rId2"/>
    <p:sldId id="286" r:id="rId3"/>
    <p:sldId id="298" r:id="rId4"/>
    <p:sldId id="269" r:id="rId5"/>
    <p:sldId id="300" r:id="rId6"/>
    <p:sldId id="287" r:id="rId7"/>
    <p:sldId id="284" r:id="rId8"/>
    <p:sldId id="288" r:id="rId9"/>
    <p:sldId id="270" r:id="rId10"/>
    <p:sldId id="282" r:id="rId11"/>
    <p:sldId id="281" r:id="rId12"/>
    <p:sldId id="285" r:id="rId13"/>
    <p:sldId id="280" r:id="rId14"/>
    <p:sldId id="290" r:id="rId15"/>
    <p:sldId id="292" r:id="rId16"/>
    <p:sldId id="271" r:id="rId17"/>
    <p:sldId id="272" r:id="rId18"/>
    <p:sldId id="29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8" autoAdjust="0"/>
    <p:restoredTop sz="94640"/>
  </p:normalViewPr>
  <p:slideViewPr>
    <p:cSldViewPr snapToGrid="0" snapToObjects="1">
      <p:cViewPr varScale="1">
        <p:scale>
          <a:sx n="121" d="100"/>
          <a:sy n="121" d="100"/>
        </p:scale>
        <p:origin x="186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AAA938-C70E-6240-8180-20706E6287A1}" type="datetimeFigureOut">
              <a:rPr lang="en-US" smtClean="0"/>
              <a:t>1/27/24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7C84C-B175-0340-B91A-BFD98F63D191}" type="slidenum">
              <a:rPr lang="en-US" smtClean="0"/>
              <a:t>‹#›</a:t>
            </a:fld>
            <a:endParaRPr lang="en-US"/>
          </a:p>
        </p:txBody>
      </p:sp>
    </p:spTree>
    <p:extLst>
      <p:ext uri="{BB962C8B-B14F-4D97-AF65-F5344CB8AC3E}">
        <p14:creationId xmlns:p14="http://schemas.microsoft.com/office/powerpoint/2010/main" val="3175124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a:extLst>
            <a:ext uri="{FF2B5EF4-FFF2-40B4-BE49-F238E27FC236}">
              <a16:creationId xmlns:a16="http://schemas.microsoft.com/office/drawing/2014/main" id="{794D5B46-76AE-D97C-CA09-DC98C19A13BF}"/>
            </a:ext>
          </a:extLst>
        </p:cNvPr>
        <p:cNvGrpSpPr/>
        <p:nvPr/>
      </p:nvGrpSpPr>
      <p:grpSpPr>
        <a:xfrm>
          <a:off x="0" y="0"/>
          <a:ext cx="0" cy="0"/>
          <a:chOff x="0" y="0"/>
          <a:chExt cx="0" cy="0"/>
        </a:xfrm>
      </p:grpSpPr>
      <p:sp>
        <p:nvSpPr>
          <p:cNvPr id="292" name="Google Shape;292;p8:notes">
            <a:extLst>
              <a:ext uri="{FF2B5EF4-FFF2-40B4-BE49-F238E27FC236}">
                <a16:creationId xmlns:a16="http://schemas.microsoft.com/office/drawing/2014/main" id="{42C9FD24-0F5F-406B-A80A-900DEE3818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8:notes">
            <a:extLst>
              <a:ext uri="{FF2B5EF4-FFF2-40B4-BE49-F238E27FC236}">
                <a16:creationId xmlns:a16="http://schemas.microsoft.com/office/drawing/2014/main" id="{E14967DE-C6CA-F86D-75A9-8F18C9545A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9898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B7C84C-B175-0340-B91A-BFD98F63D191}" type="slidenum">
              <a:rPr lang="en-US" smtClean="0"/>
              <a:t>4</a:t>
            </a:fld>
            <a:endParaRPr lang="en-US"/>
          </a:p>
        </p:txBody>
      </p:sp>
    </p:spTree>
    <p:extLst>
      <p:ext uri="{BB962C8B-B14F-4D97-AF65-F5344CB8AC3E}">
        <p14:creationId xmlns:p14="http://schemas.microsoft.com/office/powerpoint/2010/main" val="391669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B7C84C-B175-0340-B91A-BFD98F63D191}" type="slidenum">
              <a:rPr lang="en-US" smtClean="0"/>
              <a:t>6</a:t>
            </a:fld>
            <a:endParaRPr lang="en-US"/>
          </a:p>
        </p:txBody>
      </p:sp>
    </p:spTree>
    <p:extLst>
      <p:ext uri="{BB962C8B-B14F-4D97-AF65-F5344CB8AC3E}">
        <p14:creationId xmlns:p14="http://schemas.microsoft.com/office/powerpoint/2010/main" val="413335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B7C84C-B175-0340-B91A-BFD98F63D191}" type="slidenum">
              <a:rPr lang="en-US" smtClean="0"/>
              <a:t>7</a:t>
            </a:fld>
            <a:endParaRPr lang="en-US"/>
          </a:p>
        </p:txBody>
      </p:sp>
    </p:spTree>
    <p:extLst>
      <p:ext uri="{BB962C8B-B14F-4D97-AF65-F5344CB8AC3E}">
        <p14:creationId xmlns:p14="http://schemas.microsoft.com/office/powerpoint/2010/main" val="2573346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B7C84C-B175-0340-B91A-BFD98F63D191}" type="slidenum">
              <a:rPr lang="en-US" smtClean="0"/>
              <a:t>8</a:t>
            </a:fld>
            <a:endParaRPr lang="en-US"/>
          </a:p>
        </p:txBody>
      </p:sp>
    </p:spTree>
    <p:extLst>
      <p:ext uri="{BB962C8B-B14F-4D97-AF65-F5344CB8AC3E}">
        <p14:creationId xmlns:p14="http://schemas.microsoft.com/office/powerpoint/2010/main" val="132742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4F4408-EFCA-AD42-A6D4-2D34ECB0BD46}"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BAFEC-33FF-F845-864F-A26B74825A2C}" type="slidenum">
              <a:rPr lang="en-US" smtClean="0"/>
              <a:t>‹#›</a:t>
            </a:fld>
            <a:endParaRPr lang="en-US"/>
          </a:p>
        </p:txBody>
      </p:sp>
    </p:spTree>
    <p:extLst>
      <p:ext uri="{BB962C8B-B14F-4D97-AF65-F5344CB8AC3E}">
        <p14:creationId xmlns:p14="http://schemas.microsoft.com/office/powerpoint/2010/main" val="15340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F4408-EFCA-AD42-A6D4-2D34ECB0BD46}"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BAFEC-33FF-F845-864F-A26B74825A2C}" type="slidenum">
              <a:rPr lang="en-US" smtClean="0"/>
              <a:t>‹#›</a:t>
            </a:fld>
            <a:endParaRPr lang="en-US"/>
          </a:p>
        </p:txBody>
      </p:sp>
    </p:spTree>
    <p:extLst>
      <p:ext uri="{BB962C8B-B14F-4D97-AF65-F5344CB8AC3E}">
        <p14:creationId xmlns:p14="http://schemas.microsoft.com/office/powerpoint/2010/main" val="231087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F4408-EFCA-AD42-A6D4-2D34ECB0BD46}"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BAFEC-33FF-F845-864F-A26B74825A2C}" type="slidenum">
              <a:rPr lang="en-US" smtClean="0"/>
              <a:t>‹#›</a:t>
            </a:fld>
            <a:endParaRPr lang="en-US"/>
          </a:p>
        </p:txBody>
      </p:sp>
    </p:spTree>
    <p:extLst>
      <p:ext uri="{BB962C8B-B14F-4D97-AF65-F5344CB8AC3E}">
        <p14:creationId xmlns:p14="http://schemas.microsoft.com/office/powerpoint/2010/main" val="29536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F4408-EFCA-AD42-A6D4-2D34ECB0BD46}"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BAFEC-33FF-F845-864F-A26B74825A2C}" type="slidenum">
              <a:rPr lang="en-US" smtClean="0"/>
              <a:t>‹#›</a:t>
            </a:fld>
            <a:endParaRPr lang="en-US"/>
          </a:p>
        </p:txBody>
      </p:sp>
    </p:spTree>
    <p:extLst>
      <p:ext uri="{BB962C8B-B14F-4D97-AF65-F5344CB8AC3E}">
        <p14:creationId xmlns:p14="http://schemas.microsoft.com/office/powerpoint/2010/main" val="267351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4F4408-EFCA-AD42-A6D4-2D34ECB0BD46}"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BAFEC-33FF-F845-864F-A26B74825A2C}" type="slidenum">
              <a:rPr lang="en-US" smtClean="0"/>
              <a:t>‹#›</a:t>
            </a:fld>
            <a:endParaRPr lang="en-US"/>
          </a:p>
        </p:txBody>
      </p:sp>
    </p:spTree>
    <p:extLst>
      <p:ext uri="{BB962C8B-B14F-4D97-AF65-F5344CB8AC3E}">
        <p14:creationId xmlns:p14="http://schemas.microsoft.com/office/powerpoint/2010/main" val="202558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4F4408-EFCA-AD42-A6D4-2D34ECB0BD46}"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BAFEC-33FF-F845-864F-A26B74825A2C}" type="slidenum">
              <a:rPr lang="en-US" smtClean="0"/>
              <a:t>‹#›</a:t>
            </a:fld>
            <a:endParaRPr lang="en-US"/>
          </a:p>
        </p:txBody>
      </p:sp>
    </p:spTree>
    <p:extLst>
      <p:ext uri="{BB962C8B-B14F-4D97-AF65-F5344CB8AC3E}">
        <p14:creationId xmlns:p14="http://schemas.microsoft.com/office/powerpoint/2010/main" val="15903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4F4408-EFCA-AD42-A6D4-2D34ECB0BD46}" type="datetimeFigureOut">
              <a:rPr lang="en-US" smtClean="0"/>
              <a:t>1/27/24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CBAFEC-33FF-F845-864F-A26B74825A2C}" type="slidenum">
              <a:rPr lang="en-US" smtClean="0"/>
              <a:t>‹#›</a:t>
            </a:fld>
            <a:endParaRPr lang="en-US"/>
          </a:p>
        </p:txBody>
      </p:sp>
    </p:spTree>
    <p:extLst>
      <p:ext uri="{BB962C8B-B14F-4D97-AF65-F5344CB8AC3E}">
        <p14:creationId xmlns:p14="http://schemas.microsoft.com/office/powerpoint/2010/main" val="327585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4F4408-EFCA-AD42-A6D4-2D34ECB0BD46}" type="datetimeFigureOut">
              <a:rPr lang="en-US" smtClean="0"/>
              <a:t>1/27/24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CBAFEC-33FF-F845-864F-A26B74825A2C}" type="slidenum">
              <a:rPr lang="en-US" smtClean="0"/>
              <a:t>‹#›</a:t>
            </a:fld>
            <a:endParaRPr lang="en-US"/>
          </a:p>
        </p:txBody>
      </p:sp>
    </p:spTree>
    <p:extLst>
      <p:ext uri="{BB962C8B-B14F-4D97-AF65-F5344CB8AC3E}">
        <p14:creationId xmlns:p14="http://schemas.microsoft.com/office/powerpoint/2010/main" val="337597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F4408-EFCA-AD42-A6D4-2D34ECB0BD46}" type="datetimeFigureOut">
              <a:rPr lang="en-US" smtClean="0"/>
              <a:t>1/27/24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CBAFEC-33FF-F845-864F-A26B74825A2C}" type="slidenum">
              <a:rPr lang="en-US" smtClean="0"/>
              <a:t>‹#›</a:t>
            </a:fld>
            <a:endParaRPr lang="en-US"/>
          </a:p>
        </p:txBody>
      </p:sp>
    </p:spTree>
    <p:extLst>
      <p:ext uri="{BB962C8B-B14F-4D97-AF65-F5344CB8AC3E}">
        <p14:creationId xmlns:p14="http://schemas.microsoft.com/office/powerpoint/2010/main" val="277961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4F4408-EFCA-AD42-A6D4-2D34ECB0BD46}"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BAFEC-33FF-F845-864F-A26B74825A2C}" type="slidenum">
              <a:rPr lang="en-US" smtClean="0"/>
              <a:t>‹#›</a:t>
            </a:fld>
            <a:endParaRPr lang="en-US"/>
          </a:p>
        </p:txBody>
      </p:sp>
    </p:spTree>
    <p:extLst>
      <p:ext uri="{BB962C8B-B14F-4D97-AF65-F5344CB8AC3E}">
        <p14:creationId xmlns:p14="http://schemas.microsoft.com/office/powerpoint/2010/main" val="416112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4F4408-EFCA-AD42-A6D4-2D34ECB0BD46}"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BAFEC-33FF-F845-864F-A26B74825A2C}" type="slidenum">
              <a:rPr lang="en-US" smtClean="0"/>
              <a:t>‹#›</a:t>
            </a:fld>
            <a:endParaRPr lang="en-US"/>
          </a:p>
        </p:txBody>
      </p:sp>
    </p:spTree>
    <p:extLst>
      <p:ext uri="{BB962C8B-B14F-4D97-AF65-F5344CB8AC3E}">
        <p14:creationId xmlns:p14="http://schemas.microsoft.com/office/powerpoint/2010/main" val="284346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F4408-EFCA-AD42-A6D4-2D34ECB0BD46}" type="datetimeFigureOut">
              <a:rPr lang="en-US" smtClean="0"/>
              <a:t>1/27/24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BAFEC-33FF-F845-864F-A26B74825A2C}" type="slidenum">
              <a:rPr lang="en-US" smtClean="0"/>
              <a:t>‹#›</a:t>
            </a:fld>
            <a:endParaRPr lang="en-US"/>
          </a:p>
        </p:txBody>
      </p:sp>
    </p:spTree>
    <p:extLst>
      <p:ext uri="{BB962C8B-B14F-4D97-AF65-F5344CB8AC3E}">
        <p14:creationId xmlns:p14="http://schemas.microsoft.com/office/powerpoint/2010/main" val="4257448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covering kenji yoshin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782" y="1821596"/>
            <a:ext cx="3394364" cy="43780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03964" y="2523944"/>
            <a:ext cx="4572000" cy="2308324"/>
          </a:xfrm>
          <a:prstGeom prst="rect">
            <a:avLst/>
          </a:prstGeom>
        </p:spPr>
        <p:txBody>
          <a:bodyPr>
            <a:spAutoFit/>
          </a:bodyPr>
          <a:lstStyle/>
          <a:p>
            <a:r>
              <a:rPr lang="en-US" sz="3600" i="1" dirty="0"/>
              <a:t>“The act of giving birth to oneself is miraculous and terrifying, but unlikely to be calm.”</a:t>
            </a:r>
          </a:p>
        </p:txBody>
      </p:sp>
      <p:sp>
        <p:nvSpPr>
          <p:cNvPr id="2" name="Rectangle 1"/>
          <p:cNvSpPr/>
          <p:nvPr/>
        </p:nvSpPr>
        <p:spPr>
          <a:xfrm>
            <a:off x="692727" y="376444"/>
            <a:ext cx="7467600" cy="769441"/>
          </a:xfrm>
          <a:prstGeom prst="rect">
            <a:avLst/>
          </a:prstGeom>
        </p:spPr>
        <p:txBody>
          <a:bodyPr wrap="square">
            <a:spAutoFit/>
          </a:bodyPr>
          <a:lstStyle/>
          <a:p>
            <a:pPr algn="ctr"/>
            <a:r>
              <a:rPr lang="en-US" sz="4400" dirty="0">
                <a:solidFill>
                  <a:schemeClr val="tx2"/>
                </a:solidFill>
              </a:rPr>
              <a:t>Self-Development</a:t>
            </a:r>
          </a:p>
        </p:txBody>
      </p:sp>
    </p:spTree>
    <p:extLst>
      <p:ext uri="{BB962C8B-B14F-4D97-AF65-F5344CB8AC3E}">
        <p14:creationId xmlns:p14="http://schemas.microsoft.com/office/powerpoint/2010/main" val="70894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E24B-838A-7B42-A990-0CAC486E69B0}"/>
              </a:ext>
            </a:extLst>
          </p:cNvPr>
          <p:cNvSpPr>
            <a:spLocks noGrp="1"/>
          </p:cNvSpPr>
          <p:nvPr>
            <p:ph type="title"/>
          </p:nvPr>
        </p:nvSpPr>
        <p:spPr/>
        <p:txBody>
          <a:bodyPr>
            <a:normAutofit/>
          </a:bodyPr>
          <a:lstStyle/>
          <a:p>
            <a:r>
              <a:rPr lang="en-US" sz="3200" dirty="0"/>
              <a:t>How do we think about identity crisis?</a:t>
            </a:r>
          </a:p>
        </p:txBody>
      </p:sp>
      <p:sp>
        <p:nvSpPr>
          <p:cNvPr id="3" name="Content Placeholder 2">
            <a:extLst>
              <a:ext uri="{FF2B5EF4-FFF2-40B4-BE49-F238E27FC236}">
                <a16:creationId xmlns:a16="http://schemas.microsoft.com/office/drawing/2014/main" id="{AA2EDA68-C625-583B-A089-D2F4E63BA602}"/>
              </a:ext>
            </a:extLst>
          </p:cNvPr>
          <p:cNvSpPr>
            <a:spLocks noGrp="1"/>
          </p:cNvSpPr>
          <p:nvPr>
            <p:ph idx="1"/>
          </p:nvPr>
        </p:nvSpPr>
        <p:spPr/>
        <p:txBody>
          <a:bodyPr/>
          <a:lstStyle/>
          <a:p>
            <a:pPr marL="0" indent="0">
              <a:buNone/>
            </a:pPr>
            <a:r>
              <a:rPr lang="en-US" sz="2800" i="1" dirty="0"/>
              <a:t>‘Identity’ and ‘identity crisis’ have in popular  and scientific usage become terms which alternatively circumscribe something so large and so seemingly self-evident that to demand a definition would almost seem petty, while at other times they designate something made so narrow for purposes of measurement that the overall meaning  is lost, and it could just as well be called something else.</a:t>
            </a:r>
          </a:p>
          <a:p>
            <a:pPr marL="0" indent="0" algn="r">
              <a:buNone/>
            </a:pPr>
            <a:r>
              <a:rPr lang="en-US" sz="2800" dirty="0"/>
              <a:t>Erikson, 1968, pp.23-24</a:t>
            </a:r>
          </a:p>
        </p:txBody>
      </p:sp>
    </p:spTree>
    <p:extLst>
      <p:ext uri="{BB962C8B-B14F-4D97-AF65-F5344CB8AC3E}">
        <p14:creationId xmlns:p14="http://schemas.microsoft.com/office/powerpoint/2010/main" val="246115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E4C8F47-659A-4670-95EF-50ABE6B6E607}"/>
              </a:ext>
            </a:extLst>
          </p:cNvPr>
          <p:cNvGraphicFramePr>
            <a:graphicFrameLocks noGrp="1"/>
          </p:cNvGraphicFramePr>
          <p:nvPr>
            <p:ph idx="1"/>
          </p:nvPr>
        </p:nvGraphicFramePr>
        <p:xfrm>
          <a:off x="1455575" y="2010747"/>
          <a:ext cx="6923316" cy="2579914"/>
        </p:xfrm>
        <a:graphic>
          <a:graphicData uri="http://schemas.openxmlformats.org/drawingml/2006/table">
            <a:tbl>
              <a:tblPr firstRow="1" bandRow="1">
                <a:tableStyleId>{5C22544A-7EE6-4342-B048-85BDC9FD1C3A}</a:tableStyleId>
              </a:tblPr>
              <a:tblGrid>
                <a:gridCol w="3461658">
                  <a:extLst>
                    <a:ext uri="{9D8B030D-6E8A-4147-A177-3AD203B41FA5}">
                      <a16:colId xmlns:a16="http://schemas.microsoft.com/office/drawing/2014/main" val="2562502033"/>
                    </a:ext>
                  </a:extLst>
                </a:gridCol>
                <a:gridCol w="3461658">
                  <a:extLst>
                    <a:ext uri="{9D8B030D-6E8A-4147-A177-3AD203B41FA5}">
                      <a16:colId xmlns:a16="http://schemas.microsoft.com/office/drawing/2014/main" val="4002402665"/>
                    </a:ext>
                  </a:extLst>
                </a:gridCol>
              </a:tblGrid>
              <a:tr h="1289957">
                <a:tc>
                  <a:txBody>
                    <a:bodyPr/>
                    <a:lstStyle/>
                    <a:p>
                      <a:pPr algn="ctr"/>
                      <a:endParaRPr lang="en-US" b="0" dirty="0">
                        <a:solidFill>
                          <a:schemeClr val="tx1"/>
                        </a:solidFill>
                      </a:endParaRPr>
                    </a:p>
                    <a:p>
                      <a:pPr algn="ctr"/>
                      <a:endParaRPr lang="en-US" b="0" dirty="0">
                        <a:solidFill>
                          <a:schemeClr val="tx1"/>
                        </a:solidFill>
                      </a:endParaRPr>
                    </a:p>
                    <a:p>
                      <a:pPr algn="ctr"/>
                      <a:r>
                        <a:rPr lang="en-US" sz="2800" b="0" dirty="0">
                          <a:solidFill>
                            <a:schemeClr val="tx1"/>
                          </a:solidFill>
                        </a:rPr>
                        <a:t>Achievement</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chemeClr val="tx1"/>
                        </a:solidFill>
                      </a:endParaRPr>
                    </a:p>
                    <a:p>
                      <a:pPr algn="ctr"/>
                      <a:endParaRPr lang="en-US" b="0" dirty="0">
                        <a:solidFill>
                          <a:schemeClr val="tx1"/>
                        </a:solidFill>
                      </a:endParaRPr>
                    </a:p>
                    <a:p>
                      <a:pPr algn="ctr"/>
                      <a:r>
                        <a:rPr lang="en-US" sz="2800" b="0" dirty="0">
                          <a:solidFill>
                            <a:schemeClr val="tx1"/>
                          </a:solidFill>
                        </a:rPr>
                        <a:t>Foreclosure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6696175"/>
                  </a:ext>
                </a:extLst>
              </a:tr>
              <a:tr h="1289957">
                <a:tc>
                  <a:txBody>
                    <a:bodyPr/>
                    <a:lstStyle/>
                    <a:p>
                      <a:pPr algn="ctr"/>
                      <a:endParaRPr lang="en-US" dirty="0"/>
                    </a:p>
                    <a:p>
                      <a:pPr algn="ctr"/>
                      <a:endParaRPr lang="en-US" dirty="0"/>
                    </a:p>
                    <a:p>
                      <a:pPr algn="ctr"/>
                      <a:r>
                        <a:rPr lang="en-US" sz="2800" dirty="0"/>
                        <a:t>Moratorium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p>
                      <a:pPr algn="ctr"/>
                      <a:endParaRPr lang="en-US" dirty="0"/>
                    </a:p>
                    <a:p>
                      <a:pPr algn="ctr"/>
                      <a:r>
                        <a:rPr lang="en-US" sz="2800" dirty="0"/>
                        <a:t>Diffusion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2502443"/>
                  </a:ext>
                </a:extLst>
              </a:tr>
            </a:tbl>
          </a:graphicData>
        </a:graphic>
      </p:graphicFrame>
      <p:sp>
        <p:nvSpPr>
          <p:cNvPr id="5" name="TextBox 4">
            <a:extLst>
              <a:ext uri="{FF2B5EF4-FFF2-40B4-BE49-F238E27FC236}">
                <a16:creationId xmlns:a16="http://schemas.microsoft.com/office/drawing/2014/main" id="{EB6C0577-7B84-4870-9F68-67B0C2DE01A1}"/>
              </a:ext>
            </a:extLst>
          </p:cNvPr>
          <p:cNvSpPr txBox="1"/>
          <p:nvPr/>
        </p:nvSpPr>
        <p:spPr>
          <a:xfrm>
            <a:off x="3142861" y="796772"/>
            <a:ext cx="3228392" cy="584775"/>
          </a:xfrm>
          <a:prstGeom prst="rect">
            <a:avLst/>
          </a:prstGeom>
          <a:noFill/>
        </p:spPr>
        <p:txBody>
          <a:bodyPr wrap="square" rtlCol="0">
            <a:spAutoFit/>
          </a:bodyPr>
          <a:lstStyle/>
          <a:p>
            <a:r>
              <a:rPr lang="en-US" sz="3200" b="1" dirty="0">
                <a:solidFill>
                  <a:srgbClr val="0070C0"/>
                </a:solidFill>
              </a:rPr>
              <a:t>Crisis/Exploration</a:t>
            </a:r>
          </a:p>
        </p:txBody>
      </p:sp>
      <p:sp>
        <p:nvSpPr>
          <p:cNvPr id="6" name="TextBox 5">
            <a:extLst>
              <a:ext uri="{FF2B5EF4-FFF2-40B4-BE49-F238E27FC236}">
                <a16:creationId xmlns:a16="http://schemas.microsoft.com/office/drawing/2014/main" id="{59FBC1DD-E7EB-4BAC-B4AE-D5F567EB785E}"/>
              </a:ext>
            </a:extLst>
          </p:cNvPr>
          <p:cNvSpPr txBox="1"/>
          <p:nvPr/>
        </p:nvSpPr>
        <p:spPr>
          <a:xfrm rot="16200000">
            <a:off x="-833496" y="2918208"/>
            <a:ext cx="2502132" cy="584775"/>
          </a:xfrm>
          <a:prstGeom prst="rect">
            <a:avLst/>
          </a:prstGeom>
          <a:noFill/>
        </p:spPr>
        <p:txBody>
          <a:bodyPr wrap="square" rtlCol="0">
            <a:spAutoFit/>
          </a:bodyPr>
          <a:lstStyle/>
          <a:p>
            <a:r>
              <a:rPr lang="en-US" sz="3200" b="1" dirty="0">
                <a:solidFill>
                  <a:srgbClr val="0070C0"/>
                </a:solidFill>
              </a:rPr>
              <a:t>Commitment</a:t>
            </a:r>
          </a:p>
        </p:txBody>
      </p:sp>
      <p:sp>
        <p:nvSpPr>
          <p:cNvPr id="7" name="TextBox 6">
            <a:extLst>
              <a:ext uri="{FF2B5EF4-FFF2-40B4-BE49-F238E27FC236}">
                <a16:creationId xmlns:a16="http://schemas.microsoft.com/office/drawing/2014/main" id="{E9E3B766-1452-4304-B6EF-22BF08181150}"/>
              </a:ext>
            </a:extLst>
          </p:cNvPr>
          <p:cNvSpPr txBox="1"/>
          <p:nvPr/>
        </p:nvSpPr>
        <p:spPr>
          <a:xfrm>
            <a:off x="2612571" y="1506805"/>
            <a:ext cx="1060579" cy="523220"/>
          </a:xfrm>
          <a:prstGeom prst="rect">
            <a:avLst/>
          </a:prstGeom>
          <a:noFill/>
        </p:spPr>
        <p:txBody>
          <a:bodyPr wrap="square" rtlCol="0">
            <a:spAutoFit/>
          </a:bodyPr>
          <a:lstStyle/>
          <a:p>
            <a:r>
              <a:rPr lang="en-US" sz="2800" b="1" dirty="0"/>
              <a:t>High</a:t>
            </a:r>
          </a:p>
        </p:txBody>
      </p:sp>
      <p:sp>
        <p:nvSpPr>
          <p:cNvPr id="8" name="TextBox 7">
            <a:extLst>
              <a:ext uri="{FF2B5EF4-FFF2-40B4-BE49-F238E27FC236}">
                <a16:creationId xmlns:a16="http://schemas.microsoft.com/office/drawing/2014/main" id="{CC869E4E-B062-4B26-99A1-B59094B04636}"/>
              </a:ext>
            </a:extLst>
          </p:cNvPr>
          <p:cNvSpPr txBox="1"/>
          <p:nvPr/>
        </p:nvSpPr>
        <p:spPr>
          <a:xfrm rot="16200000">
            <a:off x="709021" y="2357209"/>
            <a:ext cx="1060579" cy="523220"/>
          </a:xfrm>
          <a:prstGeom prst="rect">
            <a:avLst/>
          </a:prstGeom>
          <a:noFill/>
        </p:spPr>
        <p:txBody>
          <a:bodyPr wrap="square" rtlCol="0">
            <a:spAutoFit/>
          </a:bodyPr>
          <a:lstStyle/>
          <a:p>
            <a:r>
              <a:rPr lang="en-US" sz="2800" b="1" dirty="0"/>
              <a:t>High</a:t>
            </a:r>
          </a:p>
        </p:txBody>
      </p:sp>
      <p:sp>
        <p:nvSpPr>
          <p:cNvPr id="9" name="TextBox 8">
            <a:extLst>
              <a:ext uri="{FF2B5EF4-FFF2-40B4-BE49-F238E27FC236}">
                <a16:creationId xmlns:a16="http://schemas.microsoft.com/office/drawing/2014/main" id="{50CF15F8-6A49-4019-88AB-A8F6E09E2FC3}"/>
              </a:ext>
            </a:extLst>
          </p:cNvPr>
          <p:cNvSpPr txBox="1"/>
          <p:nvPr/>
        </p:nvSpPr>
        <p:spPr>
          <a:xfrm>
            <a:off x="6531429" y="1436309"/>
            <a:ext cx="1060579" cy="523220"/>
          </a:xfrm>
          <a:prstGeom prst="rect">
            <a:avLst/>
          </a:prstGeom>
          <a:noFill/>
        </p:spPr>
        <p:txBody>
          <a:bodyPr wrap="square" rtlCol="0">
            <a:spAutoFit/>
          </a:bodyPr>
          <a:lstStyle/>
          <a:p>
            <a:r>
              <a:rPr lang="en-US" sz="2800" b="1" dirty="0"/>
              <a:t>Low</a:t>
            </a:r>
          </a:p>
        </p:txBody>
      </p:sp>
      <p:sp>
        <p:nvSpPr>
          <p:cNvPr id="10" name="TextBox 9">
            <a:extLst>
              <a:ext uri="{FF2B5EF4-FFF2-40B4-BE49-F238E27FC236}">
                <a16:creationId xmlns:a16="http://schemas.microsoft.com/office/drawing/2014/main" id="{F52F2FAE-F016-4774-8890-B728A9FC39A8}"/>
              </a:ext>
            </a:extLst>
          </p:cNvPr>
          <p:cNvSpPr txBox="1"/>
          <p:nvPr/>
        </p:nvSpPr>
        <p:spPr>
          <a:xfrm rot="16200000">
            <a:off x="709021" y="3669760"/>
            <a:ext cx="1060579" cy="523220"/>
          </a:xfrm>
          <a:prstGeom prst="rect">
            <a:avLst/>
          </a:prstGeom>
          <a:noFill/>
        </p:spPr>
        <p:txBody>
          <a:bodyPr wrap="square" rtlCol="0">
            <a:spAutoFit/>
          </a:bodyPr>
          <a:lstStyle/>
          <a:p>
            <a:r>
              <a:rPr lang="en-US" sz="2800" b="1" dirty="0"/>
              <a:t>Low</a:t>
            </a:r>
          </a:p>
        </p:txBody>
      </p:sp>
    </p:spTree>
    <p:extLst>
      <p:ext uri="{BB962C8B-B14F-4D97-AF65-F5344CB8AC3E}">
        <p14:creationId xmlns:p14="http://schemas.microsoft.com/office/powerpoint/2010/main" val="321329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E4C8F47-659A-4670-95EF-50ABE6B6E607}"/>
              </a:ext>
            </a:extLst>
          </p:cNvPr>
          <p:cNvGraphicFramePr>
            <a:graphicFrameLocks noGrp="1"/>
          </p:cNvGraphicFramePr>
          <p:nvPr>
            <p:ph idx="1"/>
            <p:extLst>
              <p:ext uri="{D42A27DB-BD31-4B8C-83A1-F6EECF244321}">
                <p14:modId xmlns:p14="http://schemas.microsoft.com/office/powerpoint/2010/main" val="2016492784"/>
              </p:ext>
            </p:extLst>
          </p:nvPr>
        </p:nvGraphicFramePr>
        <p:xfrm>
          <a:off x="1455575" y="2010747"/>
          <a:ext cx="6923316" cy="2579914"/>
        </p:xfrm>
        <a:graphic>
          <a:graphicData uri="http://schemas.openxmlformats.org/drawingml/2006/table">
            <a:tbl>
              <a:tblPr firstRow="1" bandRow="1">
                <a:tableStyleId>{5C22544A-7EE6-4342-B048-85BDC9FD1C3A}</a:tableStyleId>
              </a:tblPr>
              <a:tblGrid>
                <a:gridCol w="3461658">
                  <a:extLst>
                    <a:ext uri="{9D8B030D-6E8A-4147-A177-3AD203B41FA5}">
                      <a16:colId xmlns:a16="http://schemas.microsoft.com/office/drawing/2014/main" val="2562502033"/>
                    </a:ext>
                  </a:extLst>
                </a:gridCol>
                <a:gridCol w="3461658">
                  <a:extLst>
                    <a:ext uri="{9D8B030D-6E8A-4147-A177-3AD203B41FA5}">
                      <a16:colId xmlns:a16="http://schemas.microsoft.com/office/drawing/2014/main" val="4002402665"/>
                    </a:ext>
                  </a:extLst>
                </a:gridCol>
              </a:tblGrid>
              <a:tr h="1289957">
                <a:tc>
                  <a:txBody>
                    <a:bodyPr/>
                    <a:lstStyle/>
                    <a:p>
                      <a:pPr algn="ctr"/>
                      <a:endParaRPr lang="en-US" b="0" dirty="0">
                        <a:solidFill>
                          <a:schemeClr val="tx1"/>
                        </a:solidFill>
                      </a:endParaRPr>
                    </a:p>
                    <a:p>
                      <a:pPr algn="ctr"/>
                      <a:endParaRPr lang="en-US" b="0" dirty="0">
                        <a:solidFill>
                          <a:schemeClr val="tx1"/>
                        </a:solidFill>
                      </a:endParaRPr>
                    </a:p>
                    <a:p>
                      <a:pPr algn="ctr"/>
                      <a:r>
                        <a:rPr lang="en-US" sz="2800" b="0" dirty="0">
                          <a:solidFill>
                            <a:schemeClr val="tx1"/>
                          </a:solidFill>
                        </a:rPr>
                        <a:t>Achievement</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chemeClr val="tx1"/>
                        </a:solidFill>
                      </a:endParaRPr>
                    </a:p>
                    <a:p>
                      <a:pPr algn="ctr"/>
                      <a:endParaRPr lang="en-US" b="0" dirty="0">
                        <a:solidFill>
                          <a:schemeClr val="tx1"/>
                        </a:solidFill>
                      </a:endParaRPr>
                    </a:p>
                    <a:p>
                      <a:pPr algn="ctr"/>
                      <a:r>
                        <a:rPr lang="en-US" sz="2800" b="0" dirty="0">
                          <a:solidFill>
                            <a:schemeClr val="tx1"/>
                          </a:solidFill>
                        </a:rPr>
                        <a:t>Foreclosure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6696175"/>
                  </a:ext>
                </a:extLst>
              </a:tr>
              <a:tr h="1289957">
                <a:tc>
                  <a:txBody>
                    <a:bodyPr/>
                    <a:lstStyle/>
                    <a:p>
                      <a:pPr algn="ctr"/>
                      <a:endParaRPr lang="en-US" dirty="0"/>
                    </a:p>
                    <a:p>
                      <a:pPr algn="ctr"/>
                      <a:endParaRPr lang="en-US" dirty="0"/>
                    </a:p>
                    <a:p>
                      <a:pPr algn="ctr"/>
                      <a:r>
                        <a:rPr lang="en-US" sz="2800" dirty="0"/>
                        <a:t>Moratorium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p>
                      <a:pPr algn="ctr"/>
                      <a:endParaRPr lang="en-US" dirty="0"/>
                    </a:p>
                    <a:p>
                      <a:pPr algn="ctr"/>
                      <a:r>
                        <a:rPr lang="en-US" sz="2800" dirty="0"/>
                        <a:t>Diffusion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2502443"/>
                  </a:ext>
                </a:extLst>
              </a:tr>
            </a:tbl>
          </a:graphicData>
        </a:graphic>
      </p:graphicFrame>
      <p:sp>
        <p:nvSpPr>
          <p:cNvPr id="5" name="TextBox 4">
            <a:extLst>
              <a:ext uri="{FF2B5EF4-FFF2-40B4-BE49-F238E27FC236}">
                <a16:creationId xmlns:a16="http://schemas.microsoft.com/office/drawing/2014/main" id="{EB6C0577-7B84-4870-9F68-67B0C2DE01A1}"/>
              </a:ext>
            </a:extLst>
          </p:cNvPr>
          <p:cNvSpPr txBox="1"/>
          <p:nvPr/>
        </p:nvSpPr>
        <p:spPr>
          <a:xfrm>
            <a:off x="3142861" y="796772"/>
            <a:ext cx="3228392" cy="584775"/>
          </a:xfrm>
          <a:prstGeom prst="rect">
            <a:avLst/>
          </a:prstGeom>
          <a:noFill/>
        </p:spPr>
        <p:txBody>
          <a:bodyPr wrap="square" rtlCol="0">
            <a:spAutoFit/>
          </a:bodyPr>
          <a:lstStyle/>
          <a:p>
            <a:r>
              <a:rPr lang="en-US" sz="3200" b="1" dirty="0">
                <a:solidFill>
                  <a:srgbClr val="0070C0"/>
                </a:solidFill>
              </a:rPr>
              <a:t>Crisis/Exploration</a:t>
            </a:r>
          </a:p>
        </p:txBody>
      </p:sp>
      <p:sp>
        <p:nvSpPr>
          <p:cNvPr id="6" name="TextBox 5">
            <a:extLst>
              <a:ext uri="{FF2B5EF4-FFF2-40B4-BE49-F238E27FC236}">
                <a16:creationId xmlns:a16="http://schemas.microsoft.com/office/drawing/2014/main" id="{59FBC1DD-E7EB-4BAC-B4AE-D5F567EB785E}"/>
              </a:ext>
            </a:extLst>
          </p:cNvPr>
          <p:cNvSpPr txBox="1"/>
          <p:nvPr/>
        </p:nvSpPr>
        <p:spPr>
          <a:xfrm rot="16200000">
            <a:off x="-833496" y="2918208"/>
            <a:ext cx="2502132" cy="584775"/>
          </a:xfrm>
          <a:prstGeom prst="rect">
            <a:avLst/>
          </a:prstGeom>
          <a:noFill/>
        </p:spPr>
        <p:txBody>
          <a:bodyPr wrap="square" rtlCol="0">
            <a:spAutoFit/>
          </a:bodyPr>
          <a:lstStyle/>
          <a:p>
            <a:r>
              <a:rPr lang="en-US" sz="3200" b="1" dirty="0">
                <a:solidFill>
                  <a:srgbClr val="0070C0"/>
                </a:solidFill>
              </a:rPr>
              <a:t>Commitment</a:t>
            </a:r>
          </a:p>
        </p:txBody>
      </p:sp>
      <p:sp>
        <p:nvSpPr>
          <p:cNvPr id="7" name="TextBox 6">
            <a:extLst>
              <a:ext uri="{FF2B5EF4-FFF2-40B4-BE49-F238E27FC236}">
                <a16:creationId xmlns:a16="http://schemas.microsoft.com/office/drawing/2014/main" id="{E9E3B766-1452-4304-B6EF-22BF08181150}"/>
              </a:ext>
            </a:extLst>
          </p:cNvPr>
          <p:cNvSpPr txBox="1"/>
          <p:nvPr/>
        </p:nvSpPr>
        <p:spPr>
          <a:xfrm>
            <a:off x="2612571" y="1506805"/>
            <a:ext cx="1060579" cy="523220"/>
          </a:xfrm>
          <a:prstGeom prst="rect">
            <a:avLst/>
          </a:prstGeom>
          <a:noFill/>
        </p:spPr>
        <p:txBody>
          <a:bodyPr wrap="square" rtlCol="0">
            <a:spAutoFit/>
          </a:bodyPr>
          <a:lstStyle/>
          <a:p>
            <a:r>
              <a:rPr lang="en-US" sz="2800" b="1" dirty="0"/>
              <a:t>High</a:t>
            </a:r>
          </a:p>
        </p:txBody>
      </p:sp>
      <p:sp>
        <p:nvSpPr>
          <p:cNvPr id="8" name="TextBox 7">
            <a:extLst>
              <a:ext uri="{FF2B5EF4-FFF2-40B4-BE49-F238E27FC236}">
                <a16:creationId xmlns:a16="http://schemas.microsoft.com/office/drawing/2014/main" id="{CC869E4E-B062-4B26-99A1-B59094B04636}"/>
              </a:ext>
            </a:extLst>
          </p:cNvPr>
          <p:cNvSpPr txBox="1"/>
          <p:nvPr/>
        </p:nvSpPr>
        <p:spPr>
          <a:xfrm rot="16200000">
            <a:off x="709021" y="2357209"/>
            <a:ext cx="1060579" cy="523220"/>
          </a:xfrm>
          <a:prstGeom prst="rect">
            <a:avLst/>
          </a:prstGeom>
          <a:noFill/>
        </p:spPr>
        <p:txBody>
          <a:bodyPr wrap="square" rtlCol="0">
            <a:spAutoFit/>
          </a:bodyPr>
          <a:lstStyle/>
          <a:p>
            <a:r>
              <a:rPr lang="en-US" sz="2800" b="1" dirty="0"/>
              <a:t>High</a:t>
            </a:r>
          </a:p>
        </p:txBody>
      </p:sp>
      <p:sp>
        <p:nvSpPr>
          <p:cNvPr id="9" name="TextBox 8">
            <a:extLst>
              <a:ext uri="{FF2B5EF4-FFF2-40B4-BE49-F238E27FC236}">
                <a16:creationId xmlns:a16="http://schemas.microsoft.com/office/drawing/2014/main" id="{50CF15F8-6A49-4019-88AB-A8F6E09E2FC3}"/>
              </a:ext>
            </a:extLst>
          </p:cNvPr>
          <p:cNvSpPr txBox="1"/>
          <p:nvPr/>
        </p:nvSpPr>
        <p:spPr>
          <a:xfrm>
            <a:off x="6531429" y="1436309"/>
            <a:ext cx="1060579" cy="523220"/>
          </a:xfrm>
          <a:prstGeom prst="rect">
            <a:avLst/>
          </a:prstGeom>
          <a:noFill/>
        </p:spPr>
        <p:txBody>
          <a:bodyPr wrap="square" rtlCol="0">
            <a:spAutoFit/>
          </a:bodyPr>
          <a:lstStyle/>
          <a:p>
            <a:r>
              <a:rPr lang="en-US" sz="2800" b="1" dirty="0"/>
              <a:t>Low</a:t>
            </a:r>
          </a:p>
        </p:txBody>
      </p:sp>
      <p:sp>
        <p:nvSpPr>
          <p:cNvPr id="10" name="TextBox 9">
            <a:extLst>
              <a:ext uri="{FF2B5EF4-FFF2-40B4-BE49-F238E27FC236}">
                <a16:creationId xmlns:a16="http://schemas.microsoft.com/office/drawing/2014/main" id="{F52F2FAE-F016-4774-8890-B728A9FC39A8}"/>
              </a:ext>
            </a:extLst>
          </p:cNvPr>
          <p:cNvSpPr txBox="1"/>
          <p:nvPr/>
        </p:nvSpPr>
        <p:spPr>
          <a:xfrm rot="16200000">
            <a:off x="709021" y="3669760"/>
            <a:ext cx="1060579" cy="523220"/>
          </a:xfrm>
          <a:prstGeom prst="rect">
            <a:avLst/>
          </a:prstGeom>
          <a:noFill/>
        </p:spPr>
        <p:txBody>
          <a:bodyPr wrap="square" rtlCol="0">
            <a:spAutoFit/>
          </a:bodyPr>
          <a:lstStyle/>
          <a:p>
            <a:r>
              <a:rPr lang="en-US" sz="2800" b="1" dirty="0"/>
              <a:t>Low</a:t>
            </a:r>
          </a:p>
        </p:txBody>
      </p:sp>
    </p:spTree>
    <p:extLst>
      <p:ext uri="{BB962C8B-B14F-4D97-AF65-F5344CB8AC3E}">
        <p14:creationId xmlns:p14="http://schemas.microsoft.com/office/powerpoint/2010/main" val="214081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E4C8F47-659A-4670-95EF-50ABE6B6E607}"/>
              </a:ext>
            </a:extLst>
          </p:cNvPr>
          <p:cNvGraphicFramePr>
            <a:graphicFrameLocks noGrp="1"/>
          </p:cNvGraphicFramePr>
          <p:nvPr>
            <p:ph idx="1"/>
          </p:nvPr>
        </p:nvGraphicFramePr>
        <p:xfrm>
          <a:off x="1455575" y="2010747"/>
          <a:ext cx="6923316" cy="2579914"/>
        </p:xfrm>
        <a:graphic>
          <a:graphicData uri="http://schemas.openxmlformats.org/drawingml/2006/table">
            <a:tbl>
              <a:tblPr firstRow="1" bandRow="1">
                <a:tableStyleId>{5C22544A-7EE6-4342-B048-85BDC9FD1C3A}</a:tableStyleId>
              </a:tblPr>
              <a:tblGrid>
                <a:gridCol w="3461658">
                  <a:extLst>
                    <a:ext uri="{9D8B030D-6E8A-4147-A177-3AD203B41FA5}">
                      <a16:colId xmlns:a16="http://schemas.microsoft.com/office/drawing/2014/main" val="2562502033"/>
                    </a:ext>
                  </a:extLst>
                </a:gridCol>
                <a:gridCol w="3461658">
                  <a:extLst>
                    <a:ext uri="{9D8B030D-6E8A-4147-A177-3AD203B41FA5}">
                      <a16:colId xmlns:a16="http://schemas.microsoft.com/office/drawing/2014/main" val="4002402665"/>
                    </a:ext>
                  </a:extLst>
                </a:gridCol>
              </a:tblGrid>
              <a:tr h="1289957">
                <a:tc>
                  <a:txBody>
                    <a:bodyPr/>
                    <a:lstStyle/>
                    <a:p>
                      <a:pPr algn="ctr"/>
                      <a:endParaRPr lang="en-US" b="0" dirty="0">
                        <a:solidFill>
                          <a:schemeClr val="tx1"/>
                        </a:solidFill>
                      </a:endParaRPr>
                    </a:p>
                    <a:p>
                      <a:pPr algn="ctr"/>
                      <a:endParaRPr lang="en-US" b="0" dirty="0">
                        <a:solidFill>
                          <a:schemeClr val="tx1"/>
                        </a:solidFill>
                      </a:endParaRPr>
                    </a:p>
                    <a:p>
                      <a:pPr algn="ctr"/>
                      <a:r>
                        <a:rPr lang="en-US" sz="2800" b="0" dirty="0">
                          <a:solidFill>
                            <a:schemeClr val="tx1"/>
                          </a:solidFill>
                        </a:rPr>
                        <a:t>Achievement</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dirty="0">
                        <a:solidFill>
                          <a:schemeClr val="tx1"/>
                        </a:solidFill>
                      </a:endParaRPr>
                    </a:p>
                    <a:p>
                      <a:pPr algn="ctr"/>
                      <a:endParaRPr lang="en-US" b="0" dirty="0">
                        <a:solidFill>
                          <a:schemeClr val="tx1"/>
                        </a:solidFill>
                      </a:endParaRPr>
                    </a:p>
                    <a:p>
                      <a:pPr algn="ctr"/>
                      <a:r>
                        <a:rPr lang="en-US" sz="2800" b="0" dirty="0">
                          <a:solidFill>
                            <a:schemeClr val="tx1"/>
                          </a:solidFill>
                        </a:rPr>
                        <a:t>Foreclosure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6696175"/>
                  </a:ext>
                </a:extLst>
              </a:tr>
              <a:tr h="1289957">
                <a:tc>
                  <a:txBody>
                    <a:bodyPr/>
                    <a:lstStyle/>
                    <a:p>
                      <a:pPr algn="ctr"/>
                      <a:endParaRPr lang="en-US" dirty="0"/>
                    </a:p>
                    <a:p>
                      <a:pPr algn="ctr"/>
                      <a:endParaRPr lang="en-US" dirty="0"/>
                    </a:p>
                    <a:p>
                      <a:pPr algn="ctr"/>
                      <a:r>
                        <a:rPr lang="en-US" sz="2800" dirty="0"/>
                        <a:t>Moratorium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p>
                      <a:pPr algn="ctr"/>
                      <a:endParaRPr lang="en-US" dirty="0"/>
                    </a:p>
                    <a:p>
                      <a:pPr algn="ctr"/>
                      <a:r>
                        <a:rPr lang="en-US" sz="2800" dirty="0"/>
                        <a:t>Diffusion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2502443"/>
                  </a:ext>
                </a:extLst>
              </a:tr>
            </a:tbl>
          </a:graphicData>
        </a:graphic>
      </p:graphicFrame>
      <p:sp>
        <p:nvSpPr>
          <p:cNvPr id="5" name="TextBox 4">
            <a:extLst>
              <a:ext uri="{FF2B5EF4-FFF2-40B4-BE49-F238E27FC236}">
                <a16:creationId xmlns:a16="http://schemas.microsoft.com/office/drawing/2014/main" id="{EB6C0577-7B84-4870-9F68-67B0C2DE01A1}"/>
              </a:ext>
            </a:extLst>
          </p:cNvPr>
          <p:cNvSpPr txBox="1"/>
          <p:nvPr/>
        </p:nvSpPr>
        <p:spPr>
          <a:xfrm>
            <a:off x="3142861" y="796772"/>
            <a:ext cx="3228392" cy="584775"/>
          </a:xfrm>
          <a:prstGeom prst="rect">
            <a:avLst/>
          </a:prstGeom>
          <a:noFill/>
        </p:spPr>
        <p:txBody>
          <a:bodyPr wrap="square" rtlCol="0">
            <a:spAutoFit/>
          </a:bodyPr>
          <a:lstStyle/>
          <a:p>
            <a:r>
              <a:rPr lang="en-US" sz="3200" b="1" dirty="0">
                <a:solidFill>
                  <a:srgbClr val="0070C0"/>
                </a:solidFill>
              </a:rPr>
              <a:t>Crisis/Exploration</a:t>
            </a:r>
          </a:p>
        </p:txBody>
      </p:sp>
      <p:sp>
        <p:nvSpPr>
          <p:cNvPr id="6" name="TextBox 5">
            <a:extLst>
              <a:ext uri="{FF2B5EF4-FFF2-40B4-BE49-F238E27FC236}">
                <a16:creationId xmlns:a16="http://schemas.microsoft.com/office/drawing/2014/main" id="{59FBC1DD-E7EB-4BAC-B4AE-D5F567EB785E}"/>
              </a:ext>
            </a:extLst>
          </p:cNvPr>
          <p:cNvSpPr txBox="1"/>
          <p:nvPr/>
        </p:nvSpPr>
        <p:spPr>
          <a:xfrm rot="16200000">
            <a:off x="-833496" y="2918208"/>
            <a:ext cx="2502132" cy="584775"/>
          </a:xfrm>
          <a:prstGeom prst="rect">
            <a:avLst/>
          </a:prstGeom>
          <a:noFill/>
        </p:spPr>
        <p:txBody>
          <a:bodyPr wrap="square" rtlCol="0">
            <a:spAutoFit/>
          </a:bodyPr>
          <a:lstStyle/>
          <a:p>
            <a:r>
              <a:rPr lang="en-US" sz="3200" b="1" dirty="0">
                <a:solidFill>
                  <a:srgbClr val="0070C0"/>
                </a:solidFill>
              </a:rPr>
              <a:t>Commitment</a:t>
            </a:r>
          </a:p>
        </p:txBody>
      </p:sp>
      <p:sp>
        <p:nvSpPr>
          <p:cNvPr id="7" name="TextBox 6">
            <a:extLst>
              <a:ext uri="{FF2B5EF4-FFF2-40B4-BE49-F238E27FC236}">
                <a16:creationId xmlns:a16="http://schemas.microsoft.com/office/drawing/2014/main" id="{E9E3B766-1452-4304-B6EF-22BF08181150}"/>
              </a:ext>
            </a:extLst>
          </p:cNvPr>
          <p:cNvSpPr txBox="1"/>
          <p:nvPr/>
        </p:nvSpPr>
        <p:spPr>
          <a:xfrm>
            <a:off x="2612571" y="1506805"/>
            <a:ext cx="1060579" cy="523220"/>
          </a:xfrm>
          <a:prstGeom prst="rect">
            <a:avLst/>
          </a:prstGeom>
          <a:noFill/>
        </p:spPr>
        <p:txBody>
          <a:bodyPr wrap="square" rtlCol="0">
            <a:spAutoFit/>
          </a:bodyPr>
          <a:lstStyle/>
          <a:p>
            <a:r>
              <a:rPr lang="en-US" sz="2800" b="1" dirty="0"/>
              <a:t>High</a:t>
            </a:r>
          </a:p>
        </p:txBody>
      </p:sp>
      <p:sp>
        <p:nvSpPr>
          <p:cNvPr id="8" name="TextBox 7">
            <a:extLst>
              <a:ext uri="{FF2B5EF4-FFF2-40B4-BE49-F238E27FC236}">
                <a16:creationId xmlns:a16="http://schemas.microsoft.com/office/drawing/2014/main" id="{CC869E4E-B062-4B26-99A1-B59094B04636}"/>
              </a:ext>
            </a:extLst>
          </p:cNvPr>
          <p:cNvSpPr txBox="1"/>
          <p:nvPr/>
        </p:nvSpPr>
        <p:spPr>
          <a:xfrm rot="16200000">
            <a:off x="709021" y="2357209"/>
            <a:ext cx="1060579" cy="523220"/>
          </a:xfrm>
          <a:prstGeom prst="rect">
            <a:avLst/>
          </a:prstGeom>
          <a:noFill/>
        </p:spPr>
        <p:txBody>
          <a:bodyPr wrap="square" rtlCol="0">
            <a:spAutoFit/>
          </a:bodyPr>
          <a:lstStyle/>
          <a:p>
            <a:r>
              <a:rPr lang="en-US" sz="2800" b="1" dirty="0"/>
              <a:t>High</a:t>
            </a:r>
          </a:p>
        </p:txBody>
      </p:sp>
      <p:sp>
        <p:nvSpPr>
          <p:cNvPr id="9" name="TextBox 8">
            <a:extLst>
              <a:ext uri="{FF2B5EF4-FFF2-40B4-BE49-F238E27FC236}">
                <a16:creationId xmlns:a16="http://schemas.microsoft.com/office/drawing/2014/main" id="{50CF15F8-6A49-4019-88AB-A8F6E09E2FC3}"/>
              </a:ext>
            </a:extLst>
          </p:cNvPr>
          <p:cNvSpPr txBox="1"/>
          <p:nvPr/>
        </p:nvSpPr>
        <p:spPr>
          <a:xfrm>
            <a:off x="6531429" y="1436309"/>
            <a:ext cx="1060579" cy="523220"/>
          </a:xfrm>
          <a:prstGeom prst="rect">
            <a:avLst/>
          </a:prstGeom>
          <a:noFill/>
        </p:spPr>
        <p:txBody>
          <a:bodyPr wrap="square" rtlCol="0">
            <a:spAutoFit/>
          </a:bodyPr>
          <a:lstStyle/>
          <a:p>
            <a:r>
              <a:rPr lang="en-US" sz="2800" b="1" dirty="0"/>
              <a:t>Low</a:t>
            </a:r>
          </a:p>
        </p:txBody>
      </p:sp>
      <p:sp>
        <p:nvSpPr>
          <p:cNvPr id="10" name="TextBox 9">
            <a:extLst>
              <a:ext uri="{FF2B5EF4-FFF2-40B4-BE49-F238E27FC236}">
                <a16:creationId xmlns:a16="http://schemas.microsoft.com/office/drawing/2014/main" id="{F52F2FAE-F016-4774-8890-B728A9FC39A8}"/>
              </a:ext>
            </a:extLst>
          </p:cNvPr>
          <p:cNvSpPr txBox="1"/>
          <p:nvPr/>
        </p:nvSpPr>
        <p:spPr>
          <a:xfrm rot="16200000">
            <a:off x="709021" y="3669760"/>
            <a:ext cx="1060579" cy="523220"/>
          </a:xfrm>
          <a:prstGeom prst="rect">
            <a:avLst/>
          </a:prstGeom>
          <a:noFill/>
        </p:spPr>
        <p:txBody>
          <a:bodyPr wrap="square" rtlCol="0">
            <a:spAutoFit/>
          </a:bodyPr>
          <a:lstStyle/>
          <a:p>
            <a:r>
              <a:rPr lang="en-US" sz="2800" b="1" dirty="0"/>
              <a:t>Low</a:t>
            </a:r>
          </a:p>
        </p:txBody>
      </p:sp>
      <p:cxnSp>
        <p:nvCxnSpPr>
          <p:cNvPr id="3" name="Straight Arrow Connector 2">
            <a:extLst>
              <a:ext uri="{FF2B5EF4-FFF2-40B4-BE49-F238E27FC236}">
                <a16:creationId xmlns:a16="http://schemas.microsoft.com/office/drawing/2014/main" id="{05CDCA15-CB05-4E8B-935B-C4CBE3AAF578}"/>
              </a:ext>
            </a:extLst>
          </p:cNvPr>
          <p:cNvCxnSpPr/>
          <p:nvPr/>
        </p:nvCxnSpPr>
        <p:spPr>
          <a:xfrm>
            <a:off x="3142861" y="3004457"/>
            <a:ext cx="0" cy="90507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A796155-6C6F-4F78-817D-0A075113677A}"/>
              </a:ext>
            </a:extLst>
          </p:cNvPr>
          <p:cNvSpPr txBox="1"/>
          <p:nvPr/>
        </p:nvSpPr>
        <p:spPr>
          <a:xfrm>
            <a:off x="125182" y="5495731"/>
            <a:ext cx="8925512" cy="461665"/>
          </a:xfrm>
          <a:prstGeom prst="rect">
            <a:avLst/>
          </a:prstGeom>
          <a:noFill/>
        </p:spPr>
        <p:txBody>
          <a:bodyPr wrap="square" rtlCol="0">
            <a:spAutoFit/>
          </a:bodyPr>
          <a:lstStyle/>
          <a:p>
            <a:r>
              <a:rPr lang="en-US" sz="2400" dirty="0"/>
              <a:t>MAMA = Moratorium </a:t>
            </a:r>
            <a:r>
              <a:rPr lang="en-US" sz="2400" dirty="0">
                <a:sym typeface="Wingdings" panose="05000000000000000000" pitchFamily="2" charset="2"/>
              </a:rPr>
              <a:t>Achievement Moratorium Achievement</a:t>
            </a:r>
            <a:endParaRPr lang="en-US" sz="2400" dirty="0"/>
          </a:p>
        </p:txBody>
      </p:sp>
    </p:spTree>
    <p:extLst>
      <p:ext uri="{BB962C8B-B14F-4D97-AF65-F5344CB8AC3E}">
        <p14:creationId xmlns:p14="http://schemas.microsoft.com/office/powerpoint/2010/main" val="77207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covering kenji yoshin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782" y="1357745"/>
            <a:ext cx="3394364" cy="52093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30870" y="2356228"/>
            <a:ext cx="4687135" cy="1938992"/>
          </a:xfrm>
          <a:prstGeom prst="rect">
            <a:avLst/>
          </a:prstGeom>
        </p:spPr>
        <p:txBody>
          <a:bodyPr wrap="square">
            <a:spAutoFit/>
          </a:bodyPr>
          <a:lstStyle/>
          <a:p>
            <a:r>
              <a:rPr lang="en-US" sz="2000" b="0" i="0" dirty="0">
                <a:solidFill>
                  <a:srgbClr val="000000"/>
                </a:solidFill>
                <a:effectLst/>
                <a:latin typeface="Stevie Sans"/>
              </a:rPr>
              <a:t>“I think the turning point to this crisis for me was understanding that ME was a combination of “boxes”, that I was not only fit for one box, I was fit for many and that's what made me, ME.” </a:t>
            </a:r>
          </a:p>
          <a:p>
            <a:pPr algn="r"/>
            <a:r>
              <a:rPr lang="en-US" sz="2000" dirty="0">
                <a:solidFill>
                  <a:srgbClr val="000000"/>
                </a:solidFill>
                <a:latin typeface="Stevie Sans"/>
              </a:rPr>
              <a:t>Mica </a:t>
            </a:r>
            <a:r>
              <a:rPr lang="en-US" sz="2000" dirty="0" err="1">
                <a:solidFill>
                  <a:srgbClr val="000000"/>
                </a:solidFill>
                <a:latin typeface="Stevie Sans"/>
              </a:rPr>
              <a:t>Ormeno</a:t>
            </a:r>
            <a:endParaRPr lang="en-US" sz="2000" dirty="0">
              <a:solidFill>
                <a:srgbClr val="374151"/>
              </a:solidFill>
              <a:latin typeface="Stevie Sans"/>
            </a:endParaRPr>
          </a:p>
        </p:txBody>
      </p:sp>
      <p:sp>
        <p:nvSpPr>
          <p:cNvPr id="2" name="Rectangle 1"/>
          <p:cNvSpPr/>
          <p:nvPr/>
        </p:nvSpPr>
        <p:spPr>
          <a:xfrm>
            <a:off x="692727" y="376444"/>
            <a:ext cx="7467600" cy="769441"/>
          </a:xfrm>
          <a:prstGeom prst="rect">
            <a:avLst/>
          </a:prstGeom>
        </p:spPr>
        <p:txBody>
          <a:bodyPr wrap="square">
            <a:spAutoFit/>
          </a:bodyPr>
          <a:lstStyle/>
          <a:p>
            <a:pPr algn="ctr"/>
            <a:r>
              <a:rPr lang="en-US" sz="4400" dirty="0">
                <a:solidFill>
                  <a:schemeClr val="tx2"/>
                </a:solidFill>
              </a:rPr>
              <a:t>Self-Development</a:t>
            </a:r>
          </a:p>
        </p:txBody>
      </p:sp>
    </p:spTree>
    <p:extLst>
      <p:ext uri="{BB962C8B-B14F-4D97-AF65-F5344CB8AC3E}">
        <p14:creationId xmlns:p14="http://schemas.microsoft.com/office/powerpoint/2010/main" val="24842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covering kenji yoshin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782" y="1357745"/>
            <a:ext cx="3394364" cy="52093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03964" y="1921593"/>
            <a:ext cx="4572000" cy="2554545"/>
          </a:xfrm>
          <a:prstGeom prst="rect">
            <a:avLst/>
          </a:prstGeom>
        </p:spPr>
        <p:txBody>
          <a:bodyPr>
            <a:spAutoFit/>
          </a:bodyPr>
          <a:lstStyle/>
          <a:p>
            <a:r>
              <a:rPr lang="en-US" sz="3200" dirty="0"/>
              <a:t>1. How do we perceive </a:t>
            </a:r>
            <a:r>
              <a:rPr lang="en-US" sz="3200" i="1" dirty="0"/>
              <a:t>identity crisis? </a:t>
            </a:r>
            <a:r>
              <a:rPr lang="en-US" sz="3200" dirty="0"/>
              <a:t>What if we think about it as a </a:t>
            </a:r>
            <a:r>
              <a:rPr lang="en-US" sz="3200" i="1" dirty="0"/>
              <a:t>process of active exploration </a:t>
            </a:r>
            <a:r>
              <a:rPr lang="en-US" sz="3200" dirty="0"/>
              <a:t>(MAMA)?</a:t>
            </a:r>
          </a:p>
        </p:txBody>
      </p:sp>
      <p:sp>
        <p:nvSpPr>
          <p:cNvPr id="2" name="Rectangle 1"/>
          <p:cNvSpPr/>
          <p:nvPr/>
        </p:nvSpPr>
        <p:spPr>
          <a:xfrm>
            <a:off x="692727" y="376444"/>
            <a:ext cx="7467600" cy="769441"/>
          </a:xfrm>
          <a:prstGeom prst="rect">
            <a:avLst/>
          </a:prstGeom>
        </p:spPr>
        <p:txBody>
          <a:bodyPr wrap="square">
            <a:spAutoFit/>
          </a:bodyPr>
          <a:lstStyle/>
          <a:p>
            <a:pPr algn="ctr"/>
            <a:r>
              <a:rPr lang="en-US" sz="4400" dirty="0">
                <a:solidFill>
                  <a:schemeClr val="tx2"/>
                </a:solidFill>
              </a:rPr>
              <a:t>Self-Development</a:t>
            </a:r>
          </a:p>
        </p:txBody>
      </p:sp>
    </p:spTree>
    <p:extLst>
      <p:ext uri="{BB962C8B-B14F-4D97-AF65-F5344CB8AC3E}">
        <p14:creationId xmlns:p14="http://schemas.microsoft.com/office/powerpoint/2010/main" val="2611907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covering kenji yoshin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782" y="1357745"/>
            <a:ext cx="3394364" cy="52093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03964" y="2572756"/>
            <a:ext cx="4572000" cy="2062103"/>
          </a:xfrm>
          <a:prstGeom prst="rect">
            <a:avLst/>
          </a:prstGeom>
        </p:spPr>
        <p:txBody>
          <a:bodyPr>
            <a:spAutoFit/>
          </a:bodyPr>
          <a:lstStyle/>
          <a:p>
            <a:r>
              <a:rPr lang="en-US" sz="3200" dirty="0"/>
              <a:t>2. How does the dynamic interplay of our multiple and changing identities impact self-development?</a:t>
            </a:r>
          </a:p>
        </p:txBody>
      </p:sp>
      <p:sp>
        <p:nvSpPr>
          <p:cNvPr id="2" name="Rectangle 1"/>
          <p:cNvSpPr/>
          <p:nvPr/>
        </p:nvSpPr>
        <p:spPr>
          <a:xfrm>
            <a:off x="692727" y="376444"/>
            <a:ext cx="7467600" cy="769441"/>
          </a:xfrm>
          <a:prstGeom prst="rect">
            <a:avLst/>
          </a:prstGeom>
        </p:spPr>
        <p:txBody>
          <a:bodyPr wrap="square">
            <a:spAutoFit/>
          </a:bodyPr>
          <a:lstStyle/>
          <a:p>
            <a:pPr algn="ctr"/>
            <a:r>
              <a:rPr lang="en-US" sz="4400" dirty="0">
                <a:solidFill>
                  <a:schemeClr val="tx2"/>
                </a:solidFill>
              </a:rPr>
              <a:t>Self-Development</a:t>
            </a:r>
          </a:p>
        </p:txBody>
      </p:sp>
    </p:spTree>
    <p:extLst>
      <p:ext uri="{BB962C8B-B14F-4D97-AF65-F5344CB8AC3E}">
        <p14:creationId xmlns:p14="http://schemas.microsoft.com/office/powerpoint/2010/main" val="181528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covering kenji yoshin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782" y="1357745"/>
            <a:ext cx="3394364" cy="52093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03964" y="2572756"/>
            <a:ext cx="4572000" cy="1077218"/>
          </a:xfrm>
          <a:prstGeom prst="rect">
            <a:avLst/>
          </a:prstGeom>
        </p:spPr>
        <p:txBody>
          <a:bodyPr>
            <a:spAutoFit/>
          </a:bodyPr>
          <a:lstStyle/>
          <a:p>
            <a:r>
              <a:rPr lang="en-US" sz="3200" dirty="0"/>
              <a:t>3. Role of social context in self-development? </a:t>
            </a:r>
          </a:p>
        </p:txBody>
      </p:sp>
      <p:sp>
        <p:nvSpPr>
          <p:cNvPr id="2" name="Rectangle 1"/>
          <p:cNvSpPr/>
          <p:nvPr/>
        </p:nvSpPr>
        <p:spPr>
          <a:xfrm>
            <a:off x="692727" y="376444"/>
            <a:ext cx="7467600" cy="769441"/>
          </a:xfrm>
          <a:prstGeom prst="rect">
            <a:avLst/>
          </a:prstGeom>
        </p:spPr>
        <p:txBody>
          <a:bodyPr wrap="square">
            <a:spAutoFit/>
          </a:bodyPr>
          <a:lstStyle/>
          <a:p>
            <a:pPr algn="ctr"/>
            <a:r>
              <a:rPr lang="en-US" sz="4400" dirty="0">
                <a:solidFill>
                  <a:schemeClr val="tx2"/>
                </a:solidFill>
              </a:rPr>
              <a:t>Self-Development</a:t>
            </a:r>
          </a:p>
        </p:txBody>
      </p:sp>
    </p:spTree>
    <p:extLst>
      <p:ext uri="{BB962C8B-B14F-4D97-AF65-F5344CB8AC3E}">
        <p14:creationId xmlns:p14="http://schemas.microsoft.com/office/powerpoint/2010/main" val="197973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covering kenji yoshin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782" y="1357745"/>
            <a:ext cx="3394364" cy="52093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51890" y="1607909"/>
            <a:ext cx="4687135" cy="4708981"/>
          </a:xfrm>
          <a:prstGeom prst="rect">
            <a:avLst/>
          </a:prstGeom>
        </p:spPr>
        <p:txBody>
          <a:bodyPr wrap="square">
            <a:spAutoFit/>
          </a:bodyPr>
          <a:lstStyle/>
          <a:p>
            <a:r>
              <a:rPr lang="en-US" sz="2000" b="0" i="0" dirty="0">
                <a:solidFill>
                  <a:srgbClr val="374151"/>
                </a:solidFill>
                <a:effectLst/>
                <a:latin typeface="Stevie Sans"/>
              </a:rPr>
              <a:t>“Yoshino's insight helped me realize that my experience was not just an individual struggle but part of a broader social phenomenon where identities, particularly those of “civil rights group”, were under scrutiny and pressure to conform to a certain social narrative. My journey through this challenging time was a lived example of the theories we studied. It highlighted the fluidity of identity and the continuous, context-sensitive process of self-development, shaped significantly by societal events and perceptions.”</a:t>
            </a:r>
          </a:p>
          <a:p>
            <a:endParaRPr lang="en-US" sz="2000" dirty="0">
              <a:solidFill>
                <a:srgbClr val="374151"/>
              </a:solidFill>
              <a:latin typeface="Stevie Sans"/>
            </a:endParaRPr>
          </a:p>
          <a:p>
            <a:pPr algn="r"/>
            <a:r>
              <a:rPr lang="en-US" sz="2000" dirty="0">
                <a:solidFill>
                  <a:srgbClr val="374151"/>
                </a:solidFill>
                <a:latin typeface="Stevie Sans"/>
              </a:rPr>
              <a:t>Hani </a:t>
            </a:r>
            <a:r>
              <a:rPr lang="en-US" sz="2000" dirty="0" err="1">
                <a:solidFill>
                  <a:srgbClr val="374151"/>
                </a:solidFill>
                <a:latin typeface="Stevie Sans"/>
              </a:rPr>
              <a:t>Alawneh</a:t>
            </a:r>
            <a:endParaRPr lang="en-US" sz="2000" dirty="0"/>
          </a:p>
        </p:txBody>
      </p:sp>
      <p:sp>
        <p:nvSpPr>
          <p:cNvPr id="2" name="Rectangle 1"/>
          <p:cNvSpPr/>
          <p:nvPr/>
        </p:nvSpPr>
        <p:spPr>
          <a:xfrm>
            <a:off x="692727" y="376444"/>
            <a:ext cx="7467600" cy="769441"/>
          </a:xfrm>
          <a:prstGeom prst="rect">
            <a:avLst/>
          </a:prstGeom>
        </p:spPr>
        <p:txBody>
          <a:bodyPr wrap="square">
            <a:spAutoFit/>
          </a:bodyPr>
          <a:lstStyle/>
          <a:p>
            <a:pPr algn="ctr"/>
            <a:r>
              <a:rPr lang="en-US" sz="4400" dirty="0">
                <a:solidFill>
                  <a:schemeClr val="tx2"/>
                </a:solidFill>
              </a:rPr>
              <a:t>Self-Development</a:t>
            </a:r>
          </a:p>
        </p:txBody>
      </p:sp>
    </p:spTree>
    <p:extLst>
      <p:ext uri="{BB962C8B-B14F-4D97-AF65-F5344CB8AC3E}">
        <p14:creationId xmlns:p14="http://schemas.microsoft.com/office/powerpoint/2010/main" val="170550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covering kenji yoshin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782" y="1821596"/>
            <a:ext cx="3394364" cy="43780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04338" y="2526221"/>
            <a:ext cx="4572000" cy="2000548"/>
          </a:xfrm>
          <a:prstGeom prst="rect">
            <a:avLst/>
          </a:prstGeom>
        </p:spPr>
        <p:txBody>
          <a:bodyPr>
            <a:spAutoFit/>
          </a:bodyPr>
          <a:lstStyle/>
          <a:p>
            <a:r>
              <a:rPr lang="en-US" sz="3600" dirty="0">
                <a:solidFill>
                  <a:srgbClr val="343434"/>
                </a:solidFill>
                <a:latin typeface="Georgia" panose="02040502050405020303" pitchFamily="18" charset="0"/>
              </a:rPr>
              <a:t>“</a:t>
            </a:r>
            <a:r>
              <a:rPr lang="en-US" sz="4400" dirty="0">
                <a:solidFill>
                  <a:srgbClr val="343434"/>
                </a:solidFill>
                <a:latin typeface="Georgia" panose="02040502050405020303" pitchFamily="18" charset="0"/>
              </a:rPr>
              <a:t>O</a:t>
            </a:r>
            <a:r>
              <a:rPr lang="en-US" sz="4400" b="0" i="0" dirty="0">
                <a:solidFill>
                  <a:srgbClr val="343434"/>
                </a:solidFill>
                <a:effectLst/>
                <a:latin typeface="Georgia" panose="02040502050405020303" pitchFamily="18" charset="0"/>
              </a:rPr>
              <a:t>ur diversity is our force” </a:t>
            </a:r>
          </a:p>
          <a:p>
            <a:pPr algn="r"/>
            <a:r>
              <a:rPr lang="en-US" sz="3600" b="0" i="0" dirty="0" err="1">
                <a:solidFill>
                  <a:srgbClr val="343434"/>
                </a:solidFill>
                <a:effectLst/>
                <a:latin typeface="Georgia" panose="02040502050405020303" pitchFamily="18" charset="0"/>
              </a:rPr>
              <a:t>Yoana</a:t>
            </a:r>
            <a:r>
              <a:rPr lang="en-US" sz="3600" b="0" i="0" dirty="0">
                <a:solidFill>
                  <a:srgbClr val="343434"/>
                </a:solidFill>
                <a:effectLst/>
                <a:latin typeface="Georgia" panose="02040502050405020303" pitchFamily="18" charset="0"/>
              </a:rPr>
              <a:t> Land</a:t>
            </a:r>
            <a:endParaRPr lang="en-US" sz="3600" i="1" dirty="0"/>
          </a:p>
        </p:txBody>
      </p:sp>
      <p:sp>
        <p:nvSpPr>
          <p:cNvPr id="3" name="Rectangle 2">
            <a:extLst>
              <a:ext uri="{FF2B5EF4-FFF2-40B4-BE49-F238E27FC236}">
                <a16:creationId xmlns:a16="http://schemas.microsoft.com/office/drawing/2014/main" id="{9431EA91-FB2B-BA5E-3405-852D78E92397}"/>
              </a:ext>
            </a:extLst>
          </p:cNvPr>
          <p:cNvSpPr/>
          <p:nvPr/>
        </p:nvSpPr>
        <p:spPr>
          <a:xfrm>
            <a:off x="692727" y="376444"/>
            <a:ext cx="7467600" cy="769441"/>
          </a:xfrm>
          <a:prstGeom prst="rect">
            <a:avLst/>
          </a:prstGeom>
        </p:spPr>
        <p:txBody>
          <a:bodyPr wrap="square">
            <a:spAutoFit/>
          </a:bodyPr>
          <a:lstStyle/>
          <a:p>
            <a:pPr algn="ctr"/>
            <a:r>
              <a:rPr lang="en-US" sz="4400" dirty="0">
                <a:solidFill>
                  <a:schemeClr val="tx2"/>
                </a:solidFill>
              </a:rPr>
              <a:t>Annotations</a:t>
            </a:r>
          </a:p>
        </p:txBody>
      </p:sp>
    </p:spTree>
    <p:extLst>
      <p:ext uri="{BB962C8B-B14F-4D97-AF65-F5344CB8AC3E}">
        <p14:creationId xmlns:p14="http://schemas.microsoft.com/office/powerpoint/2010/main" val="97122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a:extLst>
            <a:ext uri="{FF2B5EF4-FFF2-40B4-BE49-F238E27FC236}">
              <a16:creationId xmlns:a16="http://schemas.microsoft.com/office/drawing/2014/main" id="{2F1017E7-D9F2-8590-1B5C-6C90CC9F254A}"/>
            </a:ext>
          </a:extLst>
        </p:cNvPr>
        <p:cNvGrpSpPr/>
        <p:nvPr/>
      </p:nvGrpSpPr>
      <p:grpSpPr>
        <a:xfrm>
          <a:off x="0" y="0"/>
          <a:ext cx="0" cy="0"/>
          <a:chOff x="0" y="0"/>
          <a:chExt cx="0" cy="0"/>
        </a:xfrm>
      </p:grpSpPr>
      <p:cxnSp>
        <p:nvCxnSpPr>
          <p:cNvPr id="305" name="Google Shape;305;p8">
            <a:extLst>
              <a:ext uri="{FF2B5EF4-FFF2-40B4-BE49-F238E27FC236}">
                <a16:creationId xmlns:a16="http://schemas.microsoft.com/office/drawing/2014/main" id="{AEF5CFDC-9FB3-A587-9FE2-951A43EC743C}"/>
              </a:ext>
            </a:extLst>
          </p:cNvPr>
          <p:cNvCxnSpPr/>
          <p:nvPr/>
        </p:nvCxnSpPr>
        <p:spPr>
          <a:xfrm>
            <a:off x="0" y="1015237"/>
            <a:ext cx="9144000" cy="0"/>
          </a:xfrm>
          <a:prstGeom prst="straightConnector1">
            <a:avLst/>
          </a:prstGeom>
          <a:noFill/>
          <a:ln w="38100" cap="flat" cmpd="sng">
            <a:solidFill>
              <a:srgbClr val="2E3F42"/>
            </a:solidFill>
            <a:prstDash val="solid"/>
            <a:round/>
            <a:headEnd type="none" w="sm" len="sm"/>
            <a:tailEnd type="none" w="sm" len="sm"/>
          </a:ln>
        </p:spPr>
      </p:cxnSp>
      <p:cxnSp>
        <p:nvCxnSpPr>
          <p:cNvPr id="306" name="Google Shape;306;p8">
            <a:extLst>
              <a:ext uri="{FF2B5EF4-FFF2-40B4-BE49-F238E27FC236}">
                <a16:creationId xmlns:a16="http://schemas.microsoft.com/office/drawing/2014/main" id="{C062DF50-100B-F054-EACB-C0094230E661}"/>
              </a:ext>
            </a:extLst>
          </p:cNvPr>
          <p:cNvCxnSpPr/>
          <p:nvPr/>
        </p:nvCxnSpPr>
        <p:spPr>
          <a:xfrm>
            <a:off x="0" y="5823713"/>
            <a:ext cx="9144000" cy="0"/>
          </a:xfrm>
          <a:prstGeom prst="straightConnector1">
            <a:avLst/>
          </a:prstGeom>
          <a:noFill/>
          <a:ln w="38100" cap="flat" cmpd="sng">
            <a:solidFill>
              <a:srgbClr val="2E3F42"/>
            </a:solidFill>
            <a:prstDash val="solid"/>
            <a:round/>
            <a:headEnd type="none" w="sm" len="sm"/>
            <a:tailEnd type="none" w="sm" len="sm"/>
          </a:ln>
        </p:spPr>
      </p:cxnSp>
      <p:sp>
        <p:nvSpPr>
          <p:cNvPr id="3" name="TextBox 2">
            <a:extLst>
              <a:ext uri="{FF2B5EF4-FFF2-40B4-BE49-F238E27FC236}">
                <a16:creationId xmlns:a16="http://schemas.microsoft.com/office/drawing/2014/main" id="{258A315D-9301-73F0-4E4D-A9CC971786FA}"/>
              </a:ext>
            </a:extLst>
          </p:cNvPr>
          <p:cNvSpPr txBox="1"/>
          <p:nvPr/>
        </p:nvSpPr>
        <p:spPr>
          <a:xfrm>
            <a:off x="399970" y="1136297"/>
            <a:ext cx="8014115" cy="430952"/>
          </a:xfrm>
          <a:prstGeom prst="rect">
            <a:avLst/>
          </a:prstGeom>
          <a:solidFill>
            <a:schemeClr val="tx2"/>
          </a:solidFill>
        </p:spPr>
        <p:txBody>
          <a:bodyPr wrap="square" rtlCol="0">
            <a:spAutoFit/>
          </a:bodyPr>
          <a:lstStyle/>
          <a:p>
            <a:pPr algn="ctr">
              <a:lnSpc>
                <a:spcPct val="114000"/>
              </a:lnSpc>
              <a:buClr>
                <a:schemeClr val="dk1"/>
              </a:buClr>
              <a:buSzPts val="1100"/>
            </a:pPr>
            <a:r>
              <a:rPr lang="en-US" sz="2000" dirty="0">
                <a:solidFill>
                  <a:schemeClr val="dk1"/>
                </a:solidFill>
                <a:latin typeface="Avenir Medium" panose="02000503020000020003" pitchFamily="2" charset="0"/>
                <a:cs typeface="Futura Medium" panose="020B0602020204020303" pitchFamily="34" charset="-79"/>
              </a:rPr>
              <a:t>The </a:t>
            </a:r>
            <a:r>
              <a:rPr lang="en-US" sz="2000" b="1" dirty="0">
                <a:solidFill>
                  <a:schemeClr val="dk1"/>
                </a:solidFill>
                <a:latin typeface="Avenir Medium" panose="02000503020000020003" pitchFamily="2" charset="0"/>
                <a:cs typeface="Futura Medium" panose="020B0602020204020303" pitchFamily="34" charset="-79"/>
              </a:rPr>
              <a:t>Pair Up </a:t>
            </a:r>
            <a:r>
              <a:rPr lang="en-US" sz="2000" dirty="0">
                <a:solidFill>
                  <a:schemeClr val="dk1"/>
                </a:solidFill>
                <a:latin typeface="Avenir Medium" panose="02000503020000020003" pitchFamily="2" charset="0"/>
                <a:cs typeface="Futura Medium" panose="020B0602020204020303" pitchFamily="34" charset="-79"/>
              </a:rPr>
              <a:t>tool</a:t>
            </a:r>
            <a:endParaRPr lang="en-US" sz="2000" dirty="0">
              <a:latin typeface="Avenir Medium" panose="02000503020000020003" pitchFamily="2" charset="0"/>
              <a:cs typeface="Futura Medium" panose="020B0602020204020303" pitchFamily="34" charset="-79"/>
            </a:endParaRPr>
          </a:p>
        </p:txBody>
      </p:sp>
      <p:pic>
        <p:nvPicPr>
          <p:cNvPr id="4" name="Google Shape;143;p25">
            <a:extLst>
              <a:ext uri="{FF2B5EF4-FFF2-40B4-BE49-F238E27FC236}">
                <a16:creationId xmlns:a16="http://schemas.microsoft.com/office/drawing/2014/main" id="{E75C26F2-EBD6-0763-E602-E51163DFB66E}"/>
              </a:ext>
            </a:extLst>
          </p:cNvPr>
          <p:cNvPicPr preferRelativeResize="0"/>
          <p:nvPr/>
        </p:nvPicPr>
        <p:blipFill>
          <a:blip r:embed="rId3">
            <a:alphaModFix/>
          </a:blip>
          <a:stretch>
            <a:fillRect/>
          </a:stretch>
        </p:blipFill>
        <p:spPr>
          <a:xfrm>
            <a:off x="904374" y="1642173"/>
            <a:ext cx="7354442" cy="4079528"/>
          </a:xfrm>
          <a:prstGeom prst="rect">
            <a:avLst/>
          </a:prstGeom>
          <a:noFill/>
          <a:ln>
            <a:noFill/>
          </a:ln>
        </p:spPr>
      </p:pic>
    </p:spTree>
    <p:extLst>
      <p:ext uri="{BB962C8B-B14F-4D97-AF65-F5344CB8AC3E}">
        <p14:creationId xmlns:p14="http://schemas.microsoft.com/office/powerpoint/2010/main" val="306143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Four Levels of Identity Commitment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00722144"/>
              </p:ext>
            </p:extLst>
          </p:nvPr>
        </p:nvGraphicFramePr>
        <p:xfrm>
          <a:off x="457200" y="1243893"/>
          <a:ext cx="8229600" cy="2570095"/>
        </p:xfrm>
        <a:graphic>
          <a:graphicData uri="http://schemas.openxmlformats.org/drawingml/2006/table">
            <a:tbl>
              <a:tblPr firstRow="1" bandRow="1">
                <a:tableStyleId>{5C22544A-7EE6-4342-B048-85BDC9FD1C3A}</a:tableStyleId>
              </a:tblPr>
              <a:tblGrid>
                <a:gridCol w="2506378">
                  <a:extLst>
                    <a:ext uri="{9D8B030D-6E8A-4147-A177-3AD203B41FA5}">
                      <a16:colId xmlns:a16="http://schemas.microsoft.com/office/drawing/2014/main" val="20000"/>
                    </a:ext>
                  </a:extLst>
                </a:gridCol>
                <a:gridCol w="5723222">
                  <a:extLst>
                    <a:ext uri="{9D8B030D-6E8A-4147-A177-3AD203B41FA5}">
                      <a16:colId xmlns:a16="http://schemas.microsoft.com/office/drawing/2014/main" val="20001"/>
                    </a:ext>
                  </a:extLst>
                </a:gridCol>
              </a:tblGrid>
              <a:tr h="514019">
                <a:tc>
                  <a:txBody>
                    <a:bodyPr/>
                    <a:lstStyle/>
                    <a:p>
                      <a:r>
                        <a:rPr lang="en-US" dirty="0"/>
                        <a:t>Identity Level</a:t>
                      </a:r>
                    </a:p>
                  </a:txBody>
                  <a:tcPr/>
                </a:tc>
                <a:tc>
                  <a:txBody>
                    <a:bodyPr/>
                    <a:lstStyle/>
                    <a:p>
                      <a:r>
                        <a:rPr lang="en-US" dirty="0"/>
                        <a:t>Description</a:t>
                      </a:r>
                    </a:p>
                  </a:txBody>
                  <a:tcPr/>
                </a:tc>
                <a:extLst>
                  <a:ext uri="{0D108BD9-81ED-4DB2-BD59-A6C34878D82A}">
                    <a16:rowId xmlns:a16="http://schemas.microsoft.com/office/drawing/2014/main" val="10000"/>
                  </a:ext>
                </a:extLst>
              </a:tr>
              <a:tr h="514019">
                <a:tc>
                  <a:txBody>
                    <a:bodyPr/>
                    <a:lstStyle/>
                    <a:p>
                      <a:r>
                        <a:rPr lang="en-US" dirty="0"/>
                        <a:t>Identity achieved</a:t>
                      </a:r>
                    </a:p>
                  </a:txBody>
                  <a:tcPr/>
                </a:tc>
                <a:tc>
                  <a:txBody>
                    <a:bodyPr/>
                    <a:lstStyle/>
                    <a:p>
                      <a:r>
                        <a:rPr lang="en-US" dirty="0"/>
                        <a:t>Resolved an</a:t>
                      </a:r>
                      <a:r>
                        <a:rPr lang="en-US" baseline="0" dirty="0"/>
                        <a:t> identity crisis by making identity commitments</a:t>
                      </a:r>
                      <a:endParaRPr lang="en-US" dirty="0"/>
                    </a:p>
                  </a:txBody>
                  <a:tcPr/>
                </a:tc>
                <a:extLst>
                  <a:ext uri="{0D108BD9-81ED-4DB2-BD59-A6C34878D82A}">
                    <a16:rowId xmlns:a16="http://schemas.microsoft.com/office/drawing/2014/main" val="10001"/>
                  </a:ext>
                </a:extLst>
              </a:tr>
              <a:tr h="514019">
                <a:tc>
                  <a:txBody>
                    <a:bodyPr/>
                    <a:lstStyle/>
                    <a:p>
                      <a:r>
                        <a:rPr lang="en-US" dirty="0"/>
                        <a:t>Moratorium</a:t>
                      </a:r>
                    </a:p>
                  </a:txBody>
                  <a:tcPr/>
                </a:tc>
                <a:tc>
                  <a:txBody>
                    <a:bodyPr/>
                    <a:lstStyle/>
                    <a:p>
                      <a:r>
                        <a:rPr lang="en-US" dirty="0"/>
                        <a:t>Actively</a:t>
                      </a:r>
                      <a:r>
                        <a:rPr lang="en-US" baseline="0" dirty="0"/>
                        <a:t> working toward identity crisis resolution</a:t>
                      </a:r>
                      <a:endParaRPr lang="en-US" dirty="0"/>
                    </a:p>
                  </a:txBody>
                  <a:tcPr/>
                </a:tc>
                <a:extLst>
                  <a:ext uri="{0D108BD9-81ED-4DB2-BD59-A6C34878D82A}">
                    <a16:rowId xmlns:a16="http://schemas.microsoft.com/office/drawing/2014/main" val="10002"/>
                  </a:ext>
                </a:extLst>
              </a:tr>
              <a:tr h="514019">
                <a:tc>
                  <a:txBody>
                    <a:bodyPr/>
                    <a:lstStyle/>
                    <a:p>
                      <a:r>
                        <a:rPr lang="en-US" dirty="0"/>
                        <a:t>Identity diffused</a:t>
                      </a:r>
                    </a:p>
                  </a:txBody>
                  <a:tcPr/>
                </a:tc>
                <a:tc>
                  <a:txBody>
                    <a:bodyPr/>
                    <a:lstStyle/>
                    <a:p>
                      <a:r>
                        <a:rPr lang="en-US" dirty="0"/>
                        <a:t>Not making progress toward identity crisis resolution</a:t>
                      </a:r>
                    </a:p>
                  </a:txBody>
                  <a:tcPr/>
                </a:tc>
                <a:extLst>
                  <a:ext uri="{0D108BD9-81ED-4DB2-BD59-A6C34878D82A}">
                    <a16:rowId xmlns:a16="http://schemas.microsoft.com/office/drawing/2014/main" val="10003"/>
                  </a:ext>
                </a:extLst>
              </a:tr>
              <a:tr h="514019">
                <a:tc>
                  <a:txBody>
                    <a:bodyPr/>
                    <a:lstStyle/>
                    <a:p>
                      <a:r>
                        <a:rPr lang="en-US" dirty="0"/>
                        <a:t>Foreclosure</a:t>
                      </a:r>
                    </a:p>
                  </a:txBody>
                  <a:tcPr/>
                </a:tc>
                <a:tc>
                  <a:txBody>
                    <a:bodyPr/>
                    <a:lstStyle/>
                    <a:p>
                      <a:r>
                        <a:rPr lang="en-US" dirty="0"/>
                        <a:t>Made</a:t>
                      </a:r>
                      <a:r>
                        <a:rPr lang="en-US" baseline="0" dirty="0"/>
                        <a:t> identity commitments without an identity crisis</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5148651" y="6210339"/>
            <a:ext cx="3538149" cy="369332"/>
          </a:xfrm>
          <a:prstGeom prst="rect">
            <a:avLst/>
          </a:prstGeom>
          <a:noFill/>
        </p:spPr>
        <p:txBody>
          <a:bodyPr wrap="square" rtlCol="0">
            <a:spAutoFit/>
          </a:bodyPr>
          <a:lstStyle/>
          <a:p>
            <a:r>
              <a:rPr lang="en-US" i="1" dirty="0"/>
              <a:t>Source: Adapted from Marcia, 1996</a:t>
            </a:r>
          </a:p>
        </p:txBody>
      </p:sp>
    </p:spTree>
    <p:extLst>
      <p:ext uri="{BB962C8B-B14F-4D97-AF65-F5344CB8AC3E}">
        <p14:creationId xmlns:p14="http://schemas.microsoft.com/office/powerpoint/2010/main" val="312292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covering kenji yoshin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782" y="1357745"/>
            <a:ext cx="3394364" cy="52093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46005" y="1963635"/>
            <a:ext cx="4572000" cy="3416320"/>
          </a:xfrm>
          <a:prstGeom prst="rect">
            <a:avLst/>
          </a:prstGeom>
        </p:spPr>
        <p:txBody>
          <a:bodyPr>
            <a:spAutoFit/>
          </a:bodyPr>
          <a:lstStyle/>
          <a:p>
            <a:r>
              <a:rPr lang="en-US" sz="2800" b="0" i="0" dirty="0">
                <a:solidFill>
                  <a:srgbClr val="000000"/>
                </a:solidFill>
                <a:effectLst/>
                <a:latin typeface="Stevie Sans"/>
              </a:rPr>
              <a:t>Why do we need to know these theories? There are many applications to it in a real-world: coaching, guiding, psychological, education. </a:t>
            </a:r>
          </a:p>
          <a:p>
            <a:endParaRPr lang="en-US" sz="2800" dirty="0">
              <a:solidFill>
                <a:srgbClr val="000000"/>
              </a:solidFill>
              <a:latin typeface="Stevie Sans"/>
            </a:endParaRPr>
          </a:p>
          <a:p>
            <a:pPr algn="r"/>
            <a:r>
              <a:rPr lang="en-US" sz="2800" dirty="0">
                <a:solidFill>
                  <a:srgbClr val="000000"/>
                </a:solidFill>
                <a:latin typeface="Stevie Sans"/>
              </a:rPr>
              <a:t>Lana </a:t>
            </a:r>
            <a:r>
              <a:rPr lang="en-US" sz="2800" dirty="0" err="1">
                <a:solidFill>
                  <a:srgbClr val="000000"/>
                </a:solidFill>
                <a:latin typeface="Stevie Sans"/>
              </a:rPr>
              <a:t>Itlyasheva</a:t>
            </a:r>
            <a:endParaRPr lang="en-US" sz="2800" dirty="0">
              <a:solidFill>
                <a:srgbClr val="000000"/>
              </a:solidFill>
              <a:latin typeface="Stevie Sans"/>
            </a:endParaRPr>
          </a:p>
          <a:p>
            <a:endParaRPr lang="en-US" sz="2000" dirty="0"/>
          </a:p>
        </p:txBody>
      </p:sp>
      <p:sp>
        <p:nvSpPr>
          <p:cNvPr id="2" name="Rectangle 1"/>
          <p:cNvSpPr/>
          <p:nvPr/>
        </p:nvSpPr>
        <p:spPr>
          <a:xfrm>
            <a:off x="692727" y="376444"/>
            <a:ext cx="7467600" cy="769441"/>
          </a:xfrm>
          <a:prstGeom prst="rect">
            <a:avLst/>
          </a:prstGeom>
        </p:spPr>
        <p:txBody>
          <a:bodyPr wrap="square">
            <a:spAutoFit/>
          </a:bodyPr>
          <a:lstStyle/>
          <a:p>
            <a:pPr algn="ctr"/>
            <a:r>
              <a:rPr lang="en-US" sz="4400" dirty="0">
                <a:solidFill>
                  <a:schemeClr val="tx2"/>
                </a:solidFill>
              </a:rPr>
              <a:t>Self-Development</a:t>
            </a:r>
          </a:p>
        </p:txBody>
      </p:sp>
    </p:spTree>
    <p:extLst>
      <p:ext uri="{BB962C8B-B14F-4D97-AF65-F5344CB8AC3E}">
        <p14:creationId xmlns:p14="http://schemas.microsoft.com/office/powerpoint/2010/main" val="1406111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Four Levels of Identity Commitment</a:t>
            </a:r>
          </a:p>
        </p:txBody>
      </p:sp>
      <p:graphicFrame>
        <p:nvGraphicFramePr>
          <p:cNvPr id="5" name="Content Placeholder 4"/>
          <p:cNvGraphicFramePr>
            <a:graphicFrameLocks noGrp="1"/>
          </p:cNvGraphicFramePr>
          <p:nvPr>
            <p:ph idx="1"/>
          </p:nvPr>
        </p:nvGraphicFramePr>
        <p:xfrm>
          <a:off x="457200" y="1243893"/>
          <a:ext cx="8229600" cy="2570095"/>
        </p:xfrm>
        <a:graphic>
          <a:graphicData uri="http://schemas.openxmlformats.org/drawingml/2006/table">
            <a:tbl>
              <a:tblPr firstRow="1" bandRow="1">
                <a:tableStyleId>{5C22544A-7EE6-4342-B048-85BDC9FD1C3A}</a:tableStyleId>
              </a:tblPr>
              <a:tblGrid>
                <a:gridCol w="2506378">
                  <a:extLst>
                    <a:ext uri="{9D8B030D-6E8A-4147-A177-3AD203B41FA5}">
                      <a16:colId xmlns:a16="http://schemas.microsoft.com/office/drawing/2014/main" val="20000"/>
                    </a:ext>
                  </a:extLst>
                </a:gridCol>
                <a:gridCol w="5723222">
                  <a:extLst>
                    <a:ext uri="{9D8B030D-6E8A-4147-A177-3AD203B41FA5}">
                      <a16:colId xmlns:a16="http://schemas.microsoft.com/office/drawing/2014/main" val="20001"/>
                    </a:ext>
                  </a:extLst>
                </a:gridCol>
              </a:tblGrid>
              <a:tr h="514019">
                <a:tc>
                  <a:txBody>
                    <a:bodyPr/>
                    <a:lstStyle/>
                    <a:p>
                      <a:r>
                        <a:rPr lang="en-US" dirty="0"/>
                        <a:t>Identity Level</a:t>
                      </a:r>
                    </a:p>
                  </a:txBody>
                  <a:tcPr/>
                </a:tc>
                <a:tc>
                  <a:txBody>
                    <a:bodyPr/>
                    <a:lstStyle/>
                    <a:p>
                      <a:r>
                        <a:rPr lang="en-US" dirty="0"/>
                        <a:t>Description</a:t>
                      </a:r>
                    </a:p>
                  </a:txBody>
                  <a:tcPr/>
                </a:tc>
                <a:extLst>
                  <a:ext uri="{0D108BD9-81ED-4DB2-BD59-A6C34878D82A}">
                    <a16:rowId xmlns:a16="http://schemas.microsoft.com/office/drawing/2014/main" val="10000"/>
                  </a:ext>
                </a:extLst>
              </a:tr>
              <a:tr h="514019">
                <a:tc>
                  <a:txBody>
                    <a:bodyPr/>
                    <a:lstStyle/>
                    <a:p>
                      <a:r>
                        <a:rPr lang="en-US" dirty="0"/>
                        <a:t>Identity achieved</a:t>
                      </a:r>
                    </a:p>
                  </a:txBody>
                  <a:tcPr/>
                </a:tc>
                <a:tc>
                  <a:txBody>
                    <a:bodyPr/>
                    <a:lstStyle/>
                    <a:p>
                      <a:r>
                        <a:rPr lang="en-US" dirty="0"/>
                        <a:t>Resolved an</a:t>
                      </a:r>
                      <a:r>
                        <a:rPr lang="en-US" baseline="0" dirty="0"/>
                        <a:t> identity crisis by making identity commitments</a:t>
                      </a:r>
                      <a:endParaRPr lang="en-US" dirty="0"/>
                    </a:p>
                  </a:txBody>
                  <a:tcPr/>
                </a:tc>
                <a:extLst>
                  <a:ext uri="{0D108BD9-81ED-4DB2-BD59-A6C34878D82A}">
                    <a16:rowId xmlns:a16="http://schemas.microsoft.com/office/drawing/2014/main" val="10001"/>
                  </a:ext>
                </a:extLst>
              </a:tr>
              <a:tr h="514019">
                <a:tc>
                  <a:txBody>
                    <a:bodyPr/>
                    <a:lstStyle/>
                    <a:p>
                      <a:r>
                        <a:rPr lang="en-US" dirty="0"/>
                        <a:t>Moratorium</a:t>
                      </a:r>
                    </a:p>
                  </a:txBody>
                  <a:tcPr/>
                </a:tc>
                <a:tc>
                  <a:txBody>
                    <a:bodyPr/>
                    <a:lstStyle/>
                    <a:p>
                      <a:r>
                        <a:rPr lang="en-US" dirty="0"/>
                        <a:t>Actively</a:t>
                      </a:r>
                      <a:r>
                        <a:rPr lang="en-US" baseline="0" dirty="0"/>
                        <a:t> working toward identity crisis resolution</a:t>
                      </a:r>
                      <a:endParaRPr lang="en-US" dirty="0"/>
                    </a:p>
                  </a:txBody>
                  <a:tcPr/>
                </a:tc>
                <a:extLst>
                  <a:ext uri="{0D108BD9-81ED-4DB2-BD59-A6C34878D82A}">
                    <a16:rowId xmlns:a16="http://schemas.microsoft.com/office/drawing/2014/main" val="10002"/>
                  </a:ext>
                </a:extLst>
              </a:tr>
              <a:tr h="514019">
                <a:tc>
                  <a:txBody>
                    <a:bodyPr/>
                    <a:lstStyle/>
                    <a:p>
                      <a:r>
                        <a:rPr lang="en-US" dirty="0"/>
                        <a:t>Identity diffused</a:t>
                      </a:r>
                    </a:p>
                  </a:txBody>
                  <a:tcPr/>
                </a:tc>
                <a:tc>
                  <a:txBody>
                    <a:bodyPr/>
                    <a:lstStyle/>
                    <a:p>
                      <a:r>
                        <a:rPr lang="en-US" dirty="0"/>
                        <a:t>Not making progress toward identity crisis resolution</a:t>
                      </a:r>
                    </a:p>
                  </a:txBody>
                  <a:tcPr/>
                </a:tc>
                <a:extLst>
                  <a:ext uri="{0D108BD9-81ED-4DB2-BD59-A6C34878D82A}">
                    <a16:rowId xmlns:a16="http://schemas.microsoft.com/office/drawing/2014/main" val="10003"/>
                  </a:ext>
                </a:extLst>
              </a:tr>
              <a:tr h="514019">
                <a:tc>
                  <a:txBody>
                    <a:bodyPr/>
                    <a:lstStyle/>
                    <a:p>
                      <a:r>
                        <a:rPr lang="en-US" dirty="0"/>
                        <a:t>Foreclosure</a:t>
                      </a:r>
                    </a:p>
                  </a:txBody>
                  <a:tcPr/>
                </a:tc>
                <a:tc>
                  <a:txBody>
                    <a:bodyPr/>
                    <a:lstStyle/>
                    <a:p>
                      <a:r>
                        <a:rPr lang="en-US" dirty="0"/>
                        <a:t>Made</a:t>
                      </a:r>
                      <a:r>
                        <a:rPr lang="en-US" baseline="0" dirty="0"/>
                        <a:t> identity commitments without an identity crisis</a:t>
                      </a:r>
                      <a:endParaRPr lang="en-US" dirty="0"/>
                    </a:p>
                  </a:txBody>
                  <a:tcPr/>
                </a:tc>
                <a:extLst>
                  <a:ext uri="{0D108BD9-81ED-4DB2-BD59-A6C34878D82A}">
                    <a16:rowId xmlns:a16="http://schemas.microsoft.com/office/drawing/2014/main" val="10004"/>
                  </a:ext>
                </a:extLst>
              </a:tr>
            </a:tbl>
          </a:graphicData>
        </a:graphic>
      </p:graphicFrame>
      <p:cxnSp>
        <p:nvCxnSpPr>
          <p:cNvPr id="7" name="Straight Connector 6">
            <a:extLst>
              <a:ext uri="{FF2B5EF4-FFF2-40B4-BE49-F238E27FC236}">
                <a16:creationId xmlns:a16="http://schemas.microsoft.com/office/drawing/2014/main" id="{C0DF525D-2A44-4291-ACB8-00DE01AAB0F3}"/>
              </a:ext>
            </a:extLst>
          </p:cNvPr>
          <p:cNvCxnSpPr/>
          <p:nvPr/>
        </p:nvCxnSpPr>
        <p:spPr>
          <a:xfrm flipV="1">
            <a:off x="249382" y="4222809"/>
            <a:ext cx="8686800" cy="69273"/>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862EE13-D806-437D-A46A-A1D0FE9BEAC5}"/>
              </a:ext>
            </a:extLst>
          </p:cNvPr>
          <p:cNvCxnSpPr/>
          <p:nvPr/>
        </p:nvCxnSpPr>
        <p:spPr>
          <a:xfrm>
            <a:off x="1088006"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EC79A2F-63B8-4C6F-9641-F759288D5232}"/>
              </a:ext>
            </a:extLst>
          </p:cNvPr>
          <p:cNvCxnSpPr/>
          <p:nvPr/>
        </p:nvCxnSpPr>
        <p:spPr>
          <a:xfrm>
            <a:off x="3173964"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650EE96-1E46-41C5-A1B8-EF00E797042A}"/>
              </a:ext>
            </a:extLst>
          </p:cNvPr>
          <p:cNvCxnSpPr/>
          <p:nvPr/>
        </p:nvCxnSpPr>
        <p:spPr>
          <a:xfrm>
            <a:off x="4904508"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057C0E9-71FD-4DA2-8549-F3B75C72E241}"/>
              </a:ext>
            </a:extLst>
          </p:cNvPr>
          <p:cNvCxnSpPr/>
          <p:nvPr/>
        </p:nvCxnSpPr>
        <p:spPr>
          <a:xfrm>
            <a:off x="6532843"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470B32B-D650-42A1-A6FD-94DE18FC7BD2}"/>
              </a:ext>
            </a:extLst>
          </p:cNvPr>
          <p:cNvCxnSpPr/>
          <p:nvPr/>
        </p:nvCxnSpPr>
        <p:spPr>
          <a:xfrm>
            <a:off x="8020650" y="3959572"/>
            <a:ext cx="0" cy="52647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53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Four Levels of Identity Commitment</a:t>
            </a:r>
          </a:p>
        </p:txBody>
      </p:sp>
      <p:graphicFrame>
        <p:nvGraphicFramePr>
          <p:cNvPr id="5" name="Content Placeholder 4"/>
          <p:cNvGraphicFramePr>
            <a:graphicFrameLocks noGrp="1"/>
          </p:cNvGraphicFramePr>
          <p:nvPr>
            <p:ph idx="1"/>
          </p:nvPr>
        </p:nvGraphicFramePr>
        <p:xfrm>
          <a:off x="457200" y="1243893"/>
          <a:ext cx="8229600" cy="2570095"/>
        </p:xfrm>
        <a:graphic>
          <a:graphicData uri="http://schemas.openxmlformats.org/drawingml/2006/table">
            <a:tbl>
              <a:tblPr firstRow="1" bandRow="1">
                <a:tableStyleId>{5C22544A-7EE6-4342-B048-85BDC9FD1C3A}</a:tableStyleId>
              </a:tblPr>
              <a:tblGrid>
                <a:gridCol w="2506378">
                  <a:extLst>
                    <a:ext uri="{9D8B030D-6E8A-4147-A177-3AD203B41FA5}">
                      <a16:colId xmlns:a16="http://schemas.microsoft.com/office/drawing/2014/main" val="20000"/>
                    </a:ext>
                  </a:extLst>
                </a:gridCol>
                <a:gridCol w="5723222">
                  <a:extLst>
                    <a:ext uri="{9D8B030D-6E8A-4147-A177-3AD203B41FA5}">
                      <a16:colId xmlns:a16="http://schemas.microsoft.com/office/drawing/2014/main" val="20001"/>
                    </a:ext>
                  </a:extLst>
                </a:gridCol>
              </a:tblGrid>
              <a:tr h="514019">
                <a:tc>
                  <a:txBody>
                    <a:bodyPr/>
                    <a:lstStyle/>
                    <a:p>
                      <a:r>
                        <a:rPr lang="en-US" dirty="0"/>
                        <a:t>Identity Level</a:t>
                      </a:r>
                    </a:p>
                  </a:txBody>
                  <a:tcPr/>
                </a:tc>
                <a:tc>
                  <a:txBody>
                    <a:bodyPr/>
                    <a:lstStyle/>
                    <a:p>
                      <a:r>
                        <a:rPr lang="en-US" dirty="0"/>
                        <a:t>Description</a:t>
                      </a:r>
                    </a:p>
                  </a:txBody>
                  <a:tcPr/>
                </a:tc>
                <a:extLst>
                  <a:ext uri="{0D108BD9-81ED-4DB2-BD59-A6C34878D82A}">
                    <a16:rowId xmlns:a16="http://schemas.microsoft.com/office/drawing/2014/main" val="10000"/>
                  </a:ext>
                </a:extLst>
              </a:tr>
              <a:tr h="514019">
                <a:tc>
                  <a:txBody>
                    <a:bodyPr/>
                    <a:lstStyle/>
                    <a:p>
                      <a:r>
                        <a:rPr lang="en-US" dirty="0"/>
                        <a:t>Identity achieved</a:t>
                      </a:r>
                    </a:p>
                  </a:txBody>
                  <a:tcPr/>
                </a:tc>
                <a:tc>
                  <a:txBody>
                    <a:bodyPr/>
                    <a:lstStyle/>
                    <a:p>
                      <a:r>
                        <a:rPr lang="en-US" dirty="0"/>
                        <a:t>Resolved an</a:t>
                      </a:r>
                      <a:r>
                        <a:rPr lang="en-US" baseline="0" dirty="0"/>
                        <a:t> identity crisis by making identity commitments</a:t>
                      </a:r>
                      <a:endParaRPr lang="en-US" dirty="0"/>
                    </a:p>
                  </a:txBody>
                  <a:tcPr/>
                </a:tc>
                <a:extLst>
                  <a:ext uri="{0D108BD9-81ED-4DB2-BD59-A6C34878D82A}">
                    <a16:rowId xmlns:a16="http://schemas.microsoft.com/office/drawing/2014/main" val="10001"/>
                  </a:ext>
                </a:extLst>
              </a:tr>
              <a:tr h="514019">
                <a:tc>
                  <a:txBody>
                    <a:bodyPr/>
                    <a:lstStyle/>
                    <a:p>
                      <a:r>
                        <a:rPr lang="en-US" dirty="0"/>
                        <a:t>Moratorium</a:t>
                      </a:r>
                    </a:p>
                  </a:txBody>
                  <a:tcPr/>
                </a:tc>
                <a:tc>
                  <a:txBody>
                    <a:bodyPr/>
                    <a:lstStyle/>
                    <a:p>
                      <a:r>
                        <a:rPr lang="en-US" dirty="0"/>
                        <a:t>Actively</a:t>
                      </a:r>
                      <a:r>
                        <a:rPr lang="en-US" baseline="0" dirty="0"/>
                        <a:t> working toward identity crisis resolution</a:t>
                      </a:r>
                      <a:endParaRPr lang="en-US" dirty="0"/>
                    </a:p>
                  </a:txBody>
                  <a:tcPr/>
                </a:tc>
                <a:extLst>
                  <a:ext uri="{0D108BD9-81ED-4DB2-BD59-A6C34878D82A}">
                    <a16:rowId xmlns:a16="http://schemas.microsoft.com/office/drawing/2014/main" val="10002"/>
                  </a:ext>
                </a:extLst>
              </a:tr>
              <a:tr h="514019">
                <a:tc>
                  <a:txBody>
                    <a:bodyPr/>
                    <a:lstStyle/>
                    <a:p>
                      <a:r>
                        <a:rPr lang="en-US" dirty="0"/>
                        <a:t>Identity diffused</a:t>
                      </a:r>
                    </a:p>
                  </a:txBody>
                  <a:tcPr/>
                </a:tc>
                <a:tc>
                  <a:txBody>
                    <a:bodyPr/>
                    <a:lstStyle/>
                    <a:p>
                      <a:r>
                        <a:rPr lang="en-US" dirty="0"/>
                        <a:t>Not making progress toward identity crisis resolution</a:t>
                      </a:r>
                    </a:p>
                  </a:txBody>
                  <a:tcPr/>
                </a:tc>
                <a:extLst>
                  <a:ext uri="{0D108BD9-81ED-4DB2-BD59-A6C34878D82A}">
                    <a16:rowId xmlns:a16="http://schemas.microsoft.com/office/drawing/2014/main" val="10003"/>
                  </a:ext>
                </a:extLst>
              </a:tr>
              <a:tr h="514019">
                <a:tc>
                  <a:txBody>
                    <a:bodyPr/>
                    <a:lstStyle/>
                    <a:p>
                      <a:r>
                        <a:rPr lang="en-US" dirty="0"/>
                        <a:t>Foreclosure</a:t>
                      </a:r>
                    </a:p>
                  </a:txBody>
                  <a:tcPr/>
                </a:tc>
                <a:tc>
                  <a:txBody>
                    <a:bodyPr/>
                    <a:lstStyle/>
                    <a:p>
                      <a:r>
                        <a:rPr lang="en-US" dirty="0"/>
                        <a:t>Made</a:t>
                      </a:r>
                      <a:r>
                        <a:rPr lang="en-US" baseline="0" dirty="0"/>
                        <a:t> identity commitments without an identity crisis</a:t>
                      </a:r>
                      <a:endParaRPr lang="en-US" dirty="0"/>
                    </a:p>
                  </a:txBody>
                  <a:tcPr/>
                </a:tc>
                <a:extLst>
                  <a:ext uri="{0D108BD9-81ED-4DB2-BD59-A6C34878D82A}">
                    <a16:rowId xmlns:a16="http://schemas.microsoft.com/office/drawing/2014/main" val="10004"/>
                  </a:ext>
                </a:extLst>
              </a:tr>
            </a:tbl>
          </a:graphicData>
        </a:graphic>
      </p:graphicFrame>
      <p:cxnSp>
        <p:nvCxnSpPr>
          <p:cNvPr id="7" name="Straight Connector 6">
            <a:extLst>
              <a:ext uri="{FF2B5EF4-FFF2-40B4-BE49-F238E27FC236}">
                <a16:creationId xmlns:a16="http://schemas.microsoft.com/office/drawing/2014/main" id="{C0DF525D-2A44-4291-ACB8-00DE01AAB0F3}"/>
              </a:ext>
            </a:extLst>
          </p:cNvPr>
          <p:cNvCxnSpPr/>
          <p:nvPr/>
        </p:nvCxnSpPr>
        <p:spPr>
          <a:xfrm flipV="1">
            <a:off x="249382" y="4222809"/>
            <a:ext cx="8686800" cy="69273"/>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862EE13-D806-437D-A46A-A1D0FE9BEAC5}"/>
              </a:ext>
            </a:extLst>
          </p:cNvPr>
          <p:cNvCxnSpPr/>
          <p:nvPr/>
        </p:nvCxnSpPr>
        <p:spPr>
          <a:xfrm>
            <a:off x="1088006"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EC79A2F-63B8-4C6F-9641-F759288D5232}"/>
              </a:ext>
            </a:extLst>
          </p:cNvPr>
          <p:cNvCxnSpPr/>
          <p:nvPr/>
        </p:nvCxnSpPr>
        <p:spPr>
          <a:xfrm>
            <a:off x="3173964"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650EE96-1E46-41C5-A1B8-EF00E797042A}"/>
              </a:ext>
            </a:extLst>
          </p:cNvPr>
          <p:cNvCxnSpPr/>
          <p:nvPr/>
        </p:nvCxnSpPr>
        <p:spPr>
          <a:xfrm>
            <a:off x="4904508"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057C0E9-71FD-4DA2-8549-F3B75C72E241}"/>
              </a:ext>
            </a:extLst>
          </p:cNvPr>
          <p:cNvCxnSpPr/>
          <p:nvPr/>
        </p:nvCxnSpPr>
        <p:spPr>
          <a:xfrm>
            <a:off x="6532843"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470B32B-D650-42A1-A6FD-94DE18FC7BD2}"/>
              </a:ext>
            </a:extLst>
          </p:cNvPr>
          <p:cNvCxnSpPr/>
          <p:nvPr/>
        </p:nvCxnSpPr>
        <p:spPr>
          <a:xfrm>
            <a:off x="8020650" y="3959572"/>
            <a:ext cx="0" cy="526473"/>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81F5C94-84B2-4251-ADE0-50A86C7B5BFC}"/>
              </a:ext>
            </a:extLst>
          </p:cNvPr>
          <p:cNvSpPr txBox="1"/>
          <p:nvPr/>
        </p:nvSpPr>
        <p:spPr>
          <a:xfrm>
            <a:off x="279921" y="4452043"/>
            <a:ext cx="1717963" cy="369332"/>
          </a:xfrm>
          <a:prstGeom prst="rect">
            <a:avLst/>
          </a:prstGeom>
          <a:noFill/>
        </p:spPr>
        <p:txBody>
          <a:bodyPr wrap="square" rtlCol="0">
            <a:spAutoFit/>
          </a:bodyPr>
          <a:lstStyle/>
          <a:p>
            <a:r>
              <a:rPr lang="en-US" dirty="0"/>
              <a:t>Boarding School</a:t>
            </a:r>
          </a:p>
        </p:txBody>
      </p:sp>
      <p:sp>
        <p:nvSpPr>
          <p:cNvPr id="12" name="TextBox 11">
            <a:extLst>
              <a:ext uri="{FF2B5EF4-FFF2-40B4-BE49-F238E27FC236}">
                <a16:creationId xmlns:a16="http://schemas.microsoft.com/office/drawing/2014/main" id="{53D6C2ED-8B6A-4F33-AFAE-EB277F1F6C15}"/>
              </a:ext>
            </a:extLst>
          </p:cNvPr>
          <p:cNvSpPr txBox="1"/>
          <p:nvPr/>
        </p:nvSpPr>
        <p:spPr>
          <a:xfrm>
            <a:off x="2726659" y="4467873"/>
            <a:ext cx="955964" cy="369332"/>
          </a:xfrm>
          <a:prstGeom prst="rect">
            <a:avLst/>
          </a:prstGeom>
          <a:noFill/>
        </p:spPr>
        <p:txBody>
          <a:bodyPr wrap="square" rtlCol="0">
            <a:spAutoFit/>
          </a:bodyPr>
          <a:lstStyle/>
          <a:p>
            <a:r>
              <a:rPr lang="en-US" dirty="0"/>
              <a:t>Harvard</a:t>
            </a:r>
          </a:p>
        </p:txBody>
      </p:sp>
      <p:sp>
        <p:nvSpPr>
          <p:cNvPr id="17" name="TextBox 16">
            <a:extLst>
              <a:ext uri="{FF2B5EF4-FFF2-40B4-BE49-F238E27FC236}">
                <a16:creationId xmlns:a16="http://schemas.microsoft.com/office/drawing/2014/main" id="{2076BBB6-36DB-4EFB-9216-72AA7A46F8F0}"/>
              </a:ext>
            </a:extLst>
          </p:cNvPr>
          <p:cNvSpPr txBox="1"/>
          <p:nvPr/>
        </p:nvSpPr>
        <p:spPr>
          <a:xfrm>
            <a:off x="4120459" y="4494524"/>
            <a:ext cx="1717963" cy="369332"/>
          </a:xfrm>
          <a:prstGeom prst="rect">
            <a:avLst/>
          </a:prstGeom>
          <a:noFill/>
        </p:spPr>
        <p:txBody>
          <a:bodyPr wrap="square" rtlCol="0">
            <a:spAutoFit/>
          </a:bodyPr>
          <a:lstStyle/>
          <a:p>
            <a:r>
              <a:rPr lang="en-US" dirty="0"/>
              <a:t>Summer School</a:t>
            </a:r>
          </a:p>
        </p:txBody>
      </p:sp>
      <p:sp>
        <p:nvSpPr>
          <p:cNvPr id="18" name="TextBox 17">
            <a:extLst>
              <a:ext uri="{FF2B5EF4-FFF2-40B4-BE49-F238E27FC236}">
                <a16:creationId xmlns:a16="http://schemas.microsoft.com/office/drawing/2014/main" id="{F22AF65C-8486-4A46-A90A-EB79CA3B4020}"/>
              </a:ext>
            </a:extLst>
          </p:cNvPr>
          <p:cNvSpPr txBox="1"/>
          <p:nvPr/>
        </p:nvSpPr>
        <p:spPr>
          <a:xfrm>
            <a:off x="6106034" y="4494524"/>
            <a:ext cx="1058036" cy="369332"/>
          </a:xfrm>
          <a:prstGeom prst="rect">
            <a:avLst/>
          </a:prstGeom>
          <a:noFill/>
        </p:spPr>
        <p:txBody>
          <a:bodyPr wrap="square" rtlCol="0">
            <a:spAutoFit/>
          </a:bodyPr>
          <a:lstStyle/>
          <a:p>
            <a:r>
              <a:rPr lang="en-US" dirty="0"/>
              <a:t>Oxford</a:t>
            </a:r>
          </a:p>
        </p:txBody>
      </p:sp>
      <p:sp>
        <p:nvSpPr>
          <p:cNvPr id="19" name="TextBox 18">
            <a:extLst>
              <a:ext uri="{FF2B5EF4-FFF2-40B4-BE49-F238E27FC236}">
                <a16:creationId xmlns:a16="http://schemas.microsoft.com/office/drawing/2014/main" id="{5196436A-4498-4A54-A130-931F3E61457B}"/>
              </a:ext>
            </a:extLst>
          </p:cNvPr>
          <p:cNvSpPr txBox="1"/>
          <p:nvPr/>
        </p:nvSpPr>
        <p:spPr>
          <a:xfrm>
            <a:off x="7590879" y="4423480"/>
            <a:ext cx="1202238" cy="369332"/>
          </a:xfrm>
          <a:prstGeom prst="rect">
            <a:avLst/>
          </a:prstGeom>
          <a:noFill/>
        </p:spPr>
        <p:txBody>
          <a:bodyPr wrap="square" rtlCol="0">
            <a:spAutoFit/>
          </a:bodyPr>
          <a:lstStyle/>
          <a:p>
            <a:r>
              <a:rPr lang="en-US" dirty="0"/>
              <a:t>Yale Law</a:t>
            </a:r>
          </a:p>
        </p:txBody>
      </p:sp>
    </p:spTree>
    <p:extLst>
      <p:ext uri="{BB962C8B-B14F-4D97-AF65-F5344CB8AC3E}">
        <p14:creationId xmlns:p14="http://schemas.microsoft.com/office/powerpoint/2010/main" val="244005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Four Levels of Identity Commitment</a:t>
            </a:r>
          </a:p>
        </p:txBody>
      </p:sp>
      <p:graphicFrame>
        <p:nvGraphicFramePr>
          <p:cNvPr id="5" name="Content Placeholder 4"/>
          <p:cNvGraphicFramePr>
            <a:graphicFrameLocks noGrp="1"/>
          </p:cNvGraphicFramePr>
          <p:nvPr>
            <p:ph idx="1"/>
          </p:nvPr>
        </p:nvGraphicFramePr>
        <p:xfrm>
          <a:off x="457200" y="1243893"/>
          <a:ext cx="8229600" cy="2570095"/>
        </p:xfrm>
        <a:graphic>
          <a:graphicData uri="http://schemas.openxmlformats.org/drawingml/2006/table">
            <a:tbl>
              <a:tblPr firstRow="1" bandRow="1">
                <a:tableStyleId>{5C22544A-7EE6-4342-B048-85BDC9FD1C3A}</a:tableStyleId>
              </a:tblPr>
              <a:tblGrid>
                <a:gridCol w="2506378">
                  <a:extLst>
                    <a:ext uri="{9D8B030D-6E8A-4147-A177-3AD203B41FA5}">
                      <a16:colId xmlns:a16="http://schemas.microsoft.com/office/drawing/2014/main" val="20000"/>
                    </a:ext>
                  </a:extLst>
                </a:gridCol>
                <a:gridCol w="5723222">
                  <a:extLst>
                    <a:ext uri="{9D8B030D-6E8A-4147-A177-3AD203B41FA5}">
                      <a16:colId xmlns:a16="http://schemas.microsoft.com/office/drawing/2014/main" val="20001"/>
                    </a:ext>
                  </a:extLst>
                </a:gridCol>
              </a:tblGrid>
              <a:tr h="514019">
                <a:tc>
                  <a:txBody>
                    <a:bodyPr/>
                    <a:lstStyle/>
                    <a:p>
                      <a:r>
                        <a:rPr lang="en-US" dirty="0"/>
                        <a:t>Identity Level</a:t>
                      </a:r>
                    </a:p>
                  </a:txBody>
                  <a:tcPr/>
                </a:tc>
                <a:tc>
                  <a:txBody>
                    <a:bodyPr/>
                    <a:lstStyle/>
                    <a:p>
                      <a:r>
                        <a:rPr lang="en-US" dirty="0"/>
                        <a:t>Description</a:t>
                      </a:r>
                    </a:p>
                  </a:txBody>
                  <a:tcPr/>
                </a:tc>
                <a:extLst>
                  <a:ext uri="{0D108BD9-81ED-4DB2-BD59-A6C34878D82A}">
                    <a16:rowId xmlns:a16="http://schemas.microsoft.com/office/drawing/2014/main" val="10000"/>
                  </a:ext>
                </a:extLst>
              </a:tr>
              <a:tr h="514019">
                <a:tc>
                  <a:txBody>
                    <a:bodyPr/>
                    <a:lstStyle/>
                    <a:p>
                      <a:r>
                        <a:rPr lang="en-US" dirty="0"/>
                        <a:t>Identity achieved</a:t>
                      </a:r>
                    </a:p>
                  </a:txBody>
                  <a:tcPr/>
                </a:tc>
                <a:tc>
                  <a:txBody>
                    <a:bodyPr/>
                    <a:lstStyle/>
                    <a:p>
                      <a:r>
                        <a:rPr lang="en-US" dirty="0"/>
                        <a:t>Resolved an</a:t>
                      </a:r>
                      <a:r>
                        <a:rPr lang="en-US" baseline="0" dirty="0"/>
                        <a:t> identity crisis by making identity commitments</a:t>
                      </a:r>
                      <a:endParaRPr lang="en-US" dirty="0"/>
                    </a:p>
                  </a:txBody>
                  <a:tcPr/>
                </a:tc>
                <a:extLst>
                  <a:ext uri="{0D108BD9-81ED-4DB2-BD59-A6C34878D82A}">
                    <a16:rowId xmlns:a16="http://schemas.microsoft.com/office/drawing/2014/main" val="10001"/>
                  </a:ext>
                </a:extLst>
              </a:tr>
              <a:tr h="514019">
                <a:tc>
                  <a:txBody>
                    <a:bodyPr/>
                    <a:lstStyle/>
                    <a:p>
                      <a:r>
                        <a:rPr lang="en-US" dirty="0"/>
                        <a:t>Moratorium</a:t>
                      </a:r>
                    </a:p>
                  </a:txBody>
                  <a:tcPr/>
                </a:tc>
                <a:tc>
                  <a:txBody>
                    <a:bodyPr/>
                    <a:lstStyle/>
                    <a:p>
                      <a:r>
                        <a:rPr lang="en-US" dirty="0"/>
                        <a:t>Actively</a:t>
                      </a:r>
                      <a:r>
                        <a:rPr lang="en-US" baseline="0" dirty="0"/>
                        <a:t> working toward identity crisis resolution</a:t>
                      </a:r>
                      <a:endParaRPr lang="en-US" dirty="0"/>
                    </a:p>
                  </a:txBody>
                  <a:tcPr/>
                </a:tc>
                <a:extLst>
                  <a:ext uri="{0D108BD9-81ED-4DB2-BD59-A6C34878D82A}">
                    <a16:rowId xmlns:a16="http://schemas.microsoft.com/office/drawing/2014/main" val="10002"/>
                  </a:ext>
                </a:extLst>
              </a:tr>
              <a:tr h="514019">
                <a:tc>
                  <a:txBody>
                    <a:bodyPr/>
                    <a:lstStyle/>
                    <a:p>
                      <a:r>
                        <a:rPr lang="en-US" dirty="0"/>
                        <a:t>Identity diffused</a:t>
                      </a:r>
                    </a:p>
                  </a:txBody>
                  <a:tcPr/>
                </a:tc>
                <a:tc>
                  <a:txBody>
                    <a:bodyPr/>
                    <a:lstStyle/>
                    <a:p>
                      <a:r>
                        <a:rPr lang="en-US" dirty="0"/>
                        <a:t>Not making progress toward identity crisis resolution</a:t>
                      </a:r>
                    </a:p>
                  </a:txBody>
                  <a:tcPr/>
                </a:tc>
                <a:extLst>
                  <a:ext uri="{0D108BD9-81ED-4DB2-BD59-A6C34878D82A}">
                    <a16:rowId xmlns:a16="http://schemas.microsoft.com/office/drawing/2014/main" val="10003"/>
                  </a:ext>
                </a:extLst>
              </a:tr>
              <a:tr h="514019">
                <a:tc>
                  <a:txBody>
                    <a:bodyPr/>
                    <a:lstStyle/>
                    <a:p>
                      <a:r>
                        <a:rPr lang="en-US" dirty="0"/>
                        <a:t>Foreclosure</a:t>
                      </a:r>
                    </a:p>
                  </a:txBody>
                  <a:tcPr/>
                </a:tc>
                <a:tc>
                  <a:txBody>
                    <a:bodyPr/>
                    <a:lstStyle/>
                    <a:p>
                      <a:r>
                        <a:rPr lang="en-US" dirty="0"/>
                        <a:t>Made</a:t>
                      </a:r>
                      <a:r>
                        <a:rPr lang="en-US" baseline="0" dirty="0"/>
                        <a:t> identity commitments without an identity crisis</a:t>
                      </a:r>
                      <a:endParaRPr lang="en-US" dirty="0"/>
                    </a:p>
                  </a:txBody>
                  <a:tcPr/>
                </a:tc>
                <a:extLst>
                  <a:ext uri="{0D108BD9-81ED-4DB2-BD59-A6C34878D82A}">
                    <a16:rowId xmlns:a16="http://schemas.microsoft.com/office/drawing/2014/main" val="10004"/>
                  </a:ext>
                </a:extLst>
              </a:tr>
            </a:tbl>
          </a:graphicData>
        </a:graphic>
      </p:graphicFrame>
      <p:cxnSp>
        <p:nvCxnSpPr>
          <p:cNvPr id="7" name="Straight Connector 6">
            <a:extLst>
              <a:ext uri="{FF2B5EF4-FFF2-40B4-BE49-F238E27FC236}">
                <a16:creationId xmlns:a16="http://schemas.microsoft.com/office/drawing/2014/main" id="{C0DF525D-2A44-4291-ACB8-00DE01AAB0F3}"/>
              </a:ext>
            </a:extLst>
          </p:cNvPr>
          <p:cNvCxnSpPr/>
          <p:nvPr/>
        </p:nvCxnSpPr>
        <p:spPr>
          <a:xfrm flipV="1">
            <a:off x="249382" y="4222809"/>
            <a:ext cx="8686800" cy="69273"/>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862EE13-D806-437D-A46A-A1D0FE9BEAC5}"/>
              </a:ext>
            </a:extLst>
          </p:cNvPr>
          <p:cNvCxnSpPr/>
          <p:nvPr/>
        </p:nvCxnSpPr>
        <p:spPr>
          <a:xfrm>
            <a:off x="1088006"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EC79A2F-63B8-4C6F-9641-F759288D5232}"/>
              </a:ext>
            </a:extLst>
          </p:cNvPr>
          <p:cNvCxnSpPr/>
          <p:nvPr/>
        </p:nvCxnSpPr>
        <p:spPr>
          <a:xfrm>
            <a:off x="3173964"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650EE96-1E46-41C5-A1B8-EF00E797042A}"/>
              </a:ext>
            </a:extLst>
          </p:cNvPr>
          <p:cNvCxnSpPr/>
          <p:nvPr/>
        </p:nvCxnSpPr>
        <p:spPr>
          <a:xfrm>
            <a:off x="4904508"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057C0E9-71FD-4DA2-8549-F3B75C72E241}"/>
              </a:ext>
            </a:extLst>
          </p:cNvPr>
          <p:cNvCxnSpPr/>
          <p:nvPr/>
        </p:nvCxnSpPr>
        <p:spPr>
          <a:xfrm>
            <a:off x="6532843" y="4028845"/>
            <a:ext cx="0" cy="5264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470B32B-D650-42A1-A6FD-94DE18FC7BD2}"/>
              </a:ext>
            </a:extLst>
          </p:cNvPr>
          <p:cNvCxnSpPr/>
          <p:nvPr/>
        </p:nvCxnSpPr>
        <p:spPr>
          <a:xfrm>
            <a:off x="8020650" y="3959572"/>
            <a:ext cx="0" cy="526473"/>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81F5C94-84B2-4251-ADE0-50A86C7B5BFC}"/>
              </a:ext>
            </a:extLst>
          </p:cNvPr>
          <p:cNvSpPr txBox="1"/>
          <p:nvPr/>
        </p:nvSpPr>
        <p:spPr>
          <a:xfrm>
            <a:off x="279921" y="4452043"/>
            <a:ext cx="1717963" cy="369332"/>
          </a:xfrm>
          <a:prstGeom prst="rect">
            <a:avLst/>
          </a:prstGeom>
          <a:noFill/>
        </p:spPr>
        <p:txBody>
          <a:bodyPr wrap="square" rtlCol="0">
            <a:spAutoFit/>
          </a:bodyPr>
          <a:lstStyle/>
          <a:p>
            <a:r>
              <a:rPr lang="en-US" dirty="0"/>
              <a:t>Boarding School</a:t>
            </a:r>
          </a:p>
        </p:txBody>
      </p:sp>
      <p:sp>
        <p:nvSpPr>
          <p:cNvPr id="12" name="TextBox 11">
            <a:extLst>
              <a:ext uri="{FF2B5EF4-FFF2-40B4-BE49-F238E27FC236}">
                <a16:creationId xmlns:a16="http://schemas.microsoft.com/office/drawing/2014/main" id="{53D6C2ED-8B6A-4F33-AFAE-EB277F1F6C15}"/>
              </a:ext>
            </a:extLst>
          </p:cNvPr>
          <p:cNvSpPr txBox="1"/>
          <p:nvPr/>
        </p:nvSpPr>
        <p:spPr>
          <a:xfrm>
            <a:off x="2726659" y="4467873"/>
            <a:ext cx="955964" cy="369332"/>
          </a:xfrm>
          <a:prstGeom prst="rect">
            <a:avLst/>
          </a:prstGeom>
          <a:noFill/>
        </p:spPr>
        <p:txBody>
          <a:bodyPr wrap="square" rtlCol="0">
            <a:spAutoFit/>
          </a:bodyPr>
          <a:lstStyle/>
          <a:p>
            <a:r>
              <a:rPr lang="en-US" dirty="0"/>
              <a:t>Harvard</a:t>
            </a:r>
          </a:p>
        </p:txBody>
      </p:sp>
      <p:sp>
        <p:nvSpPr>
          <p:cNvPr id="17" name="TextBox 16">
            <a:extLst>
              <a:ext uri="{FF2B5EF4-FFF2-40B4-BE49-F238E27FC236}">
                <a16:creationId xmlns:a16="http://schemas.microsoft.com/office/drawing/2014/main" id="{2076BBB6-36DB-4EFB-9216-72AA7A46F8F0}"/>
              </a:ext>
            </a:extLst>
          </p:cNvPr>
          <p:cNvSpPr txBox="1"/>
          <p:nvPr/>
        </p:nvSpPr>
        <p:spPr>
          <a:xfrm>
            <a:off x="4120459" y="4494524"/>
            <a:ext cx="1717963" cy="369332"/>
          </a:xfrm>
          <a:prstGeom prst="rect">
            <a:avLst/>
          </a:prstGeom>
          <a:noFill/>
        </p:spPr>
        <p:txBody>
          <a:bodyPr wrap="square" rtlCol="0">
            <a:spAutoFit/>
          </a:bodyPr>
          <a:lstStyle/>
          <a:p>
            <a:r>
              <a:rPr lang="en-US" dirty="0"/>
              <a:t>Summer School</a:t>
            </a:r>
          </a:p>
        </p:txBody>
      </p:sp>
      <p:sp>
        <p:nvSpPr>
          <p:cNvPr id="18" name="TextBox 17">
            <a:extLst>
              <a:ext uri="{FF2B5EF4-FFF2-40B4-BE49-F238E27FC236}">
                <a16:creationId xmlns:a16="http://schemas.microsoft.com/office/drawing/2014/main" id="{F22AF65C-8486-4A46-A90A-EB79CA3B4020}"/>
              </a:ext>
            </a:extLst>
          </p:cNvPr>
          <p:cNvSpPr txBox="1"/>
          <p:nvPr/>
        </p:nvSpPr>
        <p:spPr>
          <a:xfrm>
            <a:off x="6106034" y="4494524"/>
            <a:ext cx="1058036" cy="369332"/>
          </a:xfrm>
          <a:prstGeom prst="rect">
            <a:avLst/>
          </a:prstGeom>
          <a:noFill/>
        </p:spPr>
        <p:txBody>
          <a:bodyPr wrap="square" rtlCol="0">
            <a:spAutoFit/>
          </a:bodyPr>
          <a:lstStyle/>
          <a:p>
            <a:r>
              <a:rPr lang="en-US" dirty="0"/>
              <a:t>Oxford</a:t>
            </a:r>
          </a:p>
        </p:txBody>
      </p:sp>
      <p:sp>
        <p:nvSpPr>
          <p:cNvPr id="19" name="TextBox 18">
            <a:extLst>
              <a:ext uri="{FF2B5EF4-FFF2-40B4-BE49-F238E27FC236}">
                <a16:creationId xmlns:a16="http://schemas.microsoft.com/office/drawing/2014/main" id="{5196436A-4498-4A54-A130-931F3E61457B}"/>
              </a:ext>
            </a:extLst>
          </p:cNvPr>
          <p:cNvSpPr txBox="1"/>
          <p:nvPr/>
        </p:nvSpPr>
        <p:spPr>
          <a:xfrm>
            <a:off x="7590879" y="4423480"/>
            <a:ext cx="1202238" cy="369332"/>
          </a:xfrm>
          <a:prstGeom prst="rect">
            <a:avLst/>
          </a:prstGeom>
          <a:noFill/>
        </p:spPr>
        <p:txBody>
          <a:bodyPr wrap="square" rtlCol="0">
            <a:spAutoFit/>
          </a:bodyPr>
          <a:lstStyle/>
          <a:p>
            <a:r>
              <a:rPr lang="en-US" dirty="0"/>
              <a:t>Yale Law</a:t>
            </a:r>
          </a:p>
        </p:txBody>
      </p:sp>
      <p:sp>
        <p:nvSpPr>
          <p:cNvPr id="3" name="TextBox 2">
            <a:extLst>
              <a:ext uri="{FF2B5EF4-FFF2-40B4-BE49-F238E27FC236}">
                <a16:creationId xmlns:a16="http://schemas.microsoft.com/office/drawing/2014/main" id="{CA5F4B26-BB31-69D5-141C-CF8158E9095A}"/>
              </a:ext>
            </a:extLst>
          </p:cNvPr>
          <p:cNvSpPr txBox="1"/>
          <p:nvPr/>
        </p:nvSpPr>
        <p:spPr>
          <a:xfrm>
            <a:off x="279921" y="5442858"/>
            <a:ext cx="8730147" cy="461665"/>
          </a:xfrm>
          <a:prstGeom prst="rect">
            <a:avLst/>
          </a:prstGeom>
          <a:noFill/>
        </p:spPr>
        <p:txBody>
          <a:bodyPr wrap="none" rtlCol="0">
            <a:spAutoFit/>
          </a:bodyPr>
          <a:lstStyle/>
          <a:p>
            <a:r>
              <a:rPr lang="en-US" sz="2400" dirty="0"/>
              <a:t>How might we think about Kenji Yoshino’s journey through this lens?</a:t>
            </a:r>
          </a:p>
        </p:txBody>
      </p:sp>
    </p:spTree>
    <p:extLst>
      <p:ext uri="{BB962C8B-B14F-4D97-AF65-F5344CB8AC3E}">
        <p14:creationId xmlns:p14="http://schemas.microsoft.com/office/powerpoint/2010/main" val="314986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covering kenji yoshin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782" y="1357745"/>
            <a:ext cx="3394364" cy="52093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14474" y="1459138"/>
            <a:ext cx="4572000" cy="4708981"/>
          </a:xfrm>
          <a:prstGeom prst="rect">
            <a:avLst/>
          </a:prstGeom>
        </p:spPr>
        <p:txBody>
          <a:bodyPr>
            <a:spAutoFit/>
          </a:bodyPr>
          <a:lstStyle/>
          <a:p>
            <a:r>
              <a:rPr lang="en-US" sz="2000" b="0" i="0" dirty="0">
                <a:solidFill>
                  <a:srgbClr val="000000"/>
                </a:solidFill>
                <a:effectLst/>
                <a:latin typeface="Stevie Sans"/>
              </a:rPr>
              <a:t>Although Kenji has moved on to new battles, he is now prepared, and I feel similar. His convergence between his sexual identity, his way with words, his education, and his profession has made him the advocate his younger self needed. I believe we all need to remember that wherever we are in life, our younger selves are cheering us on. If we can accept who we were and introduce that person to who we are now, we can pave the way for our future selves.</a:t>
            </a:r>
          </a:p>
          <a:p>
            <a:r>
              <a:rPr lang="en-US" sz="2000" dirty="0">
                <a:solidFill>
                  <a:srgbClr val="000000"/>
                </a:solidFill>
                <a:latin typeface="Stevie Sans"/>
              </a:rPr>
              <a:t>	</a:t>
            </a:r>
          </a:p>
          <a:p>
            <a:pPr algn="r"/>
            <a:r>
              <a:rPr lang="en-US" sz="2000" dirty="0">
                <a:solidFill>
                  <a:srgbClr val="000000"/>
                </a:solidFill>
                <a:latin typeface="Stevie Sans"/>
              </a:rPr>
              <a:t>Alexandra Alvarez</a:t>
            </a:r>
            <a:endParaRPr lang="en-US" sz="2000" b="0" i="0" dirty="0">
              <a:solidFill>
                <a:srgbClr val="000000"/>
              </a:solidFill>
              <a:effectLst/>
              <a:latin typeface="Stevie Sans"/>
            </a:endParaRPr>
          </a:p>
          <a:p>
            <a:endParaRPr lang="en-US" sz="2000" dirty="0"/>
          </a:p>
        </p:txBody>
      </p:sp>
      <p:sp>
        <p:nvSpPr>
          <p:cNvPr id="2" name="Rectangle 1"/>
          <p:cNvSpPr/>
          <p:nvPr/>
        </p:nvSpPr>
        <p:spPr>
          <a:xfrm>
            <a:off x="692727" y="376444"/>
            <a:ext cx="7467600" cy="769441"/>
          </a:xfrm>
          <a:prstGeom prst="rect">
            <a:avLst/>
          </a:prstGeom>
        </p:spPr>
        <p:txBody>
          <a:bodyPr wrap="square">
            <a:spAutoFit/>
          </a:bodyPr>
          <a:lstStyle/>
          <a:p>
            <a:pPr algn="ctr"/>
            <a:r>
              <a:rPr lang="en-US" sz="4400" dirty="0">
                <a:solidFill>
                  <a:schemeClr val="tx2"/>
                </a:solidFill>
              </a:rPr>
              <a:t>Self-Development</a:t>
            </a:r>
          </a:p>
        </p:txBody>
      </p:sp>
    </p:spTree>
    <p:extLst>
      <p:ext uri="{BB962C8B-B14F-4D97-AF65-F5344CB8AC3E}">
        <p14:creationId xmlns:p14="http://schemas.microsoft.com/office/powerpoint/2010/main" val="3169944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24605</TotalTime>
  <Words>687</Words>
  <Application>Microsoft Macintosh PowerPoint</Application>
  <PresentationFormat>On-screen Show (4:3)</PresentationFormat>
  <Paragraphs>145</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Medium</vt:lpstr>
      <vt:lpstr>Calibri</vt:lpstr>
      <vt:lpstr>Georgia</vt:lpstr>
      <vt:lpstr>Stevie Sans</vt:lpstr>
      <vt:lpstr>Office Theme</vt:lpstr>
      <vt:lpstr>PowerPoint Presentation</vt:lpstr>
      <vt:lpstr>PowerPoint Presentation</vt:lpstr>
      <vt:lpstr>PowerPoint Presentation</vt:lpstr>
      <vt:lpstr>Four Levels of Identity Commitment</vt:lpstr>
      <vt:lpstr>PowerPoint Presentation</vt:lpstr>
      <vt:lpstr>Four Levels of Identity Commitment</vt:lpstr>
      <vt:lpstr>Four Levels of Identity Commitment</vt:lpstr>
      <vt:lpstr>Four Levels of Identity Commitment</vt:lpstr>
      <vt:lpstr>PowerPoint Presentation</vt:lpstr>
      <vt:lpstr>How do we think about identity crisis?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Yale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Sedlovskaya</dc:creator>
  <cp:lastModifiedBy>Sedlovskaya, Alexandra</cp:lastModifiedBy>
  <cp:revision>62</cp:revision>
  <dcterms:created xsi:type="dcterms:W3CDTF">2018-01-27T21:04:49Z</dcterms:created>
  <dcterms:modified xsi:type="dcterms:W3CDTF">2024-02-01T16:30:07Z</dcterms:modified>
</cp:coreProperties>
</file>