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4" r:id="rId7"/>
    <p:sldId id="266" r:id="rId8"/>
    <p:sldId id="265" r:id="rId9"/>
    <p:sldId id="267" r:id="rId10"/>
    <p:sldId id="268" r:id="rId11"/>
    <p:sldId id="269" r:id="rId12"/>
    <p:sldId id="270" r:id="rId13"/>
    <p:sldId id="271" r:id="rId14"/>
    <p:sldId id="272" r:id="rId15"/>
    <p:sldId id="263" r:id="rId16"/>
    <p:sldId id="273" r:id="rId17"/>
    <p:sldId id="274" r:id="rId18"/>
    <p:sldId id="275" r:id="rId19"/>
    <p:sldId id="276" r:id="rId20"/>
    <p:sldId id="257"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14" autoAdjust="0"/>
    <p:restoredTop sz="94660"/>
  </p:normalViewPr>
  <p:slideViewPr>
    <p:cSldViewPr snapToGrid="0">
      <p:cViewPr varScale="1">
        <p:scale>
          <a:sx n="111" d="100"/>
          <a:sy n="111"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C11758-1B0C-487B-9485-90DD5215852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6A04101-06C4-4D29-B571-BE03D80EC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8A9EC71-D491-484F-96A3-06CA1E5FBA8A}"/>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53765100-9D2B-428C-86ED-BD6A893933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A4037D-3333-4D8E-87EC-69F083B86370}"/>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394843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B66A8F-35CC-4A4E-A141-6E19FA83E0B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B4E7903-7214-4F96-980B-A193DD44B607}"/>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0715E92-2A3E-4F85-BFAA-FF8F3660678E}"/>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34D6625F-9301-4186-8B1F-664D37F1E4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5E5AE9-AE03-4B17-B1F4-7651F0EACAD6}"/>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232486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24D4C65-183C-4453-A54F-A4FC69BCAB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29D1910-80D4-4C21-976C-F65C3ACE955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4D60F98-8D9C-48E7-BBBB-6A21FCDBC6F1}"/>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E3166356-26A1-4913-A270-2A9AA5AAA3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D3A38D-B8C8-4E2B-9C4A-BCC8ED847485}"/>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127469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DCE8C7-C679-4112-AFF2-44DF6E24AA4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03B1021-D917-4263-B875-504BEEAAA4D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2CA3D7D-57CB-4CBA-899B-8D71534CC46A}"/>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84B44790-2FB4-4149-953E-7D5B4A8555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E06A7B-0EBC-47F9-A5FD-C7C3C20AF628}"/>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169236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5DBB7A-0516-4C18-8476-1A38523E99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0C7059C-FB4C-4129-AF00-16370E96D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AE2D4CC5-E905-44A9-A649-9DD8DD3A4DBB}"/>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D851209D-1933-4A72-B413-4BCD8F469D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E6EF4A-4D7F-4D71-A31D-1BD77ED9D624}"/>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7837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E5E6AE-1D99-409D-A0A9-EA9B834C46A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1212E7A-F2FD-4026-928A-D3611E7312A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A241F01D-427D-4C33-9AF2-1D6D44410DA8}"/>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EEF2FA0-F389-4114-9637-C9C51C6BD233}"/>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6" name="바닥글 개체 틀 5">
            <a:extLst>
              <a:ext uri="{FF2B5EF4-FFF2-40B4-BE49-F238E27FC236}">
                <a16:creationId xmlns:a16="http://schemas.microsoft.com/office/drawing/2014/main" id="{E8E911D4-6BEF-4025-A587-5F42B16390A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710792-FF8D-4AE8-9EF2-594673AFDFA0}"/>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76946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C50DFA-587F-4BF3-BA23-A242DAFAD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2195BB1-B6BD-46DF-84CB-522407F10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0F724C34-E6BA-4E56-84EA-0E677483CA1B}"/>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F8AA8174-180D-4AF6-B8E5-60F9D8F91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C268462-4ED6-4499-9911-D973AB74305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5FB3675B-0A6A-47B0-8BF9-6CC0449082B3}"/>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8" name="바닥글 개체 틀 7">
            <a:extLst>
              <a:ext uri="{FF2B5EF4-FFF2-40B4-BE49-F238E27FC236}">
                <a16:creationId xmlns:a16="http://schemas.microsoft.com/office/drawing/2014/main" id="{7DB90817-3AF0-41FA-BB19-19463465B66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3AE4E48-8E8A-499C-9561-EE940B919E9B}"/>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349925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58BD15-0056-4B8B-9407-72AD8BEC7F9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4A558F3-B98E-4907-8E64-F0DF13898090}"/>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4" name="바닥글 개체 틀 3">
            <a:extLst>
              <a:ext uri="{FF2B5EF4-FFF2-40B4-BE49-F238E27FC236}">
                <a16:creationId xmlns:a16="http://schemas.microsoft.com/office/drawing/2014/main" id="{AAAE0614-EE04-49DB-B7AA-1C7ADD74B38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B933421-942D-48B5-91F3-39EB38190C1F}"/>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73140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42E2962-637D-4291-8DF8-CA507AD3EC4E}"/>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3" name="바닥글 개체 틀 2">
            <a:extLst>
              <a:ext uri="{FF2B5EF4-FFF2-40B4-BE49-F238E27FC236}">
                <a16:creationId xmlns:a16="http://schemas.microsoft.com/office/drawing/2014/main" id="{A9A0C606-3EDA-4F2E-BBC5-B24ACFEA63E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843EA3B-655E-4706-AEFC-2E4AF651B4BF}"/>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165256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B91BB8-B828-4D77-A9CC-14E3DF2B0D4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4BBEFF6-730E-4C1C-8718-BBF426B2E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7206144-FEF4-494F-9B6B-5EB6A63D9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D484437-E21E-45AA-B943-8783494D1C7F}"/>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6" name="바닥글 개체 틀 5">
            <a:extLst>
              <a:ext uri="{FF2B5EF4-FFF2-40B4-BE49-F238E27FC236}">
                <a16:creationId xmlns:a16="http://schemas.microsoft.com/office/drawing/2014/main" id="{7C42DD07-4638-4F57-8D7B-7A2EC57A874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87A893-2B83-4787-B440-621C5491D2D3}"/>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43513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6F55F3-2D7D-4C37-A445-58E7FBBFCF5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7961AFF-1D93-4D9B-A3AA-A74B9F40C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8075502-96FA-4C50-BD44-BA66F741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382F931-95C4-4686-AFDD-1BD5A12963BA}"/>
              </a:ext>
            </a:extLst>
          </p:cNvPr>
          <p:cNvSpPr>
            <a:spLocks noGrp="1"/>
          </p:cNvSpPr>
          <p:nvPr>
            <p:ph type="dt" sz="half" idx="10"/>
          </p:nvPr>
        </p:nvSpPr>
        <p:spPr/>
        <p:txBody>
          <a:bodyPr/>
          <a:lstStyle/>
          <a:p>
            <a:fld id="{60610A76-EC88-4072-9189-B968B9DFE4A1}" type="datetimeFigureOut">
              <a:rPr lang="ko-KR" altLang="en-US" smtClean="0"/>
              <a:t>2019-02-08</a:t>
            </a:fld>
            <a:endParaRPr lang="ko-KR" altLang="en-US"/>
          </a:p>
        </p:txBody>
      </p:sp>
      <p:sp>
        <p:nvSpPr>
          <p:cNvPr id="6" name="바닥글 개체 틀 5">
            <a:extLst>
              <a:ext uri="{FF2B5EF4-FFF2-40B4-BE49-F238E27FC236}">
                <a16:creationId xmlns:a16="http://schemas.microsoft.com/office/drawing/2014/main" id="{25B58148-055E-4427-9F8D-8DF2AB6FFA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1BC2DE6-89CB-4FC8-B31D-FAA915FFA1BA}"/>
              </a:ext>
            </a:extLst>
          </p:cNvPr>
          <p:cNvSpPr>
            <a:spLocks noGrp="1"/>
          </p:cNvSpPr>
          <p:nvPr>
            <p:ph type="sldNum" sz="quarter" idx="12"/>
          </p:nvPr>
        </p:nvSpPr>
        <p:spPr/>
        <p:txBody>
          <a:body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95635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5B7662C-8518-4260-B595-250BC1DAC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73ED119-9A5D-4F93-A011-CACE67E59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63375F0-C47A-41FE-AB63-AC87BD343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10A76-EC88-4072-9189-B968B9DFE4A1}" type="datetimeFigureOut">
              <a:rPr lang="ko-KR" altLang="en-US" smtClean="0"/>
              <a:t>2019-02-08</a:t>
            </a:fld>
            <a:endParaRPr lang="ko-KR" altLang="en-US"/>
          </a:p>
        </p:txBody>
      </p:sp>
      <p:sp>
        <p:nvSpPr>
          <p:cNvPr id="5" name="바닥글 개체 틀 4">
            <a:extLst>
              <a:ext uri="{FF2B5EF4-FFF2-40B4-BE49-F238E27FC236}">
                <a16:creationId xmlns:a16="http://schemas.microsoft.com/office/drawing/2014/main" id="{3FE39DDF-2364-4B05-B788-F02816613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A37B7B6-6971-4D8A-A5E5-F442E1B9D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2F60F-D829-4228-A854-6DDB6466B420}" type="slidenum">
              <a:rPr lang="ko-KR" altLang="en-US" smtClean="0"/>
              <a:t>‹#›</a:t>
            </a:fld>
            <a:endParaRPr lang="ko-KR" altLang="en-US"/>
          </a:p>
        </p:txBody>
      </p:sp>
    </p:spTree>
    <p:extLst>
      <p:ext uri="{BB962C8B-B14F-4D97-AF65-F5344CB8AC3E}">
        <p14:creationId xmlns:p14="http://schemas.microsoft.com/office/powerpoint/2010/main" val="383474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rtaoelo.com.b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ergelane.com/post/repurchase-rate-the-mrr-of-non-saas-startup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jiazhuang/basic-info-about-historical-new-transa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elo-merchant-category-recommendation/discussion/75034#440855" TargetMode="External"/><Relationship Id="rId2" Type="http://schemas.openxmlformats.org/officeDocument/2006/relationships/hyperlink" Target="https://www.kaggle.com/c/elo-merchant-category-recommendation/discussion/7393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4112183-A3D5-4E32-94FF-FD6B47B69D50}"/>
              </a:ext>
            </a:extLst>
          </p:cNvPr>
          <p:cNvSpPr>
            <a:spLocks noGrp="1"/>
          </p:cNvSpPr>
          <p:nvPr>
            <p:ph idx="1"/>
          </p:nvPr>
        </p:nvSpPr>
        <p:spPr>
          <a:xfrm>
            <a:off x="0" y="2009365"/>
            <a:ext cx="11706727" cy="3759629"/>
          </a:xfrm>
        </p:spPr>
        <p:txBody>
          <a:bodyPr>
            <a:normAutofit/>
          </a:bodyPr>
          <a:lstStyle/>
          <a:p>
            <a:pPr marL="0" indent="0" fontAlgn="base">
              <a:buNone/>
            </a:pPr>
            <a:r>
              <a:rPr lang="en-US" altLang="ko-KR" sz="1800" dirty="0"/>
              <a:t>Imagine being hungry in an </a:t>
            </a:r>
            <a:r>
              <a:rPr lang="en-US" altLang="ko-KR" sz="1800" b="1" dirty="0">
                <a:solidFill>
                  <a:schemeClr val="accent5">
                    <a:lumMod val="50000"/>
                  </a:schemeClr>
                </a:solidFill>
              </a:rPr>
              <a:t>unfamiliar part of town</a:t>
            </a:r>
            <a:r>
              <a:rPr lang="en-US" altLang="ko-KR" sz="1800" dirty="0"/>
              <a:t> and getting restaurant </a:t>
            </a:r>
            <a:r>
              <a:rPr lang="en-US" altLang="ko-KR" sz="1800" b="1" dirty="0">
                <a:solidFill>
                  <a:schemeClr val="accent5">
                    <a:lumMod val="50000"/>
                  </a:schemeClr>
                </a:solidFill>
              </a:rPr>
              <a:t>recommendations</a:t>
            </a:r>
            <a:r>
              <a:rPr lang="en-US" altLang="ko-KR" sz="1800" dirty="0"/>
              <a:t> served up, based on your </a:t>
            </a:r>
            <a:r>
              <a:rPr lang="en-US" altLang="ko-KR" sz="1800" b="1" dirty="0">
                <a:solidFill>
                  <a:schemeClr val="accent5">
                    <a:lumMod val="50000"/>
                  </a:schemeClr>
                </a:solidFill>
              </a:rPr>
              <a:t>personal preferences</a:t>
            </a:r>
            <a:r>
              <a:rPr lang="en-US" altLang="ko-KR" sz="1800" dirty="0"/>
              <a:t>, at just the right moment. The recommendation comes with an </a:t>
            </a:r>
            <a:r>
              <a:rPr lang="en-US" altLang="ko-KR" sz="1800" b="1" dirty="0">
                <a:solidFill>
                  <a:schemeClr val="accent5">
                    <a:lumMod val="50000"/>
                  </a:schemeClr>
                </a:solidFill>
              </a:rPr>
              <a:t>attached discount </a:t>
            </a:r>
            <a:r>
              <a:rPr lang="en-US" altLang="ko-KR" sz="1800" dirty="0"/>
              <a:t>from your credit card provider for a local place around the corner!</a:t>
            </a:r>
          </a:p>
          <a:p>
            <a:pPr marL="0" indent="0" fontAlgn="base">
              <a:buNone/>
            </a:pPr>
            <a:r>
              <a:rPr lang="en-US" altLang="ko-KR" sz="1800" dirty="0"/>
              <a:t>Right now, </a:t>
            </a:r>
            <a:r>
              <a:rPr lang="en-US" altLang="ko-KR" sz="1800" dirty="0">
                <a:hlinkClick r:id="rId2"/>
              </a:rPr>
              <a:t>Elo</a:t>
            </a:r>
            <a:r>
              <a:rPr lang="en-US" altLang="ko-KR" sz="1800" dirty="0"/>
              <a:t>, one of the largest payment brands in Brazil, has built partnerships with merchants </a:t>
            </a:r>
            <a:r>
              <a:rPr lang="en-US" altLang="ko-KR" sz="1800" b="1" dirty="0">
                <a:solidFill>
                  <a:schemeClr val="accent5">
                    <a:lumMod val="50000"/>
                  </a:schemeClr>
                </a:solidFill>
              </a:rPr>
              <a:t>in order to offer promotions or discounts to cardholders</a:t>
            </a:r>
            <a:r>
              <a:rPr lang="en-US" altLang="ko-KR" sz="1800" dirty="0"/>
              <a:t>. </a:t>
            </a:r>
            <a:r>
              <a:rPr lang="en-US" altLang="ko-KR" sz="1800" b="1" dirty="0">
                <a:solidFill>
                  <a:schemeClr val="accent5">
                    <a:lumMod val="50000"/>
                  </a:schemeClr>
                </a:solidFill>
              </a:rPr>
              <a:t>But do these promotions work for either the consumer or the merchant? </a:t>
            </a:r>
            <a:r>
              <a:rPr lang="en-US" altLang="ko-KR" sz="1800" dirty="0"/>
              <a:t>Do customers enjoy their experience? Do merchants see repeat business? </a:t>
            </a:r>
            <a:r>
              <a:rPr lang="en-US" altLang="ko-KR" sz="1800" b="1" dirty="0">
                <a:solidFill>
                  <a:schemeClr val="accent5">
                    <a:lumMod val="50000"/>
                  </a:schemeClr>
                </a:solidFill>
              </a:rPr>
              <a:t>Personalization is key.</a:t>
            </a:r>
          </a:p>
          <a:p>
            <a:pPr marL="0" indent="0" fontAlgn="base">
              <a:buNone/>
            </a:pPr>
            <a:r>
              <a:rPr lang="en-US" altLang="ko-KR" sz="1800" dirty="0"/>
              <a:t>Elo has built machine learning models to understand the most important aspects and </a:t>
            </a:r>
            <a:r>
              <a:rPr lang="en-US" altLang="ko-KR" sz="1800" b="1" dirty="0">
                <a:solidFill>
                  <a:schemeClr val="accent5">
                    <a:lumMod val="50000"/>
                  </a:schemeClr>
                </a:solidFill>
              </a:rPr>
              <a:t>preferences in their customers’ lifecycle, from food to shopping</a:t>
            </a:r>
            <a:r>
              <a:rPr lang="en-US" altLang="ko-KR" sz="1800" dirty="0"/>
              <a:t>. But so far none of them is specifically tailored for an individual or profile. This is where you come in.</a:t>
            </a:r>
          </a:p>
          <a:p>
            <a:pPr marL="0" indent="0" fontAlgn="base">
              <a:buNone/>
            </a:pPr>
            <a:r>
              <a:rPr lang="en-US" altLang="ko-KR" sz="1800" dirty="0"/>
              <a:t>In this competition, </a:t>
            </a:r>
            <a:r>
              <a:rPr lang="en-US" altLang="ko-KR" sz="1800" dirty="0" err="1"/>
              <a:t>Kagglers</a:t>
            </a:r>
            <a:r>
              <a:rPr lang="en-US" altLang="ko-KR" sz="1800" dirty="0"/>
              <a:t> will develop algorithms to identify and serve the most relevant opportunities to individuals, by uncovering signal in customer loyalty. Your input will improve customers’ lives and help Elo reduce unwanted campaigns, to create the right experience for customers.</a:t>
            </a:r>
          </a:p>
        </p:txBody>
      </p:sp>
      <p:pic>
        <p:nvPicPr>
          <p:cNvPr id="6" name="그림 5">
            <a:extLst>
              <a:ext uri="{FF2B5EF4-FFF2-40B4-BE49-F238E27FC236}">
                <a16:creationId xmlns:a16="http://schemas.microsoft.com/office/drawing/2014/main" id="{B1E02E71-471F-4A1F-9422-B744619D9407}"/>
              </a:ext>
            </a:extLst>
          </p:cNvPr>
          <p:cNvPicPr>
            <a:picLocks noChangeAspect="1"/>
          </p:cNvPicPr>
          <p:nvPr/>
        </p:nvPicPr>
        <p:blipFill>
          <a:blip r:embed="rId3"/>
          <a:stretch>
            <a:fillRect/>
          </a:stretch>
        </p:blipFill>
        <p:spPr>
          <a:xfrm>
            <a:off x="0" y="1"/>
            <a:ext cx="9400674" cy="1830658"/>
          </a:xfrm>
          <a:prstGeom prst="rect">
            <a:avLst/>
          </a:prstGeom>
        </p:spPr>
      </p:pic>
      <p:sp>
        <p:nvSpPr>
          <p:cNvPr id="8" name="TextBox 7">
            <a:extLst>
              <a:ext uri="{FF2B5EF4-FFF2-40B4-BE49-F238E27FC236}">
                <a16:creationId xmlns:a16="http://schemas.microsoft.com/office/drawing/2014/main" id="{93E34ECB-27E0-45A8-8AB8-42FE22BC66B0}"/>
              </a:ext>
            </a:extLst>
          </p:cNvPr>
          <p:cNvSpPr txBox="1"/>
          <p:nvPr/>
        </p:nvSpPr>
        <p:spPr>
          <a:xfrm>
            <a:off x="208547" y="5768994"/>
            <a:ext cx="11706727" cy="923330"/>
          </a:xfrm>
          <a:prstGeom prst="rect">
            <a:avLst/>
          </a:prstGeom>
          <a:noFill/>
        </p:spPr>
        <p:txBody>
          <a:bodyPr wrap="square" rtlCol="0">
            <a:spAutoFit/>
          </a:bodyPr>
          <a:lstStyle/>
          <a:p>
            <a:r>
              <a:rPr lang="ko-KR" altLang="en-US" dirty="0"/>
              <a:t>상점 추천</a:t>
            </a:r>
            <a:r>
              <a:rPr lang="en-US" altLang="ko-KR" dirty="0"/>
              <a:t>, </a:t>
            </a:r>
            <a:r>
              <a:rPr lang="ko-KR" altLang="en-US" dirty="0"/>
              <a:t>할인 </a:t>
            </a:r>
            <a:r>
              <a:rPr lang="en-US" altLang="ko-KR" dirty="0"/>
              <a:t>promotion</a:t>
            </a:r>
            <a:r>
              <a:rPr lang="ko-KR" altLang="en-US" dirty="0"/>
              <a:t>이야기 하다가 갑자기 </a:t>
            </a:r>
            <a:r>
              <a:rPr lang="en-US" altLang="ko-KR" dirty="0"/>
              <a:t>customer loyalty </a:t>
            </a:r>
            <a:r>
              <a:rPr lang="ko-KR" altLang="en-US" dirty="0"/>
              <a:t>예측</a:t>
            </a:r>
            <a:r>
              <a:rPr lang="en-US" altLang="ko-KR" dirty="0"/>
              <a:t>? Customer loyalty</a:t>
            </a:r>
            <a:r>
              <a:rPr lang="ko-KR" altLang="en-US" dirty="0"/>
              <a:t>를 계산한 것을 바탕으로 나중에 </a:t>
            </a:r>
            <a:r>
              <a:rPr lang="en-US" altLang="ko-KR" dirty="0"/>
              <a:t>loyalty</a:t>
            </a:r>
            <a:r>
              <a:rPr lang="ko-KR" altLang="en-US" dirty="0"/>
              <a:t>가 높은 사람 위주로 </a:t>
            </a:r>
            <a:r>
              <a:rPr lang="en-US" altLang="ko-KR" dirty="0"/>
              <a:t>promotion</a:t>
            </a:r>
            <a:r>
              <a:rPr lang="ko-KR" altLang="en-US" dirty="0"/>
              <a:t>을 </a:t>
            </a:r>
            <a:r>
              <a:rPr lang="ko-KR" altLang="en-US" dirty="0" err="1"/>
              <a:t>하겠다는건가</a:t>
            </a:r>
            <a:r>
              <a:rPr lang="en-US" altLang="ko-KR" dirty="0"/>
              <a:t>?</a:t>
            </a:r>
          </a:p>
          <a:p>
            <a:r>
              <a:rPr lang="ko-KR" altLang="en-US" b="1" dirty="0">
                <a:solidFill>
                  <a:schemeClr val="accent5">
                    <a:lumMod val="50000"/>
                  </a:schemeClr>
                </a:solidFill>
              </a:rPr>
              <a:t>첫 줄도 </a:t>
            </a:r>
            <a:r>
              <a:rPr lang="ko-KR" altLang="en-US" b="1" dirty="0" err="1">
                <a:solidFill>
                  <a:schemeClr val="accent5">
                    <a:lumMod val="50000"/>
                  </a:schemeClr>
                </a:solidFill>
              </a:rPr>
              <a:t>의미있는게</a:t>
            </a:r>
            <a:r>
              <a:rPr lang="ko-KR" altLang="en-US" b="1" dirty="0">
                <a:solidFill>
                  <a:schemeClr val="accent5">
                    <a:lumMod val="50000"/>
                  </a:schemeClr>
                </a:solidFill>
              </a:rPr>
              <a:t> </a:t>
            </a:r>
            <a:r>
              <a:rPr lang="en-US" altLang="ko-KR" b="1" dirty="0">
                <a:solidFill>
                  <a:schemeClr val="accent5">
                    <a:lumMod val="50000"/>
                  </a:schemeClr>
                </a:solidFill>
              </a:rPr>
              <a:t>unfamiliar </a:t>
            </a:r>
            <a:r>
              <a:rPr lang="ko-KR" altLang="en-US" b="1" dirty="0">
                <a:solidFill>
                  <a:schemeClr val="accent5">
                    <a:lumMod val="50000"/>
                  </a:schemeClr>
                </a:solidFill>
              </a:rPr>
              <a:t>지역에 갔을 때 개인 선호에 따라 추천해준다고 했음</a:t>
            </a:r>
          </a:p>
        </p:txBody>
      </p:sp>
    </p:spTree>
    <p:extLst>
      <p:ext uri="{BB962C8B-B14F-4D97-AF65-F5344CB8AC3E}">
        <p14:creationId xmlns:p14="http://schemas.microsoft.com/office/powerpoint/2010/main" val="256673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a:t>
            </a:r>
            <a:r>
              <a:rPr lang="en-US" altLang="ko-KR" sz="2400" b="1" dirty="0"/>
              <a:t>My hypothesis on the Competition</a:t>
            </a:r>
          </a:p>
          <a:p>
            <a:r>
              <a:rPr lang="en-US" altLang="ko-KR" dirty="0"/>
              <a:t>https://www.kaggle.com/c/elo-merchant-category-recommendation/discussion/78732</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2308324"/>
          </a:xfrm>
          <a:prstGeom prst="rect">
            <a:avLst/>
          </a:prstGeom>
        </p:spPr>
        <p:txBody>
          <a:bodyPr wrap="square">
            <a:spAutoFit/>
          </a:bodyPr>
          <a:lstStyle/>
          <a:p>
            <a:pPr fontAlgn="base"/>
            <a:r>
              <a:rPr lang="ko-KR" altLang="en-US" dirty="0"/>
              <a:t>구매일보다 </a:t>
            </a:r>
            <a:r>
              <a:rPr lang="en-US" altLang="ko-KR" dirty="0" err="1"/>
              <a:t>FirstActiveMonth</a:t>
            </a:r>
            <a:r>
              <a:rPr lang="ko-KR" altLang="en-US" dirty="0"/>
              <a:t>가 앞서는 이유</a:t>
            </a:r>
            <a:r>
              <a:rPr lang="en-US" altLang="ko-KR" dirty="0"/>
              <a:t>?</a:t>
            </a:r>
          </a:p>
          <a:p>
            <a:pPr fontAlgn="base"/>
            <a:r>
              <a:rPr lang="ko-KR" altLang="en-US" dirty="0"/>
              <a:t>처음 활성화 월은 카드가 구매가 일어난 것이 아니라 뭔가 비즈니스 이벤트가 발생했기 때문에 활성화됨</a:t>
            </a:r>
            <a:endParaRPr lang="en-US" altLang="ko-KR" dirty="0"/>
          </a:p>
          <a:p>
            <a:pPr fontAlgn="base"/>
            <a:endParaRPr lang="en-US" altLang="ko-KR" dirty="0"/>
          </a:p>
          <a:p>
            <a:pPr fontAlgn="base"/>
            <a:r>
              <a:rPr lang="ko-KR" altLang="en-US" dirty="0"/>
              <a:t>충성도란</a:t>
            </a:r>
            <a:r>
              <a:rPr lang="en-US" altLang="ko-KR" dirty="0"/>
              <a:t>?</a:t>
            </a:r>
          </a:p>
          <a:p>
            <a:pPr fontAlgn="base"/>
            <a:r>
              <a:rPr lang="en-US" altLang="ko-KR" dirty="0"/>
              <a:t>loyalty score = f(</a:t>
            </a:r>
            <a:r>
              <a:rPr lang="en-US" altLang="ko-KR" dirty="0" err="1"/>
              <a:t>transaction</a:t>
            </a:r>
            <a:r>
              <a:rPr lang="en-US" altLang="ko-KR" i="1" dirty="0" err="1"/>
              <a:t>history</a:t>
            </a:r>
            <a:r>
              <a:rPr lang="en-US" altLang="ko-KR" i="1" dirty="0"/>
              <a:t>, offering), higher is better. Offering is encoded in </a:t>
            </a:r>
            <a:r>
              <a:rPr lang="en-US" altLang="ko-KR" i="1" dirty="0" err="1"/>
              <a:t>card</a:t>
            </a:r>
            <a:r>
              <a:rPr lang="en-US" altLang="ko-KR" dirty="0" err="1"/>
              <a:t>ID</a:t>
            </a:r>
            <a:endParaRPr lang="en-US" altLang="ko-KR" dirty="0"/>
          </a:p>
          <a:p>
            <a:pPr fontAlgn="base"/>
            <a:r>
              <a:rPr lang="ko-KR" altLang="en-US" dirty="0"/>
              <a:t>고객에 </a:t>
            </a:r>
            <a:r>
              <a:rPr lang="ko-KR" altLang="en-US" dirty="0" err="1"/>
              <a:t>오퍼를</a:t>
            </a:r>
            <a:r>
              <a:rPr lang="ko-KR" altLang="en-US" dirty="0"/>
              <a:t> 받았을 때 그것이 얼마나 </a:t>
            </a:r>
            <a:r>
              <a:rPr lang="ko-KR" altLang="en-US" dirty="0" err="1"/>
              <a:t>만족했냐라는</a:t>
            </a:r>
            <a:r>
              <a:rPr lang="ko-KR" altLang="en-US" dirty="0"/>
              <a:t> 의미</a:t>
            </a:r>
            <a:endParaRPr lang="en-US" altLang="ko-KR" dirty="0"/>
          </a:p>
          <a:p>
            <a:pPr fontAlgn="base"/>
            <a:endParaRPr lang="en-US" altLang="ko-KR" dirty="0"/>
          </a:p>
          <a:p>
            <a:pPr fontAlgn="base"/>
            <a:r>
              <a:rPr lang="ko-KR" altLang="en-US" dirty="0"/>
              <a:t>이 충성도의 의미를 생각해서 만든 </a:t>
            </a:r>
            <a:r>
              <a:rPr lang="en-US" altLang="ko-KR" dirty="0"/>
              <a:t>feature</a:t>
            </a:r>
            <a:r>
              <a:rPr lang="ko-KR" altLang="en-US" dirty="0"/>
              <a:t>가 큰 도움을 줌</a:t>
            </a:r>
            <a:endParaRPr lang="en-US" altLang="ko-KR" dirty="0"/>
          </a:p>
        </p:txBody>
      </p:sp>
    </p:spTree>
    <p:extLst>
      <p:ext uri="{BB962C8B-B14F-4D97-AF65-F5344CB8AC3E}">
        <p14:creationId xmlns:p14="http://schemas.microsoft.com/office/powerpoint/2010/main" val="158623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a:t>
            </a:r>
            <a:r>
              <a:rPr lang="en-US" altLang="ko-KR" sz="2400" b="1" dirty="0"/>
              <a:t>Category</a:t>
            </a:r>
            <a:r>
              <a:rPr lang="ko-KR" altLang="en-US" sz="2400" b="1" dirty="0"/>
              <a:t> </a:t>
            </a:r>
            <a:r>
              <a:rPr lang="en-US" altLang="ko-KR" sz="2400" b="1" dirty="0"/>
              <a:t>2(region)</a:t>
            </a:r>
            <a:r>
              <a:rPr lang="ko-KR" altLang="en-US" sz="2400" b="1" dirty="0"/>
              <a:t> </a:t>
            </a:r>
            <a:r>
              <a:rPr lang="en-US" altLang="ko-KR" sz="2400" b="1" dirty="0"/>
              <a:t>-</a:t>
            </a:r>
            <a:r>
              <a:rPr lang="ko-KR" altLang="en-US" sz="2400" b="1" dirty="0"/>
              <a:t> </a:t>
            </a:r>
            <a:r>
              <a:rPr lang="en-US" altLang="ko-KR" sz="2400" b="1" dirty="0"/>
              <a:t>State</a:t>
            </a:r>
          </a:p>
          <a:p>
            <a:r>
              <a:rPr lang="en-US" altLang="ko-KR" dirty="0"/>
              <a:t>https://www.kaggle.com/c/elo-merchant-category-recommendation/discussion/76579</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646331"/>
          </a:xfrm>
          <a:prstGeom prst="rect">
            <a:avLst/>
          </a:prstGeom>
        </p:spPr>
        <p:txBody>
          <a:bodyPr wrap="square">
            <a:spAutoFit/>
          </a:bodyPr>
          <a:lstStyle/>
          <a:p>
            <a:pPr fontAlgn="base"/>
            <a:r>
              <a:rPr lang="en-US" altLang="ko-KR" dirty="0"/>
              <a:t>Category 2</a:t>
            </a:r>
            <a:r>
              <a:rPr lang="ko-KR" altLang="en-US" dirty="0"/>
              <a:t>는 </a:t>
            </a:r>
            <a:r>
              <a:rPr lang="en-US" altLang="ko-KR" dirty="0" err="1"/>
              <a:t>stateid</a:t>
            </a:r>
            <a:r>
              <a:rPr lang="ko-KR" altLang="en-US" dirty="0"/>
              <a:t>랑 연관 있음</a:t>
            </a:r>
            <a:endParaRPr lang="en-US" altLang="ko-KR" dirty="0"/>
          </a:p>
          <a:p>
            <a:pPr fontAlgn="base"/>
            <a:endParaRPr lang="en-US" altLang="ko-KR" dirty="0"/>
          </a:p>
        </p:txBody>
      </p:sp>
      <p:pic>
        <p:nvPicPr>
          <p:cNvPr id="2" name="그림 1">
            <a:extLst>
              <a:ext uri="{FF2B5EF4-FFF2-40B4-BE49-F238E27FC236}">
                <a16:creationId xmlns:a16="http://schemas.microsoft.com/office/drawing/2014/main" id="{6BCDD37E-3493-4F44-9569-9D56AA1EFE86}"/>
              </a:ext>
            </a:extLst>
          </p:cNvPr>
          <p:cNvPicPr>
            <a:picLocks noChangeAspect="1"/>
          </p:cNvPicPr>
          <p:nvPr/>
        </p:nvPicPr>
        <p:blipFill>
          <a:blip r:embed="rId2"/>
          <a:stretch>
            <a:fillRect/>
          </a:stretch>
        </p:blipFill>
        <p:spPr>
          <a:xfrm>
            <a:off x="394447" y="1892330"/>
            <a:ext cx="4457700" cy="4505325"/>
          </a:xfrm>
          <a:prstGeom prst="rect">
            <a:avLst/>
          </a:prstGeom>
        </p:spPr>
      </p:pic>
    </p:spTree>
    <p:extLst>
      <p:ext uri="{BB962C8B-B14F-4D97-AF65-F5344CB8AC3E}">
        <p14:creationId xmlns:p14="http://schemas.microsoft.com/office/powerpoint/2010/main" val="69409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Mind the Gap and Trust your CV</a:t>
            </a:r>
          </a:p>
          <a:p>
            <a:r>
              <a:rPr lang="en-US" altLang="ko-KR" dirty="0"/>
              <a:t>https://www.kaggle.com/c/elo-merchant-category-recommendation/discussion/73936</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4431983"/>
          </a:xfrm>
          <a:prstGeom prst="rect">
            <a:avLst/>
          </a:prstGeom>
        </p:spPr>
        <p:txBody>
          <a:bodyPr wrap="square">
            <a:spAutoFit/>
          </a:bodyPr>
          <a:lstStyle/>
          <a:p>
            <a:pPr fontAlgn="base"/>
            <a:r>
              <a:rPr lang="ko-KR" altLang="en-US" dirty="0"/>
              <a:t>정말 </a:t>
            </a:r>
            <a:r>
              <a:rPr lang="en-US" altLang="ko-KR" dirty="0"/>
              <a:t>CV </a:t>
            </a:r>
            <a:r>
              <a:rPr lang="ko-KR" altLang="en-US" dirty="0"/>
              <a:t>높이는게 중요함</a:t>
            </a:r>
            <a:r>
              <a:rPr lang="en-US" altLang="ko-KR" dirty="0"/>
              <a:t>.. </a:t>
            </a:r>
          </a:p>
          <a:p>
            <a:pPr fontAlgn="base"/>
            <a:endParaRPr lang="en-US" altLang="ko-KR" dirty="0"/>
          </a:p>
          <a:p>
            <a:pPr fontAlgn="base"/>
            <a:r>
              <a:rPr lang="en-US" altLang="ko-KR" dirty="0"/>
              <a:t>CV</a:t>
            </a:r>
            <a:r>
              <a:rPr lang="ko-KR" altLang="en-US" dirty="0"/>
              <a:t>를 믿으라고 함</a:t>
            </a:r>
            <a:endParaRPr lang="en-US" altLang="ko-KR" dirty="0"/>
          </a:p>
          <a:p>
            <a:pPr fontAlgn="base"/>
            <a:endParaRPr lang="en-US" altLang="ko-KR" dirty="0"/>
          </a:p>
          <a:p>
            <a:pPr fontAlgn="base"/>
            <a:r>
              <a:rPr lang="en-US" altLang="ko-KR" dirty="0"/>
              <a:t>Public LB</a:t>
            </a:r>
            <a:r>
              <a:rPr lang="ko-KR" altLang="en-US" dirty="0"/>
              <a:t>는 </a:t>
            </a:r>
            <a:r>
              <a:rPr lang="en-US" altLang="ko-KR" dirty="0"/>
              <a:t>37087 Data</a:t>
            </a:r>
            <a:r>
              <a:rPr lang="ko-KR" altLang="en-US" dirty="0"/>
              <a:t>를 사용하고 </a:t>
            </a:r>
            <a:r>
              <a:rPr lang="en-US" altLang="ko-KR" dirty="0"/>
              <a:t>Private</a:t>
            </a:r>
            <a:r>
              <a:rPr lang="ko-KR" altLang="en-US" dirty="0"/>
              <a:t>은 </a:t>
            </a:r>
            <a:r>
              <a:rPr lang="en-US" altLang="ko-KR" dirty="0"/>
              <a:t>86536</a:t>
            </a:r>
            <a:r>
              <a:rPr lang="ko-KR" altLang="en-US" dirty="0"/>
              <a:t>을 사용함</a:t>
            </a:r>
            <a:endParaRPr lang="en-US" altLang="ko-KR" dirty="0"/>
          </a:p>
          <a:p>
            <a:pPr fontAlgn="base"/>
            <a:endParaRPr lang="en-US" altLang="ko-KR" dirty="0"/>
          </a:p>
          <a:p>
            <a:pPr fontAlgn="base"/>
            <a:r>
              <a:rPr lang="ko-KR" altLang="en-US" dirty="0"/>
              <a:t>실제로 </a:t>
            </a:r>
            <a:r>
              <a:rPr lang="en-US" altLang="ko-KR" dirty="0"/>
              <a:t>5Fold CV</a:t>
            </a:r>
            <a:r>
              <a:rPr lang="ko-KR" altLang="en-US" dirty="0"/>
              <a:t>일 경우 </a:t>
            </a:r>
            <a:r>
              <a:rPr lang="en-US" altLang="ko-KR" dirty="0"/>
              <a:t>40383 </a:t>
            </a:r>
            <a:r>
              <a:rPr lang="ko-KR" altLang="en-US" dirty="0"/>
              <a:t>데이터를 사용하는데 이게 </a:t>
            </a:r>
            <a:r>
              <a:rPr lang="en-US" altLang="ko-KR" dirty="0"/>
              <a:t>Test</a:t>
            </a:r>
            <a:r>
              <a:rPr lang="ko-KR" altLang="en-US" dirty="0"/>
              <a:t>보다 크기 때문에 이것을 믿고 사용해야 함</a:t>
            </a:r>
            <a:endParaRPr lang="en-US" altLang="ko-KR" dirty="0"/>
          </a:p>
          <a:p>
            <a:pPr fontAlgn="base"/>
            <a:r>
              <a:rPr lang="ko-KR" altLang="en-US" dirty="0"/>
              <a:t>물론 </a:t>
            </a:r>
            <a:r>
              <a:rPr lang="en-US" altLang="ko-KR" dirty="0"/>
              <a:t>CV Overfitting</a:t>
            </a:r>
            <a:r>
              <a:rPr lang="ko-KR" altLang="en-US" dirty="0"/>
              <a:t>은 조심하고</a:t>
            </a:r>
            <a:r>
              <a:rPr lang="en-US" altLang="ko-KR" dirty="0"/>
              <a:t>!</a:t>
            </a:r>
          </a:p>
          <a:p>
            <a:pPr fontAlgn="base"/>
            <a:endParaRPr lang="en-US" altLang="ko-KR" dirty="0"/>
          </a:p>
          <a:p>
            <a:pPr fontAlgn="base"/>
            <a:r>
              <a:rPr lang="ko-KR" altLang="en-US" sz="2400" b="1" dirty="0">
                <a:solidFill>
                  <a:schemeClr val="accent5">
                    <a:lumMod val="50000"/>
                  </a:schemeClr>
                </a:solidFill>
              </a:rPr>
              <a:t>나중에 제출할 때 </a:t>
            </a:r>
            <a:r>
              <a:rPr lang="en-US" altLang="ko-KR" sz="2400" b="1" dirty="0">
                <a:solidFill>
                  <a:schemeClr val="accent5">
                    <a:lumMod val="50000"/>
                  </a:schemeClr>
                </a:solidFill>
              </a:rPr>
              <a:t>Post Processing</a:t>
            </a:r>
            <a:r>
              <a:rPr lang="ko-KR" altLang="en-US" sz="2400" b="1" dirty="0">
                <a:solidFill>
                  <a:schemeClr val="accent5">
                    <a:lumMod val="50000"/>
                  </a:schemeClr>
                </a:solidFill>
              </a:rPr>
              <a:t>없이 </a:t>
            </a:r>
            <a:r>
              <a:rPr lang="en-US" altLang="ko-KR" sz="2400" b="1" dirty="0">
                <a:solidFill>
                  <a:schemeClr val="accent5">
                    <a:lumMod val="50000"/>
                  </a:schemeClr>
                </a:solidFill>
              </a:rPr>
              <a:t>Single Model Ensemble Model </a:t>
            </a:r>
            <a:r>
              <a:rPr lang="ko-KR" altLang="en-US" sz="2400" b="1" dirty="0" err="1">
                <a:solidFill>
                  <a:schemeClr val="accent5">
                    <a:lumMod val="50000"/>
                  </a:schemeClr>
                </a:solidFill>
              </a:rPr>
              <a:t>하나랑</a:t>
            </a:r>
            <a:endParaRPr lang="en-US" altLang="ko-KR" sz="2400" b="1" dirty="0">
              <a:solidFill>
                <a:schemeClr val="accent5">
                  <a:lumMod val="50000"/>
                </a:schemeClr>
              </a:solidFill>
            </a:endParaRPr>
          </a:p>
          <a:p>
            <a:pPr fontAlgn="base"/>
            <a:r>
              <a:rPr lang="en-US" altLang="ko-KR" sz="2400" b="1" dirty="0">
                <a:solidFill>
                  <a:schemeClr val="accent5">
                    <a:lumMod val="50000"/>
                  </a:schemeClr>
                </a:solidFill>
              </a:rPr>
              <a:t>Post Processing</a:t>
            </a:r>
            <a:r>
              <a:rPr lang="ko-KR" altLang="en-US" sz="2400" b="1" dirty="0">
                <a:solidFill>
                  <a:schemeClr val="accent5">
                    <a:lumMod val="50000"/>
                  </a:schemeClr>
                </a:solidFill>
              </a:rPr>
              <a:t>한 </a:t>
            </a:r>
            <a:r>
              <a:rPr lang="en-US" altLang="ko-KR" sz="2400" b="1" dirty="0">
                <a:solidFill>
                  <a:schemeClr val="accent5">
                    <a:lumMod val="50000"/>
                  </a:schemeClr>
                </a:solidFill>
              </a:rPr>
              <a:t>Model</a:t>
            </a:r>
            <a:r>
              <a:rPr lang="ko-KR" altLang="en-US" sz="2400" b="1" dirty="0">
                <a:solidFill>
                  <a:schemeClr val="accent5">
                    <a:lumMod val="50000"/>
                  </a:schemeClr>
                </a:solidFill>
              </a:rPr>
              <a:t>로 제출해야 할 듯</a:t>
            </a:r>
            <a:endParaRPr lang="en-US" altLang="ko-KR" sz="2400" b="1" dirty="0">
              <a:solidFill>
                <a:schemeClr val="accent5">
                  <a:lumMod val="50000"/>
                </a:schemeClr>
              </a:solidFill>
            </a:endParaRPr>
          </a:p>
          <a:p>
            <a:pPr fontAlgn="base"/>
            <a:endParaRPr lang="en-US" altLang="ko-KR" sz="2400" b="1" dirty="0">
              <a:solidFill>
                <a:schemeClr val="accent5">
                  <a:lumMod val="50000"/>
                </a:schemeClr>
              </a:solidFill>
            </a:endParaRPr>
          </a:p>
          <a:p>
            <a:pPr fontAlgn="base"/>
            <a:r>
              <a:rPr lang="en-US" altLang="ko-KR" sz="2400" b="1" dirty="0">
                <a:solidFill>
                  <a:schemeClr val="accent5">
                    <a:lumMod val="50000"/>
                  </a:schemeClr>
                </a:solidFill>
              </a:rPr>
              <a:t>Manual</a:t>
            </a:r>
            <a:r>
              <a:rPr lang="ko-KR" altLang="en-US" sz="2400" b="1" dirty="0">
                <a:solidFill>
                  <a:schemeClr val="accent5">
                    <a:lumMod val="50000"/>
                  </a:schemeClr>
                </a:solidFill>
              </a:rPr>
              <a:t> </a:t>
            </a:r>
            <a:r>
              <a:rPr lang="en-US" altLang="ko-KR" sz="2400" b="1" dirty="0">
                <a:solidFill>
                  <a:schemeClr val="accent5">
                    <a:lumMod val="50000"/>
                  </a:schemeClr>
                </a:solidFill>
              </a:rPr>
              <a:t>predictions..</a:t>
            </a:r>
            <a:r>
              <a:rPr lang="ko-KR" altLang="en-US" sz="2400" b="1" dirty="0">
                <a:solidFill>
                  <a:schemeClr val="accent5">
                    <a:lumMod val="50000"/>
                  </a:schemeClr>
                </a:solidFill>
              </a:rPr>
              <a:t>에서도 나오지만 우리의 </a:t>
            </a:r>
            <a:r>
              <a:rPr lang="en-US" altLang="ko-KR" sz="2400" b="1" dirty="0">
                <a:solidFill>
                  <a:schemeClr val="accent5">
                    <a:lumMod val="50000"/>
                  </a:schemeClr>
                </a:solidFill>
              </a:rPr>
              <a:t>Outlier</a:t>
            </a:r>
            <a:r>
              <a:rPr lang="ko-KR" altLang="en-US" sz="2400" b="1" dirty="0">
                <a:solidFill>
                  <a:schemeClr val="accent5">
                    <a:lumMod val="50000"/>
                  </a:schemeClr>
                </a:solidFill>
              </a:rPr>
              <a:t>는 적당히 </a:t>
            </a:r>
            <a:r>
              <a:rPr lang="ko-KR" altLang="en-US" sz="2400" b="1" dirty="0" err="1">
                <a:solidFill>
                  <a:schemeClr val="accent5">
                    <a:lumMod val="50000"/>
                  </a:schemeClr>
                </a:solidFill>
              </a:rPr>
              <a:t>시도해야되고</a:t>
            </a:r>
            <a:r>
              <a:rPr lang="ko-KR" altLang="en-US" sz="2400" b="1" dirty="0">
                <a:solidFill>
                  <a:schemeClr val="accent5">
                    <a:lumMod val="50000"/>
                  </a:schemeClr>
                </a:solidFill>
              </a:rPr>
              <a:t> 최대한 합리적인 방향으로 </a:t>
            </a:r>
            <a:r>
              <a:rPr lang="ko-KR" altLang="en-US" sz="2400" b="1" dirty="0" err="1">
                <a:solidFill>
                  <a:schemeClr val="accent5">
                    <a:lumMod val="50000"/>
                  </a:schemeClr>
                </a:solidFill>
              </a:rPr>
              <a:t>해볼게요</a:t>
            </a:r>
            <a:r>
              <a:rPr lang="en-US" altLang="ko-KR" sz="2400" b="1" dirty="0">
                <a:solidFill>
                  <a:schemeClr val="accent5">
                    <a:lumMod val="50000"/>
                  </a:schemeClr>
                </a:solidFill>
              </a:rPr>
              <a:t>, </a:t>
            </a:r>
            <a:r>
              <a:rPr lang="ko-KR" altLang="en-US" sz="2400" b="1" dirty="0">
                <a:solidFill>
                  <a:schemeClr val="accent5">
                    <a:lumMod val="50000"/>
                  </a:schemeClr>
                </a:solidFill>
              </a:rPr>
              <a:t>진짜 나중에 위험할 수도 </a:t>
            </a:r>
            <a:r>
              <a:rPr lang="ko-KR" altLang="en-US" sz="2400" b="1" dirty="0" err="1">
                <a:solidFill>
                  <a:schemeClr val="accent5">
                    <a:lumMod val="50000"/>
                  </a:schemeClr>
                </a:solidFill>
              </a:rPr>
              <a:t>ㅠ</a:t>
            </a:r>
            <a:endParaRPr lang="en-US" altLang="ko-KR" sz="2400" b="1" dirty="0">
              <a:solidFill>
                <a:schemeClr val="accent5">
                  <a:lumMod val="50000"/>
                </a:schemeClr>
              </a:solidFill>
            </a:endParaRPr>
          </a:p>
        </p:txBody>
      </p:sp>
    </p:spTree>
    <p:extLst>
      <p:ext uri="{BB962C8B-B14F-4D97-AF65-F5344CB8AC3E}">
        <p14:creationId xmlns:p14="http://schemas.microsoft.com/office/powerpoint/2010/main" val="38208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a:t>
            </a:r>
            <a:r>
              <a:rPr lang="en-US" altLang="ko-KR" b="1" dirty="0"/>
              <a:t>Manually setting lowest scores to -33.21928095 decreases LB error by 0.006...</a:t>
            </a:r>
            <a:endParaRPr lang="en-US" altLang="ko-KR" sz="2800" b="1" dirty="0"/>
          </a:p>
          <a:p>
            <a:r>
              <a:rPr lang="en-US" altLang="ko-KR" dirty="0"/>
              <a:t>https://www.kaggle.com/c/elo-merchant-category-recommendation/discussion/73922</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2862322"/>
          </a:xfrm>
          <a:prstGeom prst="rect">
            <a:avLst/>
          </a:prstGeom>
        </p:spPr>
        <p:txBody>
          <a:bodyPr wrap="square">
            <a:spAutoFit/>
          </a:bodyPr>
          <a:lstStyle/>
          <a:p>
            <a:pPr fontAlgn="base"/>
            <a:r>
              <a:rPr lang="en-US" altLang="ko-KR" dirty="0"/>
              <a:t>-33</a:t>
            </a:r>
            <a:r>
              <a:rPr lang="ko-KR" altLang="en-US" dirty="0"/>
              <a:t>을 수동으로 넣었더니 성능이 좋아졌다는 글인데 아래 댓글이 너무 좋았음</a:t>
            </a:r>
            <a:endParaRPr lang="en-US" altLang="ko-KR" dirty="0"/>
          </a:p>
          <a:p>
            <a:pPr fontAlgn="base"/>
            <a:endParaRPr lang="en-US" altLang="ko-KR" dirty="0"/>
          </a:p>
          <a:p>
            <a:pPr fontAlgn="base"/>
            <a:r>
              <a:rPr lang="en-US" altLang="ko-KR" dirty="0"/>
              <a:t>There are 3 major metrics in eCommerce: </a:t>
            </a:r>
          </a:p>
          <a:p>
            <a:pPr fontAlgn="base"/>
            <a:r>
              <a:rPr lang="en-US" altLang="ko-KR" dirty="0"/>
              <a:t>Revenue Per Session(RPS=Revenue/Sessions)</a:t>
            </a:r>
          </a:p>
          <a:p>
            <a:pPr fontAlgn="base"/>
            <a:r>
              <a:rPr lang="en-US" altLang="ko-KR" dirty="0"/>
              <a:t>Average Order Value(AOV=Revenue/Orders)</a:t>
            </a:r>
          </a:p>
          <a:p>
            <a:pPr fontAlgn="base"/>
            <a:r>
              <a:rPr lang="en-US" altLang="ko-KR" dirty="0"/>
              <a:t>Conversion(CONV=Orders/Sessions)</a:t>
            </a:r>
          </a:p>
          <a:p>
            <a:pPr fontAlgn="base"/>
            <a:endParaRPr lang="en-US" altLang="ko-KR" dirty="0"/>
          </a:p>
          <a:p>
            <a:pPr fontAlgn="base"/>
            <a:r>
              <a:rPr lang="en-US" altLang="ko-KR" dirty="0"/>
              <a:t>RPS=AOV*CONV</a:t>
            </a:r>
          </a:p>
          <a:p>
            <a:pPr fontAlgn="base"/>
            <a:r>
              <a:rPr lang="en-US" altLang="ko-KR" dirty="0"/>
              <a:t>AOV has exponential distribution, CONV is Binomial. RPS distribution is a combination of Binomial distribution and exponential.</a:t>
            </a:r>
          </a:p>
        </p:txBody>
      </p:sp>
      <p:pic>
        <p:nvPicPr>
          <p:cNvPr id="2" name="그림 1">
            <a:extLst>
              <a:ext uri="{FF2B5EF4-FFF2-40B4-BE49-F238E27FC236}">
                <a16:creationId xmlns:a16="http://schemas.microsoft.com/office/drawing/2014/main" id="{261E4D18-02B5-47E8-8D77-BE7A7C0EDC30}"/>
              </a:ext>
            </a:extLst>
          </p:cNvPr>
          <p:cNvPicPr>
            <a:picLocks noChangeAspect="1"/>
          </p:cNvPicPr>
          <p:nvPr/>
        </p:nvPicPr>
        <p:blipFill>
          <a:blip r:embed="rId2"/>
          <a:stretch>
            <a:fillRect/>
          </a:stretch>
        </p:blipFill>
        <p:spPr>
          <a:xfrm>
            <a:off x="514711" y="4364068"/>
            <a:ext cx="3609974" cy="2376487"/>
          </a:xfrm>
          <a:prstGeom prst="rect">
            <a:avLst/>
          </a:prstGeom>
        </p:spPr>
      </p:pic>
      <p:sp>
        <p:nvSpPr>
          <p:cNvPr id="3" name="직사각형 2">
            <a:extLst>
              <a:ext uri="{FF2B5EF4-FFF2-40B4-BE49-F238E27FC236}">
                <a16:creationId xmlns:a16="http://schemas.microsoft.com/office/drawing/2014/main" id="{CB9E76A8-C7D5-4450-82CE-EA2B0CA13499}"/>
              </a:ext>
            </a:extLst>
          </p:cNvPr>
          <p:cNvSpPr/>
          <p:nvPr/>
        </p:nvSpPr>
        <p:spPr>
          <a:xfrm>
            <a:off x="4747403" y="4364068"/>
            <a:ext cx="6570454" cy="1200329"/>
          </a:xfrm>
          <a:prstGeom prst="rect">
            <a:avLst/>
          </a:prstGeom>
        </p:spPr>
        <p:txBody>
          <a:bodyPr wrap="square">
            <a:spAutoFit/>
          </a:bodyPr>
          <a:lstStyle/>
          <a:p>
            <a:r>
              <a:rPr lang="en-US" altLang="ko-KR" dirty="0">
                <a:latin typeface="Atlas Grotesk"/>
              </a:rPr>
              <a:t>My thoughts. I think true loyalty Elo Formula:</a:t>
            </a:r>
            <a:br>
              <a:rPr lang="en-US" altLang="ko-KR" dirty="0"/>
            </a:br>
            <a:r>
              <a:rPr lang="en-US" altLang="ko-KR" dirty="0">
                <a:latin typeface="Atlas Grotesk"/>
              </a:rPr>
              <a:t>1) Takes sales from recs;</a:t>
            </a:r>
            <a:br>
              <a:rPr lang="en-US" altLang="ko-KR" dirty="0"/>
            </a:br>
            <a:r>
              <a:rPr lang="en-US" altLang="ko-KR" dirty="0">
                <a:latin typeface="Atlas Grotesk"/>
              </a:rPr>
              <a:t>2) Divides each value by mean(mean --&gt; 1);</a:t>
            </a:r>
            <a:br>
              <a:rPr lang="en-US" altLang="ko-KR" dirty="0"/>
            </a:br>
            <a:r>
              <a:rPr lang="en-US" altLang="ko-KR" dirty="0">
                <a:latin typeface="Atlas Grotesk"/>
              </a:rPr>
              <a:t>2) Adds some small random number and logs each value(mean --&gt; 0).</a:t>
            </a:r>
            <a:endParaRPr lang="ko-KR" altLang="en-US" dirty="0"/>
          </a:p>
        </p:txBody>
      </p:sp>
    </p:spTree>
    <p:extLst>
      <p:ext uri="{BB962C8B-B14F-4D97-AF65-F5344CB8AC3E}">
        <p14:creationId xmlns:p14="http://schemas.microsoft.com/office/powerpoint/2010/main" val="414253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a:t>
            </a:r>
            <a:r>
              <a:rPr lang="en-US" altLang="ko-KR" sz="2400" b="1" dirty="0"/>
              <a:t>CLV - Customer Lifetime Value</a:t>
            </a:r>
            <a:endParaRPr lang="en-US" altLang="ko-KR" b="1" dirty="0"/>
          </a:p>
          <a:p>
            <a:r>
              <a:rPr lang="en-US" altLang="ko-KR" dirty="0"/>
              <a:t>https://www.kaggle.com/c/elo-merchant-category-recommendation/discussion/76553</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4524315"/>
          </a:xfrm>
          <a:prstGeom prst="rect">
            <a:avLst/>
          </a:prstGeom>
        </p:spPr>
        <p:txBody>
          <a:bodyPr wrap="square">
            <a:spAutoFit/>
          </a:bodyPr>
          <a:lstStyle/>
          <a:p>
            <a:pPr fontAlgn="base"/>
            <a:r>
              <a:rPr lang="en-US" altLang="ko-KR" dirty="0"/>
              <a:t>CLV = CE*CL</a:t>
            </a:r>
          </a:p>
          <a:p>
            <a:pPr fontAlgn="base"/>
            <a:r>
              <a:rPr lang="en-US" altLang="ko-KR" dirty="0"/>
              <a:t>Pareto/NBD,</a:t>
            </a:r>
          </a:p>
          <a:p>
            <a:pPr fontAlgn="base"/>
            <a:r>
              <a:rPr lang="en-US" altLang="ko-KR" dirty="0"/>
              <a:t>BG/NBD,</a:t>
            </a:r>
          </a:p>
          <a:p>
            <a:pPr fontAlgn="base"/>
            <a:r>
              <a:rPr lang="en-US" altLang="ko-KR" dirty="0"/>
              <a:t>GG/NBD,</a:t>
            </a:r>
          </a:p>
          <a:p>
            <a:pPr fontAlgn="base"/>
            <a:r>
              <a:rPr lang="en-US" altLang="ko-KR" dirty="0"/>
              <a:t>Pareto/GGG,</a:t>
            </a:r>
          </a:p>
          <a:p>
            <a:pPr fontAlgn="base"/>
            <a:r>
              <a:rPr lang="en-US" altLang="ko-KR" dirty="0"/>
              <a:t>BG/BB,</a:t>
            </a:r>
          </a:p>
          <a:p>
            <a:pPr fontAlgn="base"/>
            <a:r>
              <a:rPr lang="en-US" altLang="ko-KR" dirty="0"/>
              <a:t>EG,</a:t>
            </a:r>
          </a:p>
          <a:p>
            <a:pPr fontAlgn="base"/>
            <a:r>
              <a:rPr lang="en-US" altLang="ko-KR" dirty="0" err="1"/>
              <a:t>sBG</a:t>
            </a:r>
            <a:r>
              <a:rPr lang="en-US" altLang="ko-KR" dirty="0"/>
              <a:t>,</a:t>
            </a:r>
          </a:p>
          <a:p>
            <a:pPr fontAlgn="base"/>
            <a:endParaRPr lang="en-US" altLang="ko-KR" dirty="0"/>
          </a:p>
          <a:p>
            <a:pPr fontAlgn="base"/>
            <a:r>
              <a:rPr lang="ko-KR" altLang="en-US" dirty="0" err="1"/>
              <a:t>상위랭커가</a:t>
            </a:r>
            <a:r>
              <a:rPr lang="ko-KR" altLang="en-US" dirty="0"/>
              <a:t> 사용한 충성도 모델</a:t>
            </a:r>
            <a:endParaRPr lang="en-US" altLang="ko-KR" dirty="0"/>
          </a:p>
          <a:p>
            <a:pPr fontAlgn="base"/>
            <a:r>
              <a:rPr lang="en-US" altLang="ko-KR" dirty="0">
                <a:hlinkClick r:id="rId2"/>
              </a:rPr>
              <a:t>https://www.mergelane.com/post/repurchase-rate-the-mrr-of-non-saas-startups</a:t>
            </a:r>
            <a:endParaRPr lang="en-US" altLang="ko-KR" dirty="0"/>
          </a:p>
          <a:p>
            <a:pPr fontAlgn="base"/>
            <a:endParaRPr lang="en-US" altLang="ko-KR" dirty="0"/>
          </a:p>
          <a:p>
            <a:pPr fontAlgn="base"/>
            <a:r>
              <a:rPr lang="en-US" altLang="ko-KR" dirty="0"/>
              <a:t>Merchant</a:t>
            </a:r>
            <a:r>
              <a:rPr lang="ko-KR" altLang="en-US" dirty="0"/>
              <a:t>에 보면 </a:t>
            </a:r>
            <a:r>
              <a:rPr lang="en-US" altLang="ko-KR" dirty="0"/>
              <a:t>sales</a:t>
            </a:r>
            <a:r>
              <a:rPr lang="ko-KR" altLang="en-US" dirty="0"/>
              <a:t>와 </a:t>
            </a:r>
            <a:r>
              <a:rPr lang="en-US" altLang="ko-KR" dirty="0"/>
              <a:t>purchase </a:t>
            </a:r>
            <a:r>
              <a:rPr lang="ko-KR" altLang="en-US" dirty="0"/>
              <a:t>횟수</a:t>
            </a:r>
            <a:r>
              <a:rPr lang="en-US" altLang="ko-KR" dirty="0"/>
              <a:t>, active day</a:t>
            </a:r>
            <a:r>
              <a:rPr lang="ko-KR" altLang="en-US" dirty="0"/>
              <a:t>나오는데 이 </a:t>
            </a:r>
            <a:r>
              <a:rPr lang="en-US" altLang="ko-KR" dirty="0"/>
              <a:t>3</a:t>
            </a:r>
            <a:r>
              <a:rPr lang="ko-KR" altLang="en-US" dirty="0"/>
              <a:t>가지 정보를 바탕으로 충성도를 계산하는 것은 아닐까</a:t>
            </a:r>
            <a:r>
              <a:rPr lang="en-US" altLang="ko-KR" dirty="0"/>
              <a:t>??!!</a:t>
            </a:r>
          </a:p>
          <a:p>
            <a:pPr fontAlgn="base"/>
            <a:r>
              <a:rPr lang="ko-KR" altLang="en-US" dirty="0"/>
              <a:t>예를 들면 고객 연민이가 평가기기간 중 </a:t>
            </a:r>
            <a:r>
              <a:rPr lang="en-US" altLang="ko-KR" dirty="0"/>
              <a:t>A, B, C, D Merchant</a:t>
            </a:r>
            <a:r>
              <a:rPr lang="ko-KR" altLang="en-US" dirty="0"/>
              <a:t>를 방문했다면 </a:t>
            </a:r>
            <a:r>
              <a:rPr lang="en-US" altLang="ko-KR" dirty="0"/>
              <a:t>Elo</a:t>
            </a:r>
            <a:r>
              <a:rPr lang="ko-KR" altLang="en-US" dirty="0"/>
              <a:t>가 </a:t>
            </a:r>
            <a:r>
              <a:rPr lang="en-US" altLang="ko-KR" dirty="0"/>
              <a:t>Offering</a:t>
            </a:r>
            <a:r>
              <a:rPr lang="ko-KR" altLang="en-US" dirty="0"/>
              <a:t>한 </a:t>
            </a:r>
            <a:r>
              <a:rPr lang="en-US" altLang="ko-KR" dirty="0"/>
              <a:t>A, B, C, D</a:t>
            </a:r>
            <a:r>
              <a:rPr lang="ko-KR" altLang="en-US" dirty="0"/>
              <a:t>를 방문한 </a:t>
            </a:r>
            <a:r>
              <a:rPr lang="en-US" altLang="ko-KR" dirty="0"/>
              <a:t>Merchant</a:t>
            </a:r>
            <a:r>
              <a:rPr lang="ko-KR" altLang="en-US" dirty="0"/>
              <a:t>의 각 충성도의 평균값이 아닐까요</a:t>
            </a:r>
            <a:r>
              <a:rPr lang="en-US" altLang="ko-KR" dirty="0"/>
              <a:t>?</a:t>
            </a:r>
          </a:p>
        </p:txBody>
      </p:sp>
    </p:spTree>
    <p:extLst>
      <p:ext uri="{BB962C8B-B14F-4D97-AF65-F5344CB8AC3E}">
        <p14:creationId xmlns:p14="http://schemas.microsoft.com/office/powerpoint/2010/main" val="260449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Feature regression of </a:t>
            </a:r>
            <a:r>
              <a:rPr lang="en-US" altLang="ko-KR" sz="2800" b="1" dirty="0" err="1"/>
              <a:t>purchase_amount</a:t>
            </a:r>
            <a:r>
              <a:rPr lang="en-US" altLang="ko-KR" sz="2800" b="1" dirty="0"/>
              <a:t> by month</a:t>
            </a:r>
          </a:p>
          <a:p>
            <a:r>
              <a:rPr lang="en-US" altLang="ko-KR" dirty="0"/>
              <a:t>https://www.kaggle.com/c/elo-merchant-category-recommendation/discussion/79217</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61055" y="1432578"/>
            <a:ext cx="11436498" cy="1754326"/>
          </a:xfrm>
          <a:prstGeom prst="rect">
            <a:avLst/>
          </a:prstGeom>
        </p:spPr>
        <p:txBody>
          <a:bodyPr wrap="square">
            <a:spAutoFit/>
          </a:bodyPr>
          <a:lstStyle/>
          <a:p>
            <a:r>
              <a:rPr lang="en-US" altLang="ko-KR" dirty="0"/>
              <a:t>Regression feature</a:t>
            </a:r>
          </a:p>
          <a:p>
            <a:r>
              <a:rPr lang="en-US" altLang="ko-KR" dirty="0"/>
              <a:t>Purchase amount</a:t>
            </a:r>
            <a:r>
              <a:rPr lang="ko-KR" altLang="en-US" dirty="0"/>
              <a:t>의 기울기</a:t>
            </a:r>
            <a:endParaRPr lang="en-US" altLang="ko-KR" dirty="0"/>
          </a:p>
          <a:p>
            <a:r>
              <a:rPr lang="ko-KR" altLang="en-US" dirty="0"/>
              <a:t>이 </a:t>
            </a:r>
            <a:r>
              <a:rPr lang="en-US" altLang="ko-KR" dirty="0"/>
              <a:t>Feature</a:t>
            </a:r>
            <a:r>
              <a:rPr lang="ko-KR" altLang="en-US" dirty="0"/>
              <a:t>는 괜찮을 듯 합니다</a:t>
            </a:r>
            <a:r>
              <a:rPr lang="en-US" altLang="ko-KR" dirty="0"/>
              <a:t>!!</a:t>
            </a:r>
          </a:p>
          <a:p>
            <a:endParaRPr lang="en-US" altLang="ko-KR" dirty="0"/>
          </a:p>
          <a:p>
            <a:endParaRPr lang="en-US" altLang="ko-KR" dirty="0"/>
          </a:p>
          <a:p>
            <a:r>
              <a:rPr lang="ko-KR" altLang="en-US" b="1" dirty="0">
                <a:solidFill>
                  <a:schemeClr val="accent5">
                    <a:lumMod val="50000"/>
                  </a:schemeClr>
                </a:solidFill>
              </a:rPr>
              <a:t>시도해봐야 함</a:t>
            </a:r>
            <a:r>
              <a:rPr lang="en-US" altLang="ko-KR" b="1" dirty="0">
                <a:solidFill>
                  <a:schemeClr val="accent5">
                    <a:lumMod val="50000"/>
                  </a:schemeClr>
                </a:solidFill>
              </a:rPr>
              <a:t>!!</a:t>
            </a:r>
          </a:p>
        </p:txBody>
      </p:sp>
    </p:spTree>
    <p:extLst>
      <p:ext uri="{BB962C8B-B14F-4D97-AF65-F5344CB8AC3E}">
        <p14:creationId xmlns:p14="http://schemas.microsoft.com/office/powerpoint/2010/main" val="369040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369332"/>
          </a:xfrm>
          <a:prstGeom prst="rect">
            <a:avLst/>
          </a:prstGeom>
          <a:noFill/>
        </p:spPr>
        <p:txBody>
          <a:bodyPr wrap="square" rtlCol="0">
            <a:spAutoFit/>
          </a:bodyPr>
          <a:lstStyle/>
          <a:p>
            <a:r>
              <a:rPr lang="en-US" altLang="ko-KR" b="1" dirty="0"/>
              <a:t>Data </a:t>
            </a:r>
            <a:r>
              <a:rPr lang="ko-KR" altLang="en-US" b="1" dirty="0"/>
              <a:t>항목 요약</a:t>
            </a:r>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77751" y="751091"/>
            <a:ext cx="11436498" cy="5109091"/>
          </a:xfrm>
          <a:prstGeom prst="rect">
            <a:avLst/>
          </a:prstGeom>
        </p:spPr>
        <p:txBody>
          <a:bodyPr wrap="square">
            <a:spAutoFit/>
          </a:bodyPr>
          <a:lstStyle/>
          <a:p>
            <a:r>
              <a:rPr lang="en-US" altLang="ko-KR" sz="1600" b="1" dirty="0" err="1"/>
              <a:t>FirstActiveMonth</a:t>
            </a:r>
            <a:r>
              <a:rPr lang="en-US" altLang="ko-KR" sz="1600" dirty="0"/>
              <a:t> - </a:t>
            </a:r>
            <a:r>
              <a:rPr lang="ko-KR" altLang="en-US" sz="1600" dirty="0"/>
              <a:t>일부는 </a:t>
            </a:r>
            <a:r>
              <a:rPr lang="en-US" altLang="ko-KR" sz="1600" dirty="0" err="1"/>
              <a:t>PurchaseDate</a:t>
            </a:r>
            <a:r>
              <a:rPr lang="ko-KR" altLang="en-US" sz="1600" dirty="0"/>
              <a:t>보다 앞서기도 하는데 주최측에서는 가능하다고 함</a:t>
            </a:r>
            <a:r>
              <a:rPr lang="en-US" altLang="ko-KR" sz="1600" dirty="0"/>
              <a:t>. </a:t>
            </a:r>
          </a:p>
          <a:p>
            <a:r>
              <a:rPr lang="en-US" altLang="ko-KR" sz="1600" b="1" dirty="0"/>
              <a:t>Feature 1/2/3</a:t>
            </a:r>
          </a:p>
          <a:p>
            <a:pPr marL="742950" lvl="1" indent="-285750">
              <a:buFont typeface="Arial" panose="020B0604020202020204" pitchFamily="34" charset="0"/>
              <a:buChar char="•"/>
            </a:pPr>
            <a:r>
              <a:rPr lang="en-US" altLang="ko-KR" sz="1400" b="1" dirty="0"/>
              <a:t>Feature 1</a:t>
            </a:r>
            <a:r>
              <a:rPr lang="en-US" altLang="ko-KR" sz="1400" dirty="0"/>
              <a:t> - Card</a:t>
            </a:r>
            <a:r>
              <a:rPr lang="ko-KR" altLang="en-US" sz="1400" dirty="0"/>
              <a:t>에 대한</a:t>
            </a:r>
            <a:r>
              <a:rPr lang="en-US" altLang="ko-KR" sz="1400" dirty="0"/>
              <a:t> </a:t>
            </a:r>
            <a:r>
              <a:rPr lang="ko-KR" altLang="en-US" sz="1400" dirty="0"/>
              <a:t>고유 </a:t>
            </a:r>
            <a:r>
              <a:rPr lang="en-US" altLang="ko-KR" sz="1400" dirty="0"/>
              <a:t>Feature, </a:t>
            </a:r>
            <a:r>
              <a:rPr lang="ko-KR" altLang="en-US" sz="1400" dirty="0"/>
              <a:t>구매정보나 </a:t>
            </a:r>
            <a:r>
              <a:rPr lang="en-US" altLang="ko-KR" sz="1400" dirty="0"/>
              <a:t>merchant</a:t>
            </a:r>
            <a:r>
              <a:rPr lang="ko-KR" altLang="en-US" sz="1400" dirty="0"/>
              <a:t>와 관련된 </a:t>
            </a:r>
            <a:r>
              <a:rPr lang="en-US" altLang="ko-KR" sz="1400" dirty="0"/>
              <a:t>Feature</a:t>
            </a:r>
            <a:r>
              <a:rPr lang="ko-KR" altLang="en-US" sz="1400" dirty="0"/>
              <a:t>는 아님</a:t>
            </a:r>
            <a:endParaRPr lang="en-US" altLang="ko-KR" sz="1400" dirty="0"/>
          </a:p>
          <a:p>
            <a:pPr marL="742950" lvl="1" indent="-285750">
              <a:buFont typeface="Arial" panose="020B0604020202020204" pitchFamily="34" charset="0"/>
              <a:buChar char="•"/>
            </a:pPr>
            <a:r>
              <a:rPr lang="en-US" altLang="ko-KR" sz="1400" b="1" dirty="0"/>
              <a:t>Feature 2</a:t>
            </a:r>
            <a:r>
              <a:rPr lang="en-US" altLang="ko-KR" sz="1400" dirty="0"/>
              <a:t> - </a:t>
            </a:r>
            <a:r>
              <a:rPr lang="ko-KR" altLang="en-US" sz="1400" dirty="0"/>
              <a:t>발급 은행 같음</a:t>
            </a:r>
            <a:endParaRPr lang="en-US" altLang="ko-KR" sz="1400" dirty="0"/>
          </a:p>
          <a:p>
            <a:pPr marL="742950" lvl="1" indent="-285750">
              <a:buFont typeface="Arial" panose="020B0604020202020204" pitchFamily="34" charset="0"/>
              <a:buChar char="•"/>
            </a:pPr>
            <a:r>
              <a:rPr lang="en-US" altLang="ko-KR" sz="1400" b="1" dirty="0"/>
              <a:t>Feature 3</a:t>
            </a:r>
            <a:r>
              <a:rPr lang="en-US" altLang="ko-KR" sz="1400" dirty="0"/>
              <a:t> - </a:t>
            </a:r>
            <a:r>
              <a:rPr lang="ko-KR" altLang="en-US" sz="1400" dirty="0"/>
              <a:t>체크</a:t>
            </a:r>
            <a:r>
              <a:rPr lang="en-US" altLang="ko-KR" sz="1400" dirty="0"/>
              <a:t>/</a:t>
            </a:r>
            <a:r>
              <a:rPr lang="ko-KR" altLang="en-US" sz="1400" dirty="0"/>
              <a:t>신용</a:t>
            </a:r>
            <a:r>
              <a:rPr lang="en-US" altLang="ko-KR" sz="1400" dirty="0"/>
              <a:t> </a:t>
            </a:r>
            <a:r>
              <a:rPr lang="ko-KR" altLang="en-US" sz="1400" dirty="0"/>
              <a:t>카드</a:t>
            </a:r>
            <a:endParaRPr lang="en-US" altLang="ko-KR" sz="1400" dirty="0"/>
          </a:p>
          <a:p>
            <a:pPr marL="742950" lvl="1" indent="-285750">
              <a:buFont typeface="Arial" panose="020B0604020202020204" pitchFamily="34" charset="0"/>
              <a:buChar char="•"/>
            </a:pPr>
            <a:r>
              <a:rPr lang="ko-KR" altLang="en-US" sz="1400" dirty="0"/>
              <a:t>즉 </a:t>
            </a:r>
            <a:r>
              <a:rPr lang="en-US" altLang="ko-KR" sz="1400" dirty="0"/>
              <a:t>Feature1/2/3</a:t>
            </a:r>
            <a:r>
              <a:rPr lang="ko-KR" altLang="en-US" sz="1400" dirty="0"/>
              <a:t>을 조합하면 하나의 </a:t>
            </a:r>
            <a:r>
              <a:rPr lang="en-US" altLang="ko-KR" sz="1400" dirty="0"/>
              <a:t>14</a:t>
            </a:r>
            <a:r>
              <a:rPr lang="ko-KR" altLang="en-US" sz="1400" dirty="0"/>
              <a:t>개인데 각각 하나의 </a:t>
            </a:r>
            <a:r>
              <a:rPr lang="en-US" altLang="ko-KR" sz="1400" dirty="0"/>
              <a:t>Card Category</a:t>
            </a:r>
            <a:r>
              <a:rPr lang="ko-KR" altLang="en-US" sz="1400" dirty="0"/>
              <a:t>가 됨</a:t>
            </a:r>
            <a:endParaRPr lang="en-US" altLang="ko-KR" sz="1400" dirty="0"/>
          </a:p>
          <a:p>
            <a:endParaRPr lang="en-US" altLang="ko-KR" sz="1400" dirty="0"/>
          </a:p>
          <a:p>
            <a:r>
              <a:rPr lang="en-US" altLang="ko-KR" sz="1400" b="1" dirty="0"/>
              <a:t>Category 3 </a:t>
            </a:r>
            <a:r>
              <a:rPr lang="en-US" altLang="ko-KR" sz="1400" dirty="0"/>
              <a:t>– </a:t>
            </a:r>
            <a:r>
              <a:rPr lang="ko-KR" altLang="en-US" sz="1400" dirty="0"/>
              <a:t>즉시결제</a:t>
            </a:r>
            <a:r>
              <a:rPr lang="en-US" altLang="ko-KR" sz="1400" dirty="0"/>
              <a:t>/</a:t>
            </a:r>
            <a:r>
              <a:rPr lang="ko-KR" altLang="en-US" sz="1400" dirty="0"/>
              <a:t>신용카드</a:t>
            </a:r>
            <a:r>
              <a:rPr lang="en-US" altLang="ko-KR" sz="1400" dirty="0"/>
              <a:t>/</a:t>
            </a:r>
            <a:r>
              <a:rPr lang="ko-KR" altLang="en-US" sz="1400" dirty="0"/>
              <a:t>할부</a:t>
            </a:r>
            <a:endParaRPr lang="en-US" altLang="ko-KR" sz="1400" dirty="0"/>
          </a:p>
          <a:p>
            <a:r>
              <a:rPr lang="en-US" altLang="ko-KR" sz="1400" b="1" dirty="0"/>
              <a:t>Category 2 </a:t>
            </a:r>
            <a:r>
              <a:rPr lang="en-US" altLang="ko-KR" sz="1400" dirty="0"/>
              <a:t>– </a:t>
            </a:r>
            <a:r>
              <a:rPr lang="ko-KR" altLang="en-US" sz="1400" dirty="0"/>
              <a:t>지역 연관</a:t>
            </a:r>
            <a:endParaRPr lang="en-US" altLang="ko-KR" sz="1400" dirty="0"/>
          </a:p>
          <a:p>
            <a:r>
              <a:rPr lang="en-US" altLang="ko-KR" sz="1400" b="1" dirty="0"/>
              <a:t>Category 1 </a:t>
            </a:r>
            <a:r>
              <a:rPr lang="en-US" altLang="ko-KR" sz="1400" dirty="0"/>
              <a:t>– </a:t>
            </a:r>
            <a:r>
              <a:rPr lang="en-US" altLang="ko-KR" sz="1400" dirty="0" err="1"/>
              <a:t>CityID</a:t>
            </a:r>
            <a:r>
              <a:rPr lang="ko-KR" altLang="en-US" sz="1400" dirty="0"/>
              <a:t>랑 </a:t>
            </a:r>
            <a:r>
              <a:rPr lang="ko-KR" altLang="en-US" sz="1400" dirty="0" err="1"/>
              <a:t>연관있다는</a:t>
            </a:r>
            <a:r>
              <a:rPr lang="ko-KR" altLang="en-US" sz="1400" dirty="0"/>
              <a:t> 정보</a:t>
            </a:r>
            <a:r>
              <a:rPr lang="en-US" altLang="ko-KR" sz="1400" dirty="0"/>
              <a:t>? (</a:t>
            </a:r>
            <a:r>
              <a:rPr lang="ko-KR" altLang="en-US" sz="1400" dirty="0"/>
              <a:t>해외 결제는 아닌 것을 생각됨</a:t>
            </a:r>
            <a:r>
              <a:rPr lang="en-US" altLang="ko-KR" sz="1400" dirty="0"/>
              <a:t>)</a:t>
            </a:r>
          </a:p>
          <a:p>
            <a:r>
              <a:rPr lang="en-US" altLang="ko-KR" sz="1400" b="1" dirty="0"/>
              <a:t>Installment</a:t>
            </a:r>
            <a:r>
              <a:rPr lang="en-US" altLang="ko-KR" sz="1400" dirty="0"/>
              <a:t> – </a:t>
            </a:r>
            <a:r>
              <a:rPr lang="ko-KR" altLang="en-US" sz="1400" dirty="0"/>
              <a:t>할부정보 </a:t>
            </a:r>
            <a:r>
              <a:rPr lang="en-US" altLang="ko-KR" sz="1400" dirty="0"/>
              <a:t>-1/999 nan, </a:t>
            </a:r>
            <a:r>
              <a:rPr lang="ko-KR" altLang="en-US" sz="1400" b="1" dirty="0">
                <a:solidFill>
                  <a:schemeClr val="accent5">
                    <a:lumMod val="50000"/>
                  </a:schemeClr>
                </a:solidFill>
              </a:rPr>
              <a:t>왜 </a:t>
            </a:r>
            <a:r>
              <a:rPr lang="en-US" altLang="ko-KR" sz="1400" b="1" dirty="0">
                <a:solidFill>
                  <a:schemeClr val="accent5">
                    <a:lumMod val="50000"/>
                  </a:schemeClr>
                </a:solidFill>
              </a:rPr>
              <a:t>nan</a:t>
            </a:r>
            <a:r>
              <a:rPr lang="ko-KR" altLang="en-US" sz="1400" b="1" dirty="0">
                <a:solidFill>
                  <a:schemeClr val="accent5">
                    <a:lumMod val="50000"/>
                  </a:schemeClr>
                </a:solidFill>
              </a:rPr>
              <a:t>값이 </a:t>
            </a:r>
            <a:r>
              <a:rPr lang="en-US" altLang="ko-KR" sz="1400" b="1" dirty="0">
                <a:solidFill>
                  <a:schemeClr val="accent5">
                    <a:lumMod val="50000"/>
                  </a:schemeClr>
                </a:solidFill>
              </a:rPr>
              <a:t>2</a:t>
            </a:r>
            <a:r>
              <a:rPr lang="ko-KR" altLang="en-US" sz="1400" b="1" dirty="0">
                <a:solidFill>
                  <a:schemeClr val="accent5">
                    <a:lumMod val="50000"/>
                  </a:schemeClr>
                </a:solidFill>
              </a:rPr>
              <a:t>개가 존재하는지 분석 필요</a:t>
            </a:r>
            <a:endParaRPr lang="en-US" altLang="ko-KR" sz="1400" b="1" dirty="0">
              <a:solidFill>
                <a:schemeClr val="accent5">
                  <a:lumMod val="50000"/>
                </a:schemeClr>
              </a:solidFill>
            </a:endParaRPr>
          </a:p>
          <a:p>
            <a:r>
              <a:rPr lang="en-US" altLang="ko-KR" sz="1400" b="1" dirty="0" err="1"/>
              <a:t>Purchase_amount</a:t>
            </a:r>
            <a:r>
              <a:rPr lang="en-US" altLang="ko-KR" sz="1400" b="1" dirty="0"/>
              <a:t> </a:t>
            </a:r>
            <a:r>
              <a:rPr lang="en-US" altLang="ko-KR" sz="1400" dirty="0"/>
              <a:t>– </a:t>
            </a:r>
            <a:r>
              <a:rPr lang="ko-KR" altLang="en-US" sz="1400" dirty="0"/>
              <a:t>정규화 되었지만 매우 드문 </a:t>
            </a:r>
            <a:r>
              <a:rPr lang="en-US" altLang="ko-KR" sz="1400" dirty="0"/>
              <a:t>Outlier</a:t>
            </a:r>
            <a:r>
              <a:rPr lang="ko-KR" altLang="en-US" sz="1400" dirty="0"/>
              <a:t>가 존재</a:t>
            </a:r>
            <a:endParaRPr lang="en-US" altLang="ko-KR" sz="1400" dirty="0"/>
          </a:p>
          <a:p>
            <a:endParaRPr lang="en-US" altLang="ko-KR" sz="1400" b="1" dirty="0"/>
          </a:p>
          <a:p>
            <a:r>
              <a:rPr lang="en-US" altLang="ko-KR" sz="1400" b="1" dirty="0"/>
              <a:t>Merchant</a:t>
            </a:r>
          </a:p>
          <a:p>
            <a:pPr marL="742950" lvl="1" indent="-285750">
              <a:buFont typeface="Arial" panose="020B0604020202020204" pitchFamily="34" charset="0"/>
              <a:buChar char="•"/>
            </a:pPr>
            <a:r>
              <a:rPr lang="en-US" altLang="ko-KR" sz="1400" dirty="0" err="1"/>
              <a:t>subsector_id</a:t>
            </a:r>
            <a:r>
              <a:rPr lang="en-US" altLang="ko-KR" sz="1400" dirty="0"/>
              <a:t>, </a:t>
            </a:r>
            <a:r>
              <a:rPr lang="en-US" altLang="ko-KR" sz="1400" dirty="0" err="1"/>
              <a:t>city_id</a:t>
            </a:r>
            <a:r>
              <a:rPr lang="en-US" altLang="ko-KR" sz="1400" dirty="0"/>
              <a:t>, </a:t>
            </a:r>
            <a:r>
              <a:rPr lang="en-US" altLang="ko-KR" sz="1400" dirty="0" err="1"/>
              <a:t>state_id</a:t>
            </a:r>
            <a:r>
              <a:rPr lang="en-US" altLang="ko-KR" sz="1400" dirty="0"/>
              <a:t>, </a:t>
            </a:r>
            <a:r>
              <a:rPr lang="en-US" altLang="ko-KR" sz="1400" dirty="0" err="1"/>
              <a:t>merchant_category_id</a:t>
            </a:r>
            <a:r>
              <a:rPr lang="ko-KR" altLang="en-US" sz="1400" dirty="0"/>
              <a:t> </a:t>
            </a:r>
            <a:r>
              <a:rPr lang="en-US" altLang="ko-KR" sz="1400" dirty="0"/>
              <a:t>-</a:t>
            </a:r>
            <a:r>
              <a:rPr lang="ko-KR" altLang="en-US" sz="1400" dirty="0"/>
              <a:t> </a:t>
            </a:r>
            <a:r>
              <a:rPr lang="en-US" altLang="ko-KR" sz="1400" dirty="0"/>
              <a:t>-1</a:t>
            </a:r>
            <a:r>
              <a:rPr lang="ko-KR" altLang="en-US" sz="1400" dirty="0"/>
              <a:t>은 </a:t>
            </a:r>
            <a:r>
              <a:rPr lang="en-US" altLang="ko-KR" sz="1400" dirty="0"/>
              <a:t>missing data</a:t>
            </a:r>
          </a:p>
          <a:p>
            <a:pPr marL="742950" lvl="1" indent="-285750">
              <a:buFont typeface="Arial" panose="020B0604020202020204" pitchFamily="34" charset="0"/>
              <a:buChar char="•"/>
            </a:pPr>
            <a:r>
              <a:rPr lang="ko-KR" altLang="en-US" sz="1400" dirty="0"/>
              <a:t>처음에는 지역을 한정할 수 없는 인터넷</a:t>
            </a:r>
            <a:r>
              <a:rPr lang="en-US" altLang="ko-KR" sz="1400" dirty="0"/>
              <a:t> </a:t>
            </a:r>
            <a:r>
              <a:rPr lang="ko-KR" altLang="en-US" sz="1400" dirty="0"/>
              <a:t>구매를 의미하는 줄 알았는데 같은 </a:t>
            </a:r>
            <a:r>
              <a:rPr lang="en-US" altLang="ko-KR" sz="1400" dirty="0" err="1"/>
              <a:t>merchant_id</a:t>
            </a:r>
            <a:r>
              <a:rPr lang="en-US" altLang="ko-KR" sz="1400" dirty="0"/>
              <a:t> </a:t>
            </a:r>
            <a:r>
              <a:rPr lang="ko-KR" altLang="en-US" sz="1400" dirty="0"/>
              <a:t>에서도 </a:t>
            </a:r>
            <a:r>
              <a:rPr lang="en-US" altLang="ko-KR" sz="1400" dirty="0"/>
              <a:t>-1</a:t>
            </a:r>
            <a:r>
              <a:rPr lang="ko-KR" altLang="en-US" sz="1400" dirty="0"/>
              <a:t>과 아닌 것이 존재하는 것으로 보여 그건 아닌 것 같음</a:t>
            </a:r>
            <a:r>
              <a:rPr lang="en-US" altLang="ko-KR" sz="1400" dirty="0"/>
              <a:t>, </a:t>
            </a:r>
            <a:r>
              <a:rPr lang="en-US" altLang="ko-KR" sz="1400" b="1" dirty="0">
                <a:solidFill>
                  <a:schemeClr val="accent5">
                    <a:lumMod val="50000"/>
                  </a:schemeClr>
                </a:solidFill>
              </a:rPr>
              <a:t>-1</a:t>
            </a:r>
            <a:r>
              <a:rPr lang="ko-KR" altLang="en-US" sz="1400" b="1" dirty="0">
                <a:solidFill>
                  <a:schemeClr val="accent5">
                    <a:lumMod val="50000"/>
                  </a:schemeClr>
                </a:solidFill>
              </a:rPr>
              <a:t>데이터를 더 살펴봐야 하고 </a:t>
            </a:r>
            <a:r>
              <a:rPr lang="en-US" altLang="ko-KR" sz="1400" b="1" dirty="0">
                <a:solidFill>
                  <a:schemeClr val="accent5">
                    <a:lumMod val="50000"/>
                  </a:schemeClr>
                </a:solidFill>
              </a:rPr>
              <a:t>nan</a:t>
            </a:r>
            <a:r>
              <a:rPr lang="ko-KR" altLang="en-US" sz="1400" b="1" dirty="0">
                <a:solidFill>
                  <a:schemeClr val="accent5">
                    <a:lumMod val="50000"/>
                  </a:schemeClr>
                </a:solidFill>
              </a:rPr>
              <a:t>값은 </a:t>
            </a:r>
            <a:r>
              <a:rPr lang="en-US" altLang="ko-KR" sz="1400" b="1" dirty="0">
                <a:solidFill>
                  <a:schemeClr val="accent5">
                    <a:lumMod val="50000"/>
                  </a:schemeClr>
                </a:solidFill>
              </a:rPr>
              <a:t>mode</a:t>
            </a:r>
            <a:r>
              <a:rPr lang="ko-KR" altLang="en-US" sz="1400" b="1" dirty="0">
                <a:solidFill>
                  <a:schemeClr val="accent5">
                    <a:lumMod val="50000"/>
                  </a:schemeClr>
                </a:solidFill>
              </a:rPr>
              <a:t>나 다른 값으로 채우는 것 필요</a:t>
            </a:r>
            <a:endParaRPr lang="en-US" altLang="ko-KR" sz="1400" b="1" dirty="0">
              <a:solidFill>
                <a:schemeClr val="accent5">
                  <a:lumMod val="50000"/>
                </a:schemeClr>
              </a:solidFill>
            </a:endParaRPr>
          </a:p>
          <a:p>
            <a:pPr marL="742950" lvl="1" indent="-285750">
              <a:buFont typeface="Arial" panose="020B0604020202020204" pitchFamily="34" charset="0"/>
              <a:buChar char="•"/>
            </a:pPr>
            <a:r>
              <a:rPr lang="ko-KR" altLang="en-US" sz="1400" b="1" dirty="0">
                <a:solidFill>
                  <a:schemeClr val="accent5">
                    <a:lumMod val="50000"/>
                  </a:schemeClr>
                </a:solidFill>
              </a:rPr>
              <a:t>같은 </a:t>
            </a:r>
            <a:r>
              <a:rPr lang="en-US" altLang="ko-KR" sz="1400" b="1" dirty="0" err="1">
                <a:solidFill>
                  <a:schemeClr val="accent5">
                    <a:lumMod val="50000"/>
                  </a:schemeClr>
                </a:solidFill>
              </a:rPr>
              <a:t>Merchant_id</a:t>
            </a:r>
            <a:r>
              <a:rPr lang="ko-KR" altLang="en-US" sz="1400" b="1" dirty="0">
                <a:solidFill>
                  <a:schemeClr val="accent5">
                    <a:lumMod val="50000"/>
                  </a:schemeClr>
                </a:solidFill>
              </a:rPr>
              <a:t>라도 여러가지 </a:t>
            </a:r>
            <a:r>
              <a:rPr lang="en-US" altLang="ko-KR" sz="1400" b="1" dirty="0" err="1">
                <a:solidFill>
                  <a:schemeClr val="accent5">
                    <a:lumMod val="50000"/>
                  </a:schemeClr>
                </a:solidFill>
              </a:rPr>
              <a:t>merchant_category_id</a:t>
            </a:r>
            <a:r>
              <a:rPr lang="en-US" altLang="ko-KR" sz="1400" b="1" dirty="0">
                <a:solidFill>
                  <a:schemeClr val="accent5">
                    <a:lumMod val="50000"/>
                  </a:schemeClr>
                </a:solidFill>
              </a:rPr>
              <a:t>, </a:t>
            </a:r>
            <a:r>
              <a:rPr lang="en-US" altLang="ko-KR" sz="1400" b="1" dirty="0" err="1">
                <a:solidFill>
                  <a:schemeClr val="accent5">
                    <a:lumMod val="50000"/>
                  </a:schemeClr>
                </a:solidFill>
              </a:rPr>
              <a:t>city_id</a:t>
            </a:r>
            <a:r>
              <a:rPr lang="ko-KR" altLang="en-US" sz="1400" b="1" dirty="0">
                <a:solidFill>
                  <a:schemeClr val="accent5">
                    <a:lumMod val="50000"/>
                  </a:schemeClr>
                </a:solidFill>
              </a:rPr>
              <a:t>가 존재할 수 있음 살펴봐야 함</a:t>
            </a:r>
            <a:endParaRPr lang="en-US" altLang="ko-KR" sz="1400" b="1" dirty="0">
              <a:solidFill>
                <a:schemeClr val="accent5">
                  <a:lumMod val="50000"/>
                </a:schemeClr>
              </a:solidFill>
            </a:endParaRPr>
          </a:p>
          <a:p>
            <a:pPr marL="742950" lvl="1" indent="-285750">
              <a:buFont typeface="Arial" panose="020B0604020202020204" pitchFamily="34" charset="0"/>
              <a:buChar char="•"/>
            </a:pPr>
            <a:endParaRPr lang="en-US" altLang="ko-KR" sz="1400" b="1" dirty="0">
              <a:solidFill>
                <a:schemeClr val="accent5">
                  <a:lumMod val="50000"/>
                </a:schemeClr>
              </a:solidFill>
            </a:endParaRPr>
          </a:p>
          <a:p>
            <a:r>
              <a:rPr lang="en-US" altLang="ko-KR" sz="1400" b="1" dirty="0"/>
              <a:t>Reference Date</a:t>
            </a:r>
            <a:r>
              <a:rPr lang="ko-KR" altLang="en-US" sz="1400" b="1" dirty="0"/>
              <a:t>의 의미</a:t>
            </a:r>
            <a:endParaRPr lang="en-US" altLang="ko-KR" sz="1400" b="1" dirty="0"/>
          </a:p>
          <a:p>
            <a:pPr marL="742950" lvl="1" indent="-285750">
              <a:buFont typeface="Arial" panose="020B0604020202020204" pitchFamily="34" charset="0"/>
              <a:buChar char="•"/>
            </a:pPr>
            <a:r>
              <a:rPr lang="ko-KR" altLang="en-US" sz="1400" dirty="0"/>
              <a:t>처음에 </a:t>
            </a:r>
            <a:r>
              <a:rPr lang="en-US" altLang="ko-KR" sz="1400" dirty="0"/>
              <a:t>Elo</a:t>
            </a:r>
            <a:r>
              <a:rPr lang="ko-KR" altLang="en-US" sz="1400" dirty="0"/>
              <a:t>가 </a:t>
            </a:r>
            <a:r>
              <a:rPr lang="en-US" altLang="ko-KR" sz="1400" dirty="0"/>
              <a:t>Hist Data</a:t>
            </a:r>
            <a:r>
              <a:rPr lang="ko-KR" altLang="en-US" sz="1400" dirty="0"/>
              <a:t>를 수집했을 때의 기준월을 말하는 것으로 생각됨</a:t>
            </a:r>
            <a:endParaRPr lang="en-US" altLang="ko-KR" sz="1400" dirty="0"/>
          </a:p>
          <a:p>
            <a:pPr marL="742950" lvl="1" indent="-285750">
              <a:buFont typeface="Arial" panose="020B0604020202020204" pitchFamily="34" charset="0"/>
              <a:buChar char="•"/>
            </a:pPr>
            <a:r>
              <a:rPr lang="ko-KR" altLang="en-US" sz="1400" dirty="0"/>
              <a:t>그 후 평가기간 </a:t>
            </a:r>
            <a:r>
              <a:rPr lang="en-US" altLang="ko-KR" sz="1400" dirty="0"/>
              <a:t>2</a:t>
            </a:r>
            <a:r>
              <a:rPr lang="ko-KR" altLang="en-US" sz="1400" dirty="0"/>
              <a:t>달을 가짐</a:t>
            </a:r>
            <a:r>
              <a:rPr lang="en-US" altLang="ko-KR" sz="1400" dirty="0"/>
              <a:t>(</a:t>
            </a:r>
            <a:r>
              <a:rPr lang="en-US" altLang="ko-KR" sz="1400" dirty="0" err="1"/>
              <a:t>new_merchant</a:t>
            </a:r>
            <a:r>
              <a:rPr lang="en-US" altLang="ko-KR" sz="1400" dirty="0"/>
              <a:t>)</a:t>
            </a:r>
          </a:p>
          <a:p>
            <a:pPr marL="742950" lvl="1" indent="-285750">
              <a:buFont typeface="Arial" panose="020B0604020202020204" pitchFamily="34" charset="0"/>
              <a:buChar char="•"/>
            </a:pPr>
            <a:r>
              <a:rPr lang="ko-KR" altLang="en-US" sz="1400" dirty="0"/>
              <a:t>최종적으로 </a:t>
            </a:r>
            <a:r>
              <a:rPr lang="en-US" altLang="ko-KR" sz="1400" dirty="0" err="1"/>
              <a:t>new_merchant</a:t>
            </a:r>
            <a:r>
              <a:rPr lang="ko-KR" altLang="en-US" sz="1400" dirty="0"/>
              <a:t>기간이 끝난 뒤 </a:t>
            </a:r>
            <a:r>
              <a:rPr lang="en-US" altLang="ko-KR" sz="1400" dirty="0"/>
              <a:t>Loyalty</a:t>
            </a:r>
            <a:r>
              <a:rPr lang="ko-KR" altLang="en-US" sz="1400" dirty="0"/>
              <a:t>를 계산한 것으로 추측됨</a:t>
            </a:r>
            <a:endParaRPr lang="en-US" altLang="ko-KR" sz="1400" dirty="0"/>
          </a:p>
        </p:txBody>
      </p:sp>
    </p:spTree>
    <p:extLst>
      <p:ext uri="{BB962C8B-B14F-4D97-AF65-F5344CB8AC3E}">
        <p14:creationId xmlns:p14="http://schemas.microsoft.com/office/powerpoint/2010/main" val="260840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369332"/>
          </a:xfrm>
          <a:prstGeom prst="rect">
            <a:avLst/>
          </a:prstGeom>
          <a:noFill/>
        </p:spPr>
        <p:txBody>
          <a:bodyPr wrap="square" rtlCol="0">
            <a:spAutoFit/>
          </a:bodyPr>
          <a:lstStyle/>
          <a:p>
            <a:r>
              <a:rPr lang="en-US" altLang="ko-KR" b="1" dirty="0"/>
              <a:t>Data </a:t>
            </a:r>
            <a:r>
              <a:rPr lang="ko-KR" altLang="en-US" b="1" dirty="0"/>
              <a:t>항목 요약 </a:t>
            </a:r>
            <a:r>
              <a:rPr lang="en-US" altLang="ko-KR" b="1" dirty="0"/>
              <a:t>– </a:t>
            </a:r>
            <a:r>
              <a:rPr lang="ko-KR" altLang="en-US" b="1" dirty="0"/>
              <a:t>이건 제 생각입니다</a:t>
            </a:r>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77751" y="751091"/>
            <a:ext cx="11436498" cy="4493538"/>
          </a:xfrm>
          <a:prstGeom prst="rect">
            <a:avLst/>
          </a:prstGeom>
        </p:spPr>
        <p:txBody>
          <a:bodyPr wrap="square">
            <a:spAutoFit/>
          </a:bodyPr>
          <a:lstStyle/>
          <a:p>
            <a:r>
              <a:rPr lang="en-US" altLang="ko-KR" sz="1400" b="1" dirty="0"/>
              <a:t>Reference Date</a:t>
            </a:r>
            <a:r>
              <a:rPr lang="ko-KR" altLang="en-US" sz="1400" b="1" dirty="0"/>
              <a:t>의 의미에 대한 고찰</a:t>
            </a:r>
            <a:endParaRPr lang="en-US" altLang="ko-KR" sz="1400" b="1" dirty="0"/>
          </a:p>
          <a:p>
            <a:endParaRPr lang="en-US" altLang="ko-KR" sz="1400" b="1" dirty="0"/>
          </a:p>
          <a:p>
            <a:r>
              <a:rPr lang="en-US" altLang="ko-KR" sz="1400" dirty="0" err="1"/>
              <a:t>New_merchant</a:t>
            </a:r>
            <a:r>
              <a:rPr lang="ko-KR" altLang="en-US" sz="1400" dirty="0"/>
              <a:t>에 없는 </a:t>
            </a:r>
            <a:r>
              <a:rPr lang="en-US" altLang="ko-KR" sz="1400" dirty="0"/>
              <a:t>10%</a:t>
            </a:r>
            <a:r>
              <a:rPr lang="ko-KR" altLang="en-US" sz="1400" dirty="0"/>
              <a:t>이 </a:t>
            </a:r>
            <a:r>
              <a:rPr lang="en-US" altLang="ko-KR" sz="1400" dirty="0"/>
              <a:t>Card</a:t>
            </a:r>
            <a:r>
              <a:rPr lang="ko-KR" altLang="en-US" sz="1400" dirty="0"/>
              <a:t>는 평가 </a:t>
            </a:r>
            <a:r>
              <a:rPr lang="ko-KR" altLang="en-US" sz="1400" dirty="0" err="1"/>
              <a:t>안한</a:t>
            </a:r>
            <a:r>
              <a:rPr lang="ko-KR" altLang="en-US" sz="1400" dirty="0"/>
              <a:t> 것은 아닌데 이 데이터가 없는 이유는</a:t>
            </a:r>
            <a:endParaRPr lang="en-US" altLang="ko-KR" sz="1400" b="1" dirty="0"/>
          </a:p>
          <a:p>
            <a:r>
              <a:rPr lang="ko-KR" altLang="en-US" sz="1400" b="1" dirty="0"/>
              <a:t>가설 </a:t>
            </a:r>
            <a:r>
              <a:rPr lang="en-US" altLang="ko-KR" sz="1400" b="1" dirty="0"/>
              <a:t>1)</a:t>
            </a:r>
          </a:p>
          <a:p>
            <a:pPr marL="742950" lvl="1" indent="-285750">
              <a:buFont typeface="Arial" panose="020B0604020202020204" pitchFamily="34" charset="0"/>
              <a:buChar char="•"/>
            </a:pPr>
            <a:r>
              <a:rPr lang="ko-KR" altLang="en-US" sz="1400" dirty="0"/>
              <a:t>고객</a:t>
            </a:r>
            <a:r>
              <a:rPr lang="en-US" altLang="ko-KR" sz="1400" dirty="0"/>
              <a:t>(</a:t>
            </a:r>
            <a:r>
              <a:rPr lang="en-US" altLang="ko-KR" sz="1400" dirty="0" err="1"/>
              <a:t>card_id</a:t>
            </a:r>
            <a:r>
              <a:rPr lang="en-US" altLang="ko-KR" sz="1400" dirty="0"/>
              <a:t>)</a:t>
            </a:r>
            <a:r>
              <a:rPr lang="ko-KR" altLang="en-US" sz="1400" dirty="0"/>
              <a:t>이 기존에 방문했던 상점 외에 다른 곳은 가지 않은 것</a:t>
            </a:r>
            <a:endParaRPr lang="en-US" altLang="ko-KR" sz="1400" dirty="0"/>
          </a:p>
          <a:p>
            <a:r>
              <a:rPr lang="ko-KR" altLang="en-US" sz="1400" b="1" dirty="0"/>
              <a:t>가설 </a:t>
            </a:r>
            <a:r>
              <a:rPr lang="en-US" altLang="ko-KR" sz="1400" b="1" dirty="0"/>
              <a:t>2)</a:t>
            </a:r>
          </a:p>
          <a:p>
            <a:pPr marL="742950" lvl="1" indent="-285750">
              <a:buFont typeface="Arial" panose="020B0604020202020204" pitchFamily="34" charset="0"/>
              <a:buChar char="•"/>
            </a:pPr>
            <a:r>
              <a:rPr lang="ko-KR" altLang="en-US" sz="1400" dirty="0"/>
              <a:t>혹은 </a:t>
            </a:r>
            <a:r>
              <a:rPr lang="en-US" altLang="ko-KR" sz="1400" dirty="0"/>
              <a:t>Elo</a:t>
            </a:r>
            <a:r>
              <a:rPr lang="ko-KR" altLang="en-US" sz="1400" dirty="0"/>
              <a:t>가 지정한 특정 상점을 방문하지 않은 것</a:t>
            </a:r>
            <a:endParaRPr lang="en-US" altLang="ko-KR" sz="1400" dirty="0"/>
          </a:p>
          <a:p>
            <a:pPr marL="742950" lvl="1" indent="-285750">
              <a:buFont typeface="Arial" panose="020B0604020202020204" pitchFamily="34" charset="0"/>
              <a:buChar char="•"/>
            </a:pPr>
            <a:endParaRPr lang="en-US" altLang="ko-KR" sz="1400" dirty="0"/>
          </a:p>
          <a:p>
            <a:r>
              <a:rPr lang="ko-KR" altLang="en-US" sz="1400" dirty="0"/>
              <a:t>가설 </a:t>
            </a:r>
            <a:r>
              <a:rPr lang="en-US" altLang="ko-KR" sz="1400" dirty="0"/>
              <a:t>1</a:t>
            </a:r>
            <a:r>
              <a:rPr lang="ko-KR" altLang="en-US" sz="1400" dirty="0"/>
              <a:t>이 맞을 경우 우리는 기존 </a:t>
            </a:r>
            <a:r>
              <a:rPr lang="en-US" altLang="ko-KR" sz="1400" dirty="0"/>
              <a:t>Card</a:t>
            </a:r>
            <a:r>
              <a:rPr lang="ko-KR" altLang="en-US" sz="1400" dirty="0"/>
              <a:t>이력을 바탕으로 </a:t>
            </a:r>
            <a:r>
              <a:rPr lang="en-US" altLang="ko-KR" sz="1400" dirty="0"/>
              <a:t>10%</a:t>
            </a:r>
            <a:r>
              <a:rPr lang="ko-KR" altLang="en-US" sz="1400" dirty="0"/>
              <a:t>의 </a:t>
            </a:r>
            <a:r>
              <a:rPr lang="en-US" altLang="ko-KR" sz="1400" dirty="0"/>
              <a:t>Card </a:t>
            </a:r>
            <a:r>
              <a:rPr lang="ko-KR" altLang="en-US" sz="1400" dirty="0"/>
              <a:t>내역 데이터를 생성할 수 있음</a:t>
            </a:r>
            <a:endParaRPr lang="en-US" altLang="ko-KR" sz="1400" dirty="0"/>
          </a:p>
          <a:p>
            <a:r>
              <a:rPr lang="ko-KR" altLang="en-US" sz="1400" dirty="0"/>
              <a:t>이 기간에도 </a:t>
            </a:r>
            <a:r>
              <a:rPr lang="en-US" altLang="ko-KR" sz="1400" dirty="0"/>
              <a:t>10%</a:t>
            </a:r>
            <a:r>
              <a:rPr lang="ko-KR" altLang="en-US" sz="1400" dirty="0"/>
              <a:t>의 </a:t>
            </a:r>
            <a:r>
              <a:rPr lang="en-US" altLang="ko-KR" sz="1400" dirty="0"/>
              <a:t>Card</a:t>
            </a:r>
            <a:r>
              <a:rPr lang="ko-KR" altLang="en-US" sz="1400" dirty="0"/>
              <a:t>는 구매활동을 했을 것으로 생각됨</a:t>
            </a:r>
            <a:endParaRPr lang="en-US" altLang="ko-KR" sz="1400" dirty="0"/>
          </a:p>
          <a:p>
            <a:r>
              <a:rPr lang="en-US" altLang="ko-KR" sz="1400" dirty="0"/>
              <a:t>※ </a:t>
            </a:r>
            <a:r>
              <a:rPr lang="ko-KR" altLang="en-US" sz="1400" dirty="0"/>
              <a:t>특정 기간에 한꺼번에 </a:t>
            </a:r>
            <a:r>
              <a:rPr lang="en-US" altLang="ko-KR" sz="1400" dirty="0"/>
              <a:t>10%</a:t>
            </a:r>
            <a:r>
              <a:rPr lang="ko-KR" altLang="en-US" sz="1400" dirty="0"/>
              <a:t>의 고객이 갑자기 빠진다면 회사가 힘들지 않을까 생각됨</a:t>
            </a:r>
            <a:r>
              <a:rPr lang="en-US" altLang="ko-KR" sz="1400" dirty="0"/>
              <a:t>..</a:t>
            </a:r>
          </a:p>
          <a:p>
            <a:endParaRPr lang="en-US" altLang="ko-KR" sz="1400" dirty="0"/>
          </a:p>
          <a:p>
            <a:r>
              <a:rPr lang="ko-KR" altLang="en-US" sz="1400" b="1" dirty="0">
                <a:solidFill>
                  <a:schemeClr val="accent5">
                    <a:lumMod val="50000"/>
                  </a:schemeClr>
                </a:solidFill>
              </a:rPr>
              <a:t>가설 </a:t>
            </a:r>
            <a:r>
              <a:rPr lang="en-US" altLang="ko-KR" sz="1400" b="1" dirty="0">
                <a:solidFill>
                  <a:schemeClr val="accent5">
                    <a:lumMod val="50000"/>
                  </a:schemeClr>
                </a:solidFill>
              </a:rPr>
              <a:t>2</a:t>
            </a:r>
            <a:r>
              <a:rPr lang="ko-KR" altLang="en-US" sz="1400" b="1" dirty="0">
                <a:solidFill>
                  <a:schemeClr val="accent5">
                    <a:lumMod val="50000"/>
                  </a:schemeClr>
                </a:solidFill>
              </a:rPr>
              <a:t>일 경우 특정 </a:t>
            </a:r>
            <a:r>
              <a:rPr lang="en-US" altLang="ko-KR" sz="1400" b="1" dirty="0">
                <a:solidFill>
                  <a:schemeClr val="accent5">
                    <a:lumMod val="50000"/>
                  </a:schemeClr>
                </a:solidFill>
              </a:rPr>
              <a:t>new merchant</a:t>
            </a:r>
            <a:r>
              <a:rPr lang="ko-KR" altLang="en-US" sz="1400" b="1" dirty="0">
                <a:solidFill>
                  <a:schemeClr val="accent5">
                    <a:lumMod val="50000"/>
                  </a:schemeClr>
                </a:solidFill>
              </a:rPr>
              <a:t>와 </a:t>
            </a:r>
            <a:r>
              <a:rPr lang="en-US" altLang="ko-KR" sz="1400" b="1" dirty="0">
                <a:solidFill>
                  <a:schemeClr val="accent5">
                    <a:lumMod val="50000"/>
                  </a:schemeClr>
                </a:solidFill>
              </a:rPr>
              <a:t>hist</a:t>
            </a:r>
            <a:r>
              <a:rPr lang="ko-KR" altLang="en-US" sz="1400" b="1" dirty="0">
                <a:solidFill>
                  <a:schemeClr val="accent5">
                    <a:lumMod val="50000"/>
                  </a:schemeClr>
                </a:solidFill>
              </a:rPr>
              <a:t>간 </a:t>
            </a:r>
            <a:r>
              <a:rPr lang="en-US" altLang="ko-KR" sz="1400" b="1" dirty="0">
                <a:solidFill>
                  <a:schemeClr val="accent5">
                    <a:lumMod val="50000"/>
                  </a:schemeClr>
                </a:solidFill>
              </a:rPr>
              <a:t>card id </a:t>
            </a:r>
            <a:r>
              <a:rPr lang="ko-KR" altLang="en-US" sz="1400" b="1" dirty="0">
                <a:solidFill>
                  <a:schemeClr val="accent5">
                    <a:lumMod val="50000"/>
                  </a:schemeClr>
                </a:solidFill>
              </a:rPr>
              <a:t>별로 </a:t>
            </a:r>
            <a:r>
              <a:rPr lang="en-US" altLang="ko-KR" sz="1400" b="1" dirty="0">
                <a:solidFill>
                  <a:schemeClr val="accent5">
                    <a:lumMod val="50000"/>
                  </a:schemeClr>
                </a:solidFill>
              </a:rPr>
              <a:t>merchant </a:t>
            </a:r>
            <a:r>
              <a:rPr lang="ko-KR" altLang="en-US" sz="1400" b="1" dirty="0">
                <a:solidFill>
                  <a:schemeClr val="accent5">
                    <a:lumMod val="50000"/>
                  </a:schemeClr>
                </a:solidFill>
              </a:rPr>
              <a:t>차이를 구해서 특정 </a:t>
            </a:r>
            <a:r>
              <a:rPr lang="en-US" altLang="ko-KR" sz="1400" b="1" dirty="0">
                <a:solidFill>
                  <a:schemeClr val="accent5">
                    <a:lumMod val="50000"/>
                  </a:schemeClr>
                </a:solidFill>
              </a:rPr>
              <a:t>merchant</a:t>
            </a:r>
            <a:r>
              <a:rPr lang="ko-KR" altLang="en-US" sz="1400" b="1" dirty="0">
                <a:solidFill>
                  <a:schemeClr val="accent5">
                    <a:lumMod val="50000"/>
                  </a:schemeClr>
                </a:solidFill>
              </a:rPr>
              <a:t>가 무엇인지 살펴봐야 함</a:t>
            </a:r>
            <a:endParaRPr lang="en-US" altLang="ko-KR" sz="1400" b="1" dirty="0">
              <a:solidFill>
                <a:schemeClr val="accent5">
                  <a:lumMod val="50000"/>
                </a:schemeClr>
              </a:solidFill>
            </a:endParaRPr>
          </a:p>
          <a:p>
            <a:endParaRPr lang="en-US" altLang="ko-KR" sz="1400" b="1" dirty="0">
              <a:solidFill>
                <a:schemeClr val="accent5">
                  <a:lumMod val="50000"/>
                </a:schemeClr>
              </a:solidFill>
            </a:endParaRPr>
          </a:p>
          <a:p>
            <a:r>
              <a:rPr lang="ko-KR" altLang="en-US" b="1" dirty="0">
                <a:solidFill>
                  <a:schemeClr val="accent5">
                    <a:lumMod val="50000"/>
                  </a:schemeClr>
                </a:solidFill>
              </a:rPr>
              <a:t>가설 </a:t>
            </a:r>
            <a:r>
              <a:rPr lang="en-US" altLang="ko-KR" b="1" dirty="0">
                <a:solidFill>
                  <a:schemeClr val="accent5">
                    <a:lumMod val="50000"/>
                  </a:schemeClr>
                </a:solidFill>
              </a:rPr>
              <a:t>1</a:t>
            </a:r>
            <a:r>
              <a:rPr lang="ko-KR" altLang="en-US" b="1" dirty="0">
                <a:solidFill>
                  <a:schemeClr val="accent5">
                    <a:lumMod val="50000"/>
                  </a:schemeClr>
                </a:solidFill>
              </a:rPr>
              <a:t>이 맞을 경우 성능은 크게 </a:t>
            </a:r>
            <a:r>
              <a:rPr lang="ko-KR" altLang="en-US" b="1" dirty="0" err="1">
                <a:solidFill>
                  <a:schemeClr val="accent5">
                    <a:lumMod val="50000"/>
                  </a:schemeClr>
                </a:solidFill>
              </a:rPr>
              <a:t>올라갈수도</a:t>
            </a:r>
            <a:r>
              <a:rPr lang="en-US" altLang="ko-KR" b="1" dirty="0">
                <a:solidFill>
                  <a:schemeClr val="accent5">
                    <a:lumMod val="50000"/>
                  </a:schemeClr>
                </a:solidFill>
              </a:rPr>
              <a:t>!!</a:t>
            </a:r>
          </a:p>
          <a:p>
            <a:endParaRPr lang="en-US" altLang="ko-KR" b="1" dirty="0">
              <a:solidFill>
                <a:schemeClr val="accent5">
                  <a:lumMod val="50000"/>
                </a:schemeClr>
              </a:solidFill>
            </a:endParaRPr>
          </a:p>
          <a:p>
            <a:r>
              <a:rPr lang="ko-KR" altLang="en-US" b="1" dirty="0"/>
              <a:t>혹시 삭제했다는 데이터가 이 데이터가 아닐까요</a:t>
            </a:r>
            <a:r>
              <a:rPr lang="en-US" altLang="ko-KR" b="1" dirty="0"/>
              <a:t>??</a:t>
            </a:r>
          </a:p>
          <a:p>
            <a:r>
              <a:rPr lang="ko-KR" altLang="en-US" b="1" dirty="0"/>
              <a:t>왜냐하면 충성도를 </a:t>
            </a:r>
            <a:r>
              <a:rPr lang="en-US" altLang="ko-KR" b="1" dirty="0"/>
              <a:t>Evaluation </a:t>
            </a:r>
            <a:r>
              <a:rPr lang="ko-KR" altLang="en-US" b="1" dirty="0"/>
              <a:t>기간 후에 계산한다고 했는데 평가 기간이 끝나고 또 데이터를 가지고 계산할 것 같지는 않기 때문</a:t>
            </a:r>
            <a:endParaRPr lang="en-US" altLang="ko-KR" b="1" dirty="0">
              <a:solidFill>
                <a:schemeClr val="accent5">
                  <a:lumMod val="50000"/>
                </a:schemeClr>
              </a:solidFill>
            </a:endParaRPr>
          </a:p>
        </p:txBody>
      </p:sp>
    </p:spTree>
    <p:extLst>
      <p:ext uri="{BB962C8B-B14F-4D97-AF65-F5344CB8AC3E}">
        <p14:creationId xmlns:p14="http://schemas.microsoft.com/office/powerpoint/2010/main" val="320102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369332"/>
          </a:xfrm>
          <a:prstGeom prst="rect">
            <a:avLst/>
          </a:prstGeom>
          <a:noFill/>
        </p:spPr>
        <p:txBody>
          <a:bodyPr wrap="square" rtlCol="0">
            <a:spAutoFit/>
          </a:bodyPr>
          <a:lstStyle/>
          <a:p>
            <a:r>
              <a:rPr lang="ko-KR" altLang="en-US" b="1" dirty="0"/>
              <a:t>해볼 수 있는 것</a:t>
            </a:r>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77751" y="751091"/>
            <a:ext cx="11436498" cy="5355312"/>
          </a:xfrm>
          <a:prstGeom prst="rect">
            <a:avLst/>
          </a:prstGeom>
        </p:spPr>
        <p:txBody>
          <a:bodyPr wrap="square">
            <a:spAutoFit/>
          </a:bodyPr>
          <a:lstStyle/>
          <a:p>
            <a:r>
              <a:rPr lang="en-US" altLang="ko-KR" b="1" dirty="0"/>
              <a:t>Post Processing</a:t>
            </a:r>
          </a:p>
          <a:p>
            <a:r>
              <a:rPr lang="en-US" altLang="ko-KR" b="1" dirty="0">
                <a:solidFill>
                  <a:schemeClr val="accent5">
                    <a:lumMod val="50000"/>
                  </a:schemeClr>
                </a:solidFill>
              </a:rPr>
              <a:t>TOP Outlier</a:t>
            </a:r>
            <a:r>
              <a:rPr lang="ko-KR" altLang="en-US" b="1" dirty="0">
                <a:solidFill>
                  <a:schemeClr val="accent5">
                    <a:lumMod val="50000"/>
                  </a:schemeClr>
                </a:solidFill>
              </a:rPr>
              <a:t>의 확률 값을 </a:t>
            </a:r>
            <a:r>
              <a:rPr lang="en-US" altLang="ko-KR" b="1" dirty="0">
                <a:solidFill>
                  <a:schemeClr val="accent5">
                    <a:lumMod val="50000"/>
                  </a:schemeClr>
                </a:solidFill>
              </a:rPr>
              <a:t>0.45</a:t>
            </a:r>
            <a:r>
              <a:rPr lang="ko-KR" altLang="en-US" b="1" dirty="0">
                <a:solidFill>
                  <a:schemeClr val="accent5">
                    <a:lumMod val="50000"/>
                  </a:schemeClr>
                </a:solidFill>
              </a:rPr>
              <a:t>로 조절</a:t>
            </a:r>
            <a:r>
              <a:rPr lang="en-US" altLang="ko-KR" b="1" dirty="0">
                <a:solidFill>
                  <a:schemeClr val="accent5">
                    <a:lumMod val="50000"/>
                  </a:schemeClr>
                </a:solidFill>
              </a:rPr>
              <a:t>(</a:t>
            </a:r>
            <a:r>
              <a:rPr lang="ko-KR" altLang="en-US" b="1" dirty="0">
                <a:solidFill>
                  <a:schemeClr val="accent5">
                    <a:lumMod val="50000"/>
                  </a:schemeClr>
                </a:solidFill>
              </a:rPr>
              <a:t>현재 </a:t>
            </a:r>
            <a:r>
              <a:rPr lang="en-US" altLang="ko-KR" b="1" dirty="0">
                <a:solidFill>
                  <a:schemeClr val="accent5">
                    <a:lumMod val="50000"/>
                  </a:schemeClr>
                </a:solidFill>
              </a:rPr>
              <a:t>0.55 10</a:t>
            </a:r>
            <a:r>
              <a:rPr lang="ko-KR" altLang="en-US" b="1" dirty="0">
                <a:solidFill>
                  <a:schemeClr val="accent5">
                    <a:lumMod val="50000"/>
                  </a:schemeClr>
                </a:solidFill>
              </a:rPr>
              <a:t>개 선택</a:t>
            </a:r>
            <a:r>
              <a:rPr lang="en-US" altLang="ko-KR" b="1" dirty="0">
                <a:solidFill>
                  <a:schemeClr val="accent5">
                    <a:lumMod val="50000"/>
                  </a:schemeClr>
                </a:solidFill>
              </a:rPr>
              <a:t>)</a:t>
            </a:r>
          </a:p>
          <a:p>
            <a:r>
              <a:rPr lang="en-US" altLang="ko-KR" b="1" dirty="0">
                <a:solidFill>
                  <a:schemeClr val="accent5">
                    <a:lumMod val="50000"/>
                  </a:schemeClr>
                </a:solidFill>
              </a:rPr>
              <a:t>TOP Outlier 20</a:t>
            </a:r>
            <a:r>
              <a:rPr lang="ko-KR" altLang="en-US" b="1" dirty="0">
                <a:solidFill>
                  <a:schemeClr val="accent5">
                    <a:lumMod val="50000"/>
                  </a:schemeClr>
                </a:solidFill>
              </a:rPr>
              <a:t>의 </a:t>
            </a:r>
            <a:r>
              <a:rPr lang="en-US" altLang="ko-KR" b="1" dirty="0">
                <a:solidFill>
                  <a:schemeClr val="accent5">
                    <a:lumMod val="50000"/>
                  </a:schemeClr>
                </a:solidFill>
              </a:rPr>
              <a:t>-33</a:t>
            </a:r>
            <a:r>
              <a:rPr lang="ko-KR" altLang="en-US" b="1" dirty="0">
                <a:solidFill>
                  <a:schemeClr val="accent5">
                    <a:lumMod val="50000"/>
                  </a:schemeClr>
                </a:solidFill>
              </a:rPr>
              <a:t>값을 </a:t>
            </a:r>
            <a:r>
              <a:rPr lang="en-US" altLang="ko-KR" b="1" dirty="0">
                <a:solidFill>
                  <a:schemeClr val="accent5">
                    <a:lumMod val="50000"/>
                  </a:schemeClr>
                </a:solidFill>
              </a:rPr>
              <a:t>-25~-15</a:t>
            </a:r>
            <a:r>
              <a:rPr lang="ko-KR" altLang="en-US" b="1" dirty="0">
                <a:solidFill>
                  <a:schemeClr val="accent5">
                    <a:lumMod val="50000"/>
                  </a:schemeClr>
                </a:solidFill>
              </a:rPr>
              <a:t>로 조정</a:t>
            </a:r>
            <a:endParaRPr lang="en-US" altLang="ko-KR" b="1" dirty="0">
              <a:solidFill>
                <a:schemeClr val="accent5">
                  <a:lumMod val="50000"/>
                </a:schemeClr>
              </a:solidFill>
            </a:endParaRPr>
          </a:p>
          <a:p>
            <a:pPr marL="742950" lvl="1" indent="-285750">
              <a:buFont typeface="Arial" panose="020B0604020202020204" pitchFamily="34" charset="0"/>
              <a:buChar char="•"/>
            </a:pPr>
            <a:r>
              <a:rPr lang="en-US" altLang="ko-KR" strike="sngStrike" dirty="0"/>
              <a:t>-33</a:t>
            </a:r>
            <a:r>
              <a:rPr lang="ko-KR" altLang="en-US" strike="sngStrike" dirty="0"/>
              <a:t>오차를 사용하지 않았을 때 </a:t>
            </a:r>
            <a:r>
              <a:rPr lang="en-US" altLang="ko-KR" strike="sngStrike" dirty="0"/>
              <a:t>3.695, 20</a:t>
            </a:r>
            <a:r>
              <a:rPr lang="ko-KR" altLang="en-US" strike="sngStrike" dirty="0"/>
              <a:t>개의 </a:t>
            </a:r>
            <a:r>
              <a:rPr lang="en-US" altLang="ko-KR" strike="sngStrike" dirty="0" err="1"/>
              <a:t>card_id</a:t>
            </a:r>
            <a:r>
              <a:rPr lang="ko-KR" altLang="en-US" strike="sngStrike" dirty="0"/>
              <a:t>에 </a:t>
            </a:r>
            <a:r>
              <a:rPr lang="en-US" altLang="ko-KR" strike="sngStrike" dirty="0"/>
              <a:t>-33</a:t>
            </a:r>
            <a:r>
              <a:rPr lang="ko-KR" altLang="en-US" strike="sngStrike" dirty="0"/>
              <a:t>을 부여했을 때 </a:t>
            </a:r>
            <a:r>
              <a:rPr lang="en-US" altLang="ko-KR" strike="sngStrike" dirty="0"/>
              <a:t>3.666</a:t>
            </a:r>
          </a:p>
          <a:p>
            <a:pPr lvl="1"/>
            <a:r>
              <a:rPr lang="en-US" altLang="ko-KR" strike="sngStrike" dirty="0"/>
              <a:t>Score </a:t>
            </a:r>
            <a:r>
              <a:rPr lang="ko-KR" altLang="en-US" strike="sngStrike" dirty="0"/>
              <a:t>계산하면 </a:t>
            </a:r>
            <a:r>
              <a:rPr lang="en-US" altLang="ko-KR" strike="sngStrike" dirty="0"/>
              <a:t>20</a:t>
            </a:r>
            <a:r>
              <a:rPr lang="ko-KR" altLang="en-US" strike="sngStrike" dirty="0"/>
              <a:t>개의 </a:t>
            </a:r>
            <a:r>
              <a:rPr lang="en-US" altLang="ko-KR" strike="sngStrike" dirty="0"/>
              <a:t>Outlier</a:t>
            </a:r>
            <a:r>
              <a:rPr lang="ko-KR" altLang="en-US" strike="sngStrike" dirty="0"/>
              <a:t>로 인하여 약 </a:t>
            </a:r>
            <a:r>
              <a:rPr lang="en-US" altLang="ko-KR" strike="sngStrike" dirty="0"/>
              <a:t>0.029</a:t>
            </a:r>
            <a:r>
              <a:rPr lang="ko-KR" altLang="en-US" strike="sngStrike" dirty="0"/>
              <a:t>정도 개선되었고 </a:t>
            </a:r>
            <a:r>
              <a:rPr lang="en-US" altLang="ko-KR" strike="sngStrike" dirty="0"/>
              <a:t>outlier</a:t>
            </a:r>
            <a:r>
              <a:rPr lang="ko-KR" altLang="en-US" strike="sngStrike" dirty="0"/>
              <a:t> 평균 오차는 약 </a:t>
            </a:r>
            <a:r>
              <a:rPr lang="en-US" altLang="ko-KR" strike="sngStrike" dirty="0"/>
              <a:t>15</a:t>
            </a:r>
            <a:r>
              <a:rPr lang="ko-KR" altLang="en-US" strike="sngStrike" dirty="0"/>
              <a:t>정도</a:t>
            </a:r>
            <a:endParaRPr lang="en-US" altLang="ko-KR" strike="sngStrike" dirty="0"/>
          </a:p>
          <a:p>
            <a:pPr lvl="1"/>
            <a:r>
              <a:rPr lang="ko-KR" altLang="en-US" strike="sngStrike" dirty="0"/>
              <a:t>현재 </a:t>
            </a:r>
            <a:r>
              <a:rPr lang="en-US" altLang="ko-KR" strike="sngStrike" dirty="0"/>
              <a:t>TOP20</a:t>
            </a:r>
            <a:r>
              <a:rPr lang="ko-KR" altLang="en-US" strike="sngStrike" dirty="0"/>
              <a:t>은 </a:t>
            </a:r>
            <a:r>
              <a:rPr lang="en-US" altLang="ko-KR" strike="sngStrike" dirty="0"/>
              <a:t>-24</a:t>
            </a:r>
            <a:r>
              <a:rPr lang="ko-KR" altLang="en-US" strike="sngStrike" dirty="0"/>
              <a:t>정도로 했을 때 점수가 더 올라갈 것 같고 확률 값 </a:t>
            </a:r>
            <a:r>
              <a:rPr lang="en-US" altLang="ko-KR" strike="sngStrike" dirty="0"/>
              <a:t>0.55</a:t>
            </a:r>
            <a:r>
              <a:rPr lang="ko-KR" altLang="en-US" strike="sngStrike" dirty="0"/>
              <a:t>이상은 </a:t>
            </a:r>
            <a:r>
              <a:rPr lang="en-US" altLang="ko-KR" strike="sngStrike" dirty="0"/>
              <a:t>-33</a:t>
            </a:r>
            <a:r>
              <a:rPr lang="ko-KR" altLang="en-US" strike="sngStrike" dirty="0"/>
              <a:t>으로 하면 </a:t>
            </a:r>
            <a:r>
              <a:rPr lang="en-US" altLang="ko-KR" strike="sngStrike" dirty="0"/>
              <a:t>3.662~3.663 </a:t>
            </a:r>
            <a:r>
              <a:rPr lang="ko-KR" altLang="en-US" strike="sngStrike" dirty="0"/>
              <a:t>될 것으로 예상됨</a:t>
            </a:r>
            <a:endParaRPr lang="en-US" altLang="ko-KR" strike="sngStrike" dirty="0"/>
          </a:p>
          <a:p>
            <a:pPr lvl="1"/>
            <a:r>
              <a:rPr lang="ko-KR" altLang="en-US" strike="sngStrike" dirty="0"/>
              <a:t>이렇게 되면 </a:t>
            </a:r>
            <a:r>
              <a:rPr lang="en-US" altLang="ko-KR" strike="sngStrike" dirty="0"/>
              <a:t>TOP20 Outlier</a:t>
            </a:r>
            <a:r>
              <a:rPr lang="ko-KR" altLang="en-US" strike="sngStrike" dirty="0"/>
              <a:t>에 대한 </a:t>
            </a:r>
            <a:r>
              <a:rPr lang="en-US" altLang="ko-KR" strike="sngStrike" dirty="0"/>
              <a:t>LB </a:t>
            </a:r>
            <a:r>
              <a:rPr lang="ko-KR" altLang="en-US" strike="sngStrike" dirty="0"/>
              <a:t>위험도도 감소함 </a:t>
            </a:r>
            <a:r>
              <a:rPr lang="en-US" altLang="ko-KR" strike="sngStrike" dirty="0"/>
              <a:t>-&gt; </a:t>
            </a:r>
            <a:r>
              <a:rPr lang="ko-KR" altLang="en-US" strike="sngStrike" dirty="0"/>
              <a:t>궁극적으로는 이 </a:t>
            </a:r>
            <a:r>
              <a:rPr lang="en-US" altLang="ko-KR" strike="sngStrike" dirty="0"/>
              <a:t>TOP20</a:t>
            </a:r>
            <a:r>
              <a:rPr lang="ko-KR" altLang="en-US" strike="sngStrike" dirty="0"/>
              <a:t>을 사용하면 안됨</a:t>
            </a:r>
            <a:endParaRPr lang="en-US" altLang="ko-KR" strike="sngStrike" dirty="0"/>
          </a:p>
          <a:p>
            <a:r>
              <a:rPr lang="en-US" altLang="ko-KR" b="1" dirty="0">
                <a:solidFill>
                  <a:schemeClr val="accent5">
                    <a:lumMod val="50000"/>
                  </a:schemeClr>
                </a:solidFill>
              </a:rPr>
              <a:t>Outlier</a:t>
            </a:r>
            <a:r>
              <a:rPr lang="ko-KR" altLang="en-US" b="1" dirty="0">
                <a:solidFill>
                  <a:schemeClr val="accent5">
                    <a:lumMod val="50000"/>
                  </a:schemeClr>
                </a:solidFill>
              </a:rPr>
              <a:t> </a:t>
            </a:r>
            <a:r>
              <a:rPr lang="en-US" altLang="ko-KR" b="1" dirty="0">
                <a:solidFill>
                  <a:schemeClr val="accent5">
                    <a:lumMod val="50000"/>
                  </a:schemeClr>
                </a:solidFill>
              </a:rPr>
              <a:t>Model</a:t>
            </a:r>
            <a:r>
              <a:rPr lang="ko-KR" altLang="en-US" b="1" dirty="0">
                <a:solidFill>
                  <a:schemeClr val="accent5">
                    <a:lumMod val="50000"/>
                  </a:schemeClr>
                </a:solidFill>
              </a:rPr>
              <a:t>의 확률에 따라서 가중치를 두는 방법</a:t>
            </a:r>
            <a:r>
              <a:rPr lang="en-US" altLang="ko-KR" b="1" dirty="0">
                <a:solidFill>
                  <a:schemeClr val="accent5">
                    <a:lumMod val="50000"/>
                  </a:schemeClr>
                </a:solidFill>
              </a:rPr>
              <a:t>!(</a:t>
            </a:r>
            <a:r>
              <a:rPr lang="ko-KR" altLang="en-US" b="1" dirty="0">
                <a:solidFill>
                  <a:schemeClr val="accent5">
                    <a:lumMod val="50000"/>
                  </a:schemeClr>
                </a:solidFill>
              </a:rPr>
              <a:t>이 방법 괜찮아 보임</a:t>
            </a:r>
            <a:r>
              <a:rPr lang="en-US" altLang="ko-KR" b="1" dirty="0">
                <a:solidFill>
                  <a:schemeClr val="accent5">
                    <a:lumMod val="50000"/>
                  </a:schemeClr>
                </a:solidFill>
              </a:rPr>
              <a:t>)</a:t>
            </a:r>
          </a:p>
          <a:p>
            <a:pPr marL="742950" lvl="1" indent="-285750">
              <a:buFont typeface="Arial" panose="020B0604020202020204" pitchFamily="34" charset="0"/>
              <a:buChar char="•"/>
            </a:pPr>
            <a:endParaRPr lang="en-US" altLang="ko-KR" dirty="0"/>
          </a:p>
          <a:p>
            <a:r>
              <a:rPr lang="en-US" altLang="ko-KR" b="1" dirty="0"/>
              <a:t>Single CV </a:t>
            </a:r>
            <a:r>
              <a:rPr lang="ko-KR" altLang="en-US" b="1" dirty="0"/>
              <a:t>시도</a:t>
            </a:r>
            <a:endParaRPr lang="en-US" altLang="ko-KR" b="1" dirty="0"/>
          </a:p>
          <a:p>
            <a:pPr marL="742950" lvl="1" indent="-285750">
              <a:buFont typeface="Arial" panose="020B0604020202020204" pitchFamily="34" charset="0"/>
              <a:buChar char="•"/>
            </a:pPr>
            <a:r>
              <a:rPr lang="en-US" altLang="ko-KR" dirty="0"/>
              <a:t>FFM</a:t>
            </a:r>
          </a:p>
          <a:p>
            <a:pPr marL="742950" lvl="1" indent="-285750">
              <a:buFont typeface="Arial" panose="020B0604020202020204" pitchFamily="34" charset="0"/>
              <a:buChar char="•"/>
            </a:pPr>
            <a:r>
              <a:rPr lang="en-US" altLang="ko-KR" dirty="0" err="1"/>
              <a:t>LibFM</a:t>
            </a:r>
            <a:endParaRPr lang="en-US" altLang="ko-KR" dirty="0"/>
          </a:p>
          <a:p>
            <a:pPr marL="742950" lvl="1" indent="-285750">
              <a:buFont typeface="Arial" panose="020B0604020202020204" pitchFamily="34" charset="0"/>
              <a:buChar char="•"/>
            </a:pPr>
            <a:r>
              <a:rPr lang="en-US" altLang="ko-KR" dirty="0"/>
              <a:t>Target</a:t>
            </a:r>
            <a:r>
              <a:rPr lang="ko-KR" altLang="en-US" dirty="0"/>
              <a:t>을 </a:t>
            </a:r>
            <a:r>
              <a:rPr lang="en-US" altLang="ko-KR" dirty="0"/>
              <a:t>Rank</a:t>
            </a:r>
            <a:r>
              <a:rPr lang="ko-KR" altLang="en-US" dirty="0"/>
              <a:t>로 바꿔서 </a:t>
            </a:r>
            <a:r>
              <a:rPr lang="en-US" altLang="ko-KR" dirty="0"/>
              <a:t>Rank </a:t>
            </a:r>
            <a:r>
              <a:rPr lang="ko-KR" altLang="en-US" dirty="0"/>
              <a:t>문제로 풀기</a:t>
            </a:r>
            <a:r>
              <a:rPr lang="en-US" altLang="ko-KR" dirty="0"/>
              <a:t>(Feature1/2/3 </a:t>
            </a:r>
            <a:r>
              <a:rPr lang="ko-KR" altLang="en-US" dirty="0"/>
              <a:t>각각 따로</a:t>
            </a:r>
            <a:r>
              <a:rPr lang="en-US" altLang="ko-KR" dirty="0"/>
              <a:t>)</a:t>
            </a:r>
          </a:p>
          <a:p>
            <a:pPr marL="742950" lvl="1" indent="-285750">
              <a:buFont typeface="Arial" panose="020B0604020202020204" pitchFamily="34" charset="0"/>
              <a:buChar char="•"/>
            </a:pPr>
            <a:r>
              <a:rPr lang="en-US" altLang="ko-KR" dirty="0"/>
              <a:t>Counter Vector</a:t>
            </a:r>
          </a:p>
          <a:p>
            <a:pPr marL="742950" lvl="1" indent="-285750">
              <a:buFont typeface="Arial" panose="020B0604020202020204" pitchFamily="34" charset="0"/>
              <a:buChar char="•"/>
            </a:pPr>
            <a:r>
              <a:rPr lang="en-US" altLang="ko-KR" dirty="0"/>
              <a:t>Merchant Data</a:t>
            </a:r>
            <a:r>
              <a:rPr lang="ko-KR" altLang="en-US" dirty="0"/>
              <a:t>로 </a:t>
            </a:r>
            <a:r>
              <a:rPr lang="en-US" altLang="ko-KR" dirty="0"/>
              <a:t>CLV</a:t>
            </a:r>
          </a:p>
          <a:p>
            <a:pPr marL="742950" lvl="1" indent="-285750">
              <a:buFont typeface="Arial" panose="020B0604020202020204" pitchFamily="34" charset="0"/>
              <a:buChar char="•"/>
            </a:pPr>
            <a:r>
              <a:rPr lang="en-US" altLang="ko-KR" strike="sngStrike" dirty="0"/>
              <a:t>Regression Feature</a:t>
            </a:r>
          </a:p>
          <a:p>
            <a:pPr marL="742950" lvl="1" indent="-285750">
              <a:buFont typeface="Arial" panose="020B0604020202020204" pitchFamily="34" charset="0"/>
              <a:buChar char="•"/>
            </a:pPr>
            <a:r>
              <a:rPr lang="en-US" altLang="ko-KR" dirty="0"/>
              <a:t>New Hist 10% </a:t>
            </a:r>
            <a:r>
              <a:rPr lang="ko-KR" altLang="en-US" dirty="0"/>
              <a:t>데이터 생성</a:t>
            </a:r>
            <a:endParaRPr lang="en-US" altLang="ko-KR" dirty="0"/>
          </a:p>
          <a:p>
            <a:pPr marL="742950" lvl="1" indent="-285750">
              <a:buFont typeface="Arial" panose="020B0604020202020204" pitchFamily="34" charset="0"/>
              <a:buChar char="•"/>
            </a:pPr>
            <a:r>
              <a:rPr lang="ko-KR" altLang="en-US" dirty="0"/>
              <a:t>계속 </a:t>
            </a:r>
            <a:r>
              <a:rPr lang="en-US" altLang="ko-KR" dirty="0"/>
              <a:t>FE, EDA, FE, EDA, FE, EDA…</a:t>
            </a:r>
            <a:r>
              <a:rPr lang="ko-KR" altLang="en-US" dirty="0" err="1"/>
              <a:t>ㅠㅠ</a:t>
            </a:r>
            <a:endParaRPr lang="en-US" altLang="ko-KR" dirty="0"/>
          </a:p>
        </p:txBody>
      </p:sp>
    </p:spTree>
    <p:extLst>
      <p:ext uri="{BB962C8B-B14F-4D97-AF65-F5344CB8AC3E}">
        <p14:creationId xmlns:p14="http://schemas.microsoft.com/office/powerpoint/2010/main" val="383334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369332"/>
          </a:xfrm>
          <a:prstGeom prst="rect">
            <a:avLst/>
          </a:prstGeom>
          <a:noFill/>
        </p:spPr>
        <p:txBody>
          <a:bodyPr wrap="square" rtlCol="0">
            <a:spAutoFit/>
          </a:bodyPr>
          <a:lstStyle/>
          <a:p>
            <a:r>
              <a:rPr lang="en-US" altLang="ko-KR" b="1" dirty="0"/>
              <a:t>20190209</a:t>
            </a:r>
            <a:endParaRPr lang="ko-KR" altLang="en-US" b="1"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77751" y="751091"/>
            <a:ext cx="11436498" cy="4524315"/>
          </a:xfrm>
          <a:prstGeom prst="rect">
            <a:avLst/>
          </a:prstGeom>
        </p:spPr>
        <p:txBody>
          <a:bodyPr wrap="square">
            <a:spAutoFit/>
          </a:bodyPr>
          <a:lstStyle/>
          <a:p>
            <a:r>
              <a:rPr lang="en-US" altLang="ko-KR" b="1" dirty="0"/>
              <a:t>Single CV </a:t>
            </a:r>
            <a:r>
              <a:rPr lang="ko-KR" altLang="en-US" b="1" dirty="0"/>
              <a:t>시도</a:t>
            </a:r>
            <a:endParaRPr lang="en-US" altLang="ko-KR" b="1" dirty="0"/>
          </a:p>
          <a:p>
            <a:pPr marL="742950" lvl="1" indent="-285750">
              <a:buFont typeface="Arial" panose="020B0604020202020204" pitchFamily="34" charset="0"/>
              <a:buChar char="•"/>
            </a:pPr>
            <a:r>
              <a:rPr lang="en-US" altLang="ko-KR" strike="sngStrike" dirty="0"/>
              <a:t>Regression Feature -&gt; CV </a:t>
            </a:r>
            <a:r>
              <a:rPr lang="ko-KR" altLang="en-US" strike="sngStrike" dirty="0"/>
              <a:t>성능 안 좋아 </a:t>
            </a:r>
            <a:r>
              <a:rPr lang="ko-KR" altLang="en-US" strike="sngStrike" dirty="0" err="1"/>
              <a:t>사용안함</a:t>
            </a:r>
            <a:endParaRPr lang="en-US" altLang="ko-KR" strike="sngStrike" dirty="0"/>
          </a:p>
          <a:p>
            <a:pPr marL="742950" lvl="1" indent="-285750">
              <a:buFont typeface="Arial" panose="020B0604020202020204" pitchFamily="34" charset="0"/>
              <a:buChar char="•"/>
            </a:pPr>
            <a:r>
              <a:rPr lang="ko-KR" altLang="en-US" strike="sngStrike" dirty="0"/>
              <a:t>모델을 </a:t>
            </a:r>
            <a:r>
              <a:rPr lang="en-US" altLang="ko-KR" strike="sngStrike" dirty="0"/>
              <a:t>2</a:t>
            </a:r>
            <a:r>
              <a:rPr lang="ko-KR" altLang="en-US" strike="sngStrike" dirty="0"/>
              <a:t>개로 나눠서 진행</a:t>
            </a:r>
            <a:endParaRPr lang="en-US" altLang="ko-KR" strike="sngStrike" dirty="0"/>
          </a:p>
          <a:p>
            <a:pPr marL="1200150" lvl="2" indent="-285750">
              <a:buFont typeface="Arial" panose="020B0604020202020204" pitchFamily="34" charset="0"/>
              <a:buChar char="•"/>
            </a:pPr>
            <a:r>
              <a:rPr lang="en-US" altLang="ko-KR" strike="sngStrike" dirty="0"/>
              <a:t>New Hist</a:t>
            </a:r>
            <a:r>
              <a:rPr lang="ko-KR" altLang="en-US" strike="sngStrike" dirty="0"/>
              <a:t>에 없는 </a:t>
            </a:r>
            <a:r>
              <a:rPr lang="en-US" altLang="ko-KR" strike="sngStrike" dirty="0"/>
              <a:t>10%</a:t>
            </a:r>
            <a:r>
              <a:rPr lang="ko-KR" altLang="en-US" strike="sngStrike" dirty="0"/>
              <a:t>의 </a:t>
            </a:r>
            <a:r>
              <a:rPr lang="en-US" altLang="ko-KR" strike="sngStrike" dirty="0" err="1"/>
              <a:t>CardID</a:t>
            </a:r>
            <a:r>
              <a:rPr lang="ko-KR" altLang="en-US" strike="sngStrike" dirty="0"/>
              <a:t>를 제외한 모델 </a:t>
            </a:r>
            <a:r>
              <a:rPr lang="en-US" altLang="ko-KR" strike="sngStrike" dirty="0"/>
              <a:t>+ </a:t>
            </a:r>
            <a:r>
              <a:rPr lang="ko-KR" altLang="en-US" strike="sngStrike" dirty="0"/>
              <a:t>전체 모델 </a:t>
            </a:r>
            <a:r>
              <a:rPr lang="en-US" altLang="ko-KR" strike="sngStrike" dirty="0"/>
              <a:t>-&gt; LB </a:t>
            </a:r>
            <a:r>
              <a:rPr lang="ko-KR" altLang="en-US" strike="sngStrike" dirty="0"/>
              <a:t>성능 많이 </a:t>
            </a:r>
            <a:r>
              <a:rPr lang="ko-KR" altLang="en-US" strike="sngStrike" dirty="0" err="1"/>
              <a:t>안좋아짐</a:t>
            </a:r>
            <a:r>
              <a:rPr lang="ko-KR" altLang="en-US" strike="sngStrike" dirty="0"/>
              <a:t> </a:t>
            </a:r>
            <a:r>
              <a:rPr lang="ko-KR" altLang="en-US" strike="sngStrike" dirty="0" err="1"/>
              <a:t>ㅠ</a:t>
            </a:r>
            <a:endParaRPr lang="en-US" altLang="ko-KR" strike="sngStrike" dirty="0"/>
          </a:p>
          <a:p>
            <a:pPr marL="742950" lvl="1" indent="-285750">
              <a:buFont typeface="Arial" panose="020B0604020202020204" pitchFamily="34" charset="0"/>
              <a:buChar char="•"/>
            </a:pPr>
            <a:r>
              <a:rPr lang="en-US" altLang="ko-KR" dirty="0" err="1"/>
              <a:t>Raddar</a:t>
            </a:r>
            <a:r>
              <a:rPr lang="ko-KR" altLang="en-US" dirty="0"/>
              <a:t>의 </a:t>
            </a:r>
            <a:r>
              <a:rPr lang="en-US" altLang="ko-KR" dirty="0" err="1"/>
              <a:t>kerenl</a:t>
            </a:r>
            <a:r>
              <a:rPr lang="ko-KR" altLang="en-US" dirty="0"/>
              <a:t>을 이해하여 </a:t>
            </a:r>
            <a:r>
              <a:rPr lang="en-US" altLang="ko-KR" dirty="0"/>
              <a:t>Feature </a:t>
            </a:r>
            <a:r>
              <a:rPr lang="ko-KR" altLang="en-US" dirty="0"/>
              <a:t>추가하기</a:t>
            </a:r>
            <a:endParaRPr lang="en-US" altLang="ko-KR" dirty="0"/>
          </a:p>
          <a:p>
            <a:pPr marL="742950" lvl="1" indent="-285750">
              <a:buFont typeface="Arial" panose="020B0604020202020204" pitchFamily="34" charset="0"/>
              <a:buChar char="•"/>
            </a:pPr>
            <a:r>
              <a:rPr lang="en-US" altLang="ko-KR" dirty="0"/>
              <a:t>New Hist 10% </a:t>
            </a:r>
            <a:r>
              <a:rPr lang="ko-KR" altLang="en-US" dirty="0"/>
              <a:t>데이터 생성</a:t>
            </a:r>
            <a:endParaRPr lang="en-US" altLang="ko-KR" dirty="0"/>
          </a:p>
          <a:p>
            <a:pPr marL="742950" lvl="1" indent="-285750">
              <a:buFont typeface="Arial" panose="020B0604020202020204" pitchFamily="34" charset="0"/>
              <a:buChar char="•"/>
            </a:pPr>
            <a:endParaRPr lang="en-US" altLang="ko-KR" dirty="0"/>
          </a:p>
          <a:p>
            <a:pPr marL="742950" lvl="1" indent="-285750">
              <a:buFont typeface="Arial" panose="020B0604020202020204" pitchFamily="34" charset="0"/>
              <a:buChar char="•"/>
            </a:pPr>
            <a:r>
              <a:rPr lang="en-US" altLang="ko-KR" dirty="0"/>
              <a:t>New Hist</a:t>
            </a:r>
            <a:r>
              <a:rPr lang="ko-KR" altLang="en-US" dirty="0"/>
              <a:t>에 없는 </a:t>
            </a:r>
            <a:r>
              <a:rPr lang="en-US" altLang="ko-KR" dirty="0"/>
              <a:t>10% </a:t>
            </a:r>
            <a:r>
              <a:rPr lang="ko-KR" altLang="en-US" dirty="0"/>
              <a:t>카드 데이터 분석</a:t>
            </a:r>
            <a:endParaRPr lang="en-US" altLang="ko-KR" dirty="0"/>
          </a:p>
          <a:p>
            <a:pPr marL="742950" lvl="1" indent="-285750">
              <a:buFont typeface="Arial" panose="020B0604020202020204" pitchFamily="34" charset="0"/>
              <a:buChar char="•"/>
            </a:pPr>
            <a:r>
              <a:rPr lang="en-US" altLang="ko-KR" dirty="0"/>
              <a:t>Installment</a:t>
            </a:r>
            <a:r>
              <a:rPr lang="ko-KR" altLang="en-US" dirty="0"/>
              <a:t> </a:t>
            </a:r>
            <a:r>
              <a:rPr lang="en-US" altLang="ko-KR" dirty="0"/>
              <a:t>-1 / 999 </a:t>
            </a:r>
            <a:r>
              <a:rPr lang="ko-KR" altLang="en-US" dirty="0"/>
              <a:t>분석</a:t>
            </a:r>
            <a:endParaRPr lang="en-US" altLang="ko-KR" dirty="0"/>
          </a:p>
          <a:p>
            <a:pPr marL="742950" lvl="1" indent="-285750">
              <a:buFont typeface="Arial" panose="020B0604020202020204" pitchFamily="34" charset="0"/>
              <a:buChar char="•"/>
            </a:pPr>
            <a:r>
              <a:rPr lang="en-US" altLang="ko-KR" dirty="0"/>
              <a:t>-1 </a:t>
            </a:r>
            <a:r>
              <a:rPr lang="ko-KR" altLang="en-US" dirty="0"/>
              <a:t>값을 </a:t>
            </a:r>
            <a:r>
              <a:rPr lang="en-US" altLang="ko-KR" dirty="0"/>
              <a:t>nan</a:t>
            </a:r>
            <a:r>
              <a:rPr lang="ko-KR" altLang="en-US" dirty="0"/>
              <a:t>으로 보고 </a:t>
            </a:r>
            <a:r>
              <a:rPr lang="en-US" altLang="ko-KR" dirty="0"/>
              <a:t>mode</a:t>
            </a:r>
            <a:r>
              <a:rPr lang="ko-KR" altLang="en-US" dirty="0"/>
              <a:t>값으로 </a:t>
            </a:r>
            <a:r>
              <a:rPr lang="ko-KR" altLang="en-US" dirty="0" err="1"/>
              <a:t>채워보기</a:t>
            </a:r>
            <a:r>
              <a:rPr lang="en-US" altLang="ko-KR" dirty="0"/>
              <a:t>?</a:t>
            </a:r>
          </a:p>
          <a:p>
            <a:pPr marL="742950" lvl="1" indent="-285750">
              <a:buFont typeface="Arial" panose="020B0604020202020204" pitchFamily="34" charset="0"/>
              <a:buChar char="•"/>
            </a:pPr>
            <a:endParaRPr lang="en-US" altLang="ko-KR" dirty="0"/>
          </a:p>
          <a:p>
            <a:pPr marL="742950" lvl="1" indent="-285750">
              <a:buFont typeface="Arial" panose="020B0604020202020204" pitchFamily="34" charset="0"/>
              <a:buChar char="•"/>
            </a:pPr>
            <a:r>
              <a:rPr lang="ko-KR" altLang="en-US" dirty="0"/>
              <a:t>새로운 </a:t>
            </a:r>
            <a:r>
              <a:rPr lang="en-US" altLang="ko-KR" dirty="0"/>
              <a:t>Baseline </a:t>
            </a:r>
            <a:r>
              <a:rPr lang="ko-KR" altLang="en-US" dirty="0"/>
              <a:t>만들기</a:t>
            </a:r>
            <a:endParaRPr lang="en-US" altLang="ko-KR" dirty="0"/>
          </a:p>
          <a:p>
            <a:pPr marL="1200150" lvl="2" indent="-285750">
              <a:buFont typeface="Arial" panose="020B0604020202020204" pitchFamily="34" charset="0"/>
              <a:buChar char="•"/>
            </a:pPr>
            <a:r>
              <a:rPr lang="ko-KR" altLang="en-US" dirty="0"/>
              <a:t>튜닝을 하면 할수록 대부분의 값이 </a:t>
            </a:r>
            <a:r>
              <a:rPr lang="en-US" altLang="ko-KR" dirty="0"/>
              <a:t>0</a:t>
            </a:r>
            <a:r>
              <a:rPr lang="ko-KR" altLang="en-US" dirty="0"/>
              <a:t>근처로 수렴하게 되어 </a:t>
            </a:r>
            <a:r>
              <a:rPr lang="en-US" altLang="ko-KR" dirty="0"/>
              <a:t>outlier</a:t>
            </a:r>
            <a:r>
              <a:rPr lang="ko-KR" altLang="en-US" dirty="0"/>
              <a:t>에 둔감해짐</a:t>
            </a:r>
            <a:endParaRPr lang="en-US" altLang="ko-KR" dirty="0"/>
          </a:p>
          <a:p>
            <a:pPr marL="742950" lvl="1" indent="-285750">
              <a:buFont typeface="Arial" panose="020B0604020202020204" pitchFamily="34" charset="0"/>
              <a:buChar char="•"/>
            </a:pPr>
            <a:endParaRPr lang="en-US" altLang="ko-KR" dirty="0"/>
          </a:p>
          <a:p>
            <a:pPr marL="742950" lvl="1" indent="-285750">
              <a:buFont typeface="Arial" panose="020B0604020202020204" pitchFamily="34" charset="0"/>
              <a:buChar char="•"/>
            </a:pPr>
            <a:r>
              <a:rPr lang="ko-KR" altLang="en-US" dirty="0"/>
              <a:t>오늘 목표 </a:t>
            </a:r>
            <a:r>
              <a:rPr lang="en-US" altLang="ko-KR" dirty="0"/>
              <a:t>CV 3.635 LB 3.675!!!</a:t>
            </a:r>
          </a:p>
          <a:p>
            <a:pPr marL="742950" lvl="1" indent="-285750">
              <a:buFont typeface="Arial" panose="020B0604020202020204" pitchFamily="34" charset="0"/>
              <a:buChar char="•"/>
            </a:pPr>
            <a:r>
              <a:rPr lang="ko-KR" altLang="en-US" dirty="0"/>
              <a:t>현재 </a:t>
            </a:r>
            <a:r>
              <a:rPr lang="en-US" altLang="ko-KR" dirty="0"/>
              <a:t>CV 3.6429 LB ? </a:t>
            </a:r>
            <a:r>
              <a:rPr lang="ko-KR" altLang="en-US" dirty="0"/>
              <a:t>아마도 </a:t>
            </a:r>
            <a:r>
              <a:rPr lang="en-US" altLang="ko-KR" dirty="0"/>
              <a:t>3.684</a:t>
            </a:r>
          </a:p>
        </p:txBody>
      </p:sp>
    </p:spTree>
    <p:extLst>
      <p:ext uri="{BB962C8B-B14F-4D97-AF65-F5344CB8AC3E}">
        <p14:creationId xmlns:p14="http://schemas.microsoft.com/office/powerpoint/2010/main" val="38405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8" y="117446"/>
            <a:ext cx="5050172" cy="523220"/>
          </a:xfrm>
          <a:prstGeom prst="rect">
            <a:avLst/>
          </a:prstGeom>
          <a:noFill/>
        </p:spPr>
        <p:txBody>
          <a:bodyPr wrap="square" rtlCol="0">
            <a:spAutoFit/>
          </a:bodyPr>
          <a:lstStyle/>
          <a:p>
            <a:r>
              <a:rPr lang="en-US" altLang="ko-KR" sz="2800" b="1" dirty="0"/>
              <a:t>DATA </a:t>
            </a:r>
            <a:r>
              <a:rPr lang="ko-KR" altLang="en-US" sz="2800" b="1" dirty="0"/>
              <a:t>설명</a:t>
            </a:r>
          </a:p>
        </p:txBody>
      </p:sp>
      <p:sp>
        <p:nvSpPr>
          <p:cNvPr id="5" name="직사각형 4">
            <a:extLst>
              <a:ext uri="{FF2B5EF4-FFF2-40B4-BE49-F238E27FC236}">
                <a16:creationId xmlns:a16="http://schemas.microsoft.com/office/drawing/2014/main" id="{C42C60AF-02D1-40C0-A7C0-EE9FE8F3D64F}"/>
              </a:ext>
            </a:extLst>
          </p:cNvPr>
          <p:cNvSpPr/>
          <p:nvPr/>
        </p:nvSpPr>
        <p:spPr>
          <a:xfrm>
            <a:off x="352337" y="775012"/>
            <a:ext cx="10710110" cy="523220"/>
          </a:xfrm>
          <a:prstGeom prst="rect">
            <a:avLst/>
          </a:prstGeom>
        </p:spPr>
        <p:txBody>
          <a:bodyPr wrap="square">
            <a:spAutoFit/>
          </a:bodyPr>
          <a:lstStyle/>
          <a:p>
            <a:r>
              <a:rPr lang="en-US" altLang="ko-KR" sz="2800" b="1" dirty="0">
                <a:solidFill>
                  <a:schemeClr val="accent5">
                    <a:lumMod val="50000"/>
                  </a:schemeClr>
                </a:solidFill>
                <a:latin typeface="Atlas Grotesk"/>
              </a:rPr>
              <a:t>Note: All data is simulated and fictitious, and is not real customer data</a:t>
            </a:r>
            <a:endParaRPr lang="ko-KR" altLang="en-US" sz="2800" b="1" dirty="0">
              <a:solidFill>
                <a:schemeClr val="accent5">
                  <a:lumMod val="50000"/>
                </a:schemeClr>
              </a:solidFill>
            </a:endParaRPr>
          </a:p>
        </p:txBody>
      </p:sp>
      <p:sp>
        <p:nvSpPr>
          <p:cNvPr id="11" name="직사각형 10">
            <a:extLst>
              <a:ext uri="{FF2B5EF4-FFF2-40B4-BE49-F238E27FC236}">
                <a16:creationId xmlns:a16="http://schemas.microsoft.com/office/drawing/2014/main" id="{E3378C66-0198-4B2B-813C-6D24345CD750}"/>
              </a:ext>
            </a:extLst>
          </p:cNvPr>
          <p:cNvSpPr/>
          <p:nvPr/>
        </p:nvSpPr>
        <p:spPr>
          <a:xfrm>
            <a:off x="361055" y="1432578"/>
            <a:ext cx="11436498" cy="2585323"/>
          </a:xfrm>
          <a:prstGeom prst="rect">
            <a:avLst/>
          </a:prstGeom>
        </p:spPr>
        <p:txBody>
          <a:bodyPr wrap="square">
            <a:spAutoFit/>
          </a:bodyPr>
          <a:lstStyle/>
          <a:p>
            <a:r>
              <a:rPr lang="en-US" altLang="ko-KR" b="1" dirty="0">
                <a:solidFill>
                  <a:schemeClr val="accent5">
                    <a:lumMod val="50000"/>
                  </a:schemeClr>
                </a:solidFill>
              </a:rPr>
              <a:t>historical_transactions</a:t>
            </a:r>
            <a:r>
              <a:rPr lang="en-US" altLang="ko-KR" dirty="0"/>
              <a:t>.csv contains up to </a:t>
            </a:r>
            <a:r>
              <a:rPr lang="en-US" altLang="ko-KR" b="1" dirty="0">
                <a:solidFill>
                  <a:schemeClr val="accent5">
                    <a:lumMod val="50000"/>
                  </a:schemeClr>
                </a:solidFill>
              </a:rPr>
              <a:t>3 months' worth of transactions </a:t>
            </a:r>
            <a:r>
              <a:rPr lang="en-US" altLang="ko-KR" dirty="0"/>
              <a:t>for every card at any of the provided </a:t>
            </a:r>
            <a:r>
              <a:rPr lang="en-US" altLang="ko-KR" dirty="0" err="1"/>
              <a:t>merchant_ids</a:t>
            </a:r>
            <a:r>
              <a:rPr lang="en-US" altLang="ko-KR" dirty="0"/>
              <a:t>. </a:t>
            </a:r>
          </a:p>
          <a:p>
            <a:endParaRPr lang="en-US" altLang="ko-KR" dirty="0"/>
          </a:p>
          <a:p>
            <a:r>
              <a:rPr lang="en-US" altLang="ko-KR" b="1" dirty="0">
                <a:solidFill>
                  <a:schemeClr val="accent5">
                    <a:lumMod val="50000"/>
                  </a:schemeClr>
                </a:solidFill>
              </a:rPr>
              <a:t>new_merchant_transactions</a:t>
            </a:r>
            <a:r>
              <a:rPr lang="en-US" altLang="ko-KR" dirty="0"/>
              <a:t>.csv contains the </a:t>
            </a:r>
            <a:r>
              <a:rPr lang="en-US" altLang="ko-KR" b="1" dirty="0">
                <a:solidFill>
                  <a:schemeClr val="accent5">
                    <a:lumMod val="50000"/>
                  </a:schemeClr>
                </a:solidFill>
              </a:rPr>
              <a:t>transactions at new merchants</a:t>
            </a:r>
            <a:r>
              <a:rPr lang="en-US" altLang="ko-KR" dirty="0"/>
              <a:t> (</a:t>
            </a:r>
            <a:r>
              <a:rPr lang="en-US" altLang="ko-KR" b="1" dirty="0" err="1"/>
              <a:t>merchant_ids</a:t>
            </a:r>
            <a:r>
              <a:rPr lang="en-US" altLang="ko-KR" b="1" dirty="0"/>
              <a:t> that this particular </a:t>
            </a:r>
            <a:r>
              <a:rPr lang="en-US" altLang="ko-KR" b="1" dirty="0" err="1"/>
              <a:t>card_id</a:t>
            </a:r>
            <a:r>
              <a:rPr lang="en-US" altLang="ko-KR" b="1" dirty="0"/>
              <a:t> has not yet visited</a:t>
            </a:r>
            <a:r>
              <a:rPr lang="en-US" altLang="ko-KR" dirty="0"/>
              <a:t>) over a period of two months.</a:t>
            </a:r>
          </a:p>
          <a:p>
            <a:r>
              <a:rPr lang="ko-KR" altLang="ko-KR" b="1" dirty="0" err="1">
                <a:solidFill>
                  <a:schemeClr val="accent5">
                    <a:lumMod val="50000"/>
                  </a:schemeClr>
                </a:solidFill>
                <a:latin typeface="Arial" panose="020B0604020202020204" pitchFamily="34" charset="0"/>
                <a:ea typeface="Atlas Grotesk"/>
              </a:rPr>
              <a:t>two</a:t>
            </a:r>
            <a:r>
              <a:rPr lang="ko-KR" altLang="ko-KR" b="1" dirty="0">
                <a:solidFill>
                  <a:schemeClr val="accent5">
                    <a:lumMod val="50000"/>
                  </a:schemeClr>
                </a:solidFill>
                <a:latin typeface="Arial" panose="020B0604020202020204" pitchFamily="34" charset="0"/>
                <a:ea typeface="Atlas Grotesk"/>
              </a:rPr>
              <a:t> </a:t>
            </a:r>
            <a:r>
              <a:rPr lang="ko-KR" altLang="ko-KR" b="1" dirty="0" err="1">
                <a:solidFill>
                  <a:schemeClr val="accent5">
                    <a:lumMod val="50000"/>
                  </a:schemeClr>
                </a:solidFill>
                <a:latin typeface="Arial" panose="020B0604020202020204" pitchFamily="34" charset="0"/>
                <a:ea typeface="Atlas Grotesk"/>
              </a:rPr>
              <a:t>months</a:t>
            </a:r>
            <a:r>
              <a:rPr lang="ko-KR" altLang="ko-KR" b="1" dirty="0">
                <a:solidFill>
                  <a:schemeClr val="accent5">
                    <a:lumMod val="50000"/>
                  </a:schemeClr>
                </a:solidFill>
                <a:latin typeface="Arial" panose="020B0604020202020204" pitchFamily="34" charset="0"/>
                <a:ea typeface="Atlas Grotesk"/>
              </a:rPr>
              <a:t>' </a:t>
            </a:r>
            <a:r>
              <a:rPr lang="ko-KR" altLang="ko-KR" b="1" dirty="0" err="1">
                <a:solidFill>
                  <a:schemeClr val="accent5">
                    <a:lumMod val="50000"/>
                  </a:schemeClr>
                </a:solidFill>
                <a:latin typeface="Arial" panose="020B0604020202020204" pitchFamily="34" charset="0"/>
                <a:ea typeface="Atlas Grotesk"/>
              </a:rPr>
              <a:t>worth</a:t>
            </a:r>
            <a:r>
              <a:rPr lang="ko-KR" altLang="ko-KR" b="1" dirty="0">
                <a:solidFill>
                  <a:schemeClr val="accent5">
                    <a:lumMod val="50000"/>
                  </a:schemeClr>
                </a:solidFill>
                <a:latin typeface="Arial" panose="020B0604020202020204" pitchFamily="34" charset="0"/>
                <a:ea typeface="Atlas Grotesk"/>
              </a:rPr>
              <a:t> of </a:t>
            </a:r>
            <a:r>
              <a:rPr lang="ko-KR" altLang="ko-KR" b="1" dirty="0" err="1">
                <a:solidFill>
                  <a:schemeClr val="accent5">
                    <a:lumMod val="50000"/>
                  </a:schemeClr>
                </a:solidFill>
                <a:latin typeface="Arial" panose="020B0604020202020204" pitchFamily="34" charset="0"/>
                <a:ea typeface="Atlas Grotesk"/>
              </a:rPr>
              <a:t>data</a:t>
            </a:r>
            <a:r>
              <a:rPr lang="ko-KR" altLang="ko-KR" b="1" dirty="0">
                <a:solidFill>
                  <a:schemeClr val="accent5">
                    <a:lumMod val="50000"/>
                  </a:schemeClr>
                </a:solidFill>
                <a:latin typeface="Arial" panose="020B0604020202020204" pitchFamily="34" charset="0"/>
                <a:ea typeface="Atlas Grotesk"/>
              </a:rPr>
              <a:t> </a:t>
            </a:r>
            <a:r>
              <a:rPr lang="ko-KR" altLang="ko-KR" dirty="0" err="1">
                <a:latin typeface="Arial" panose="020B0604020202020204" pitchFamily="34" charset="0"/>
                <a:ea typeface="Atlas Grotesk"/>
              </a:rPr>
              <a:t>for</a:t>
            </a:r>
            <a:r>
              <a:rPr lang="ko-KR" altLang="ko-KR" dirty="0">
                <a:latin typeface="Arial" panose="020B0604020202020204" pitchFamily="34" charset="0"/>
                <a:ea typeface="Atlas Grotesk"/>
              </a:rPr>
              <a:t> </a:t>
            </a:r>
            <a:r>
              <a:rPr lang="ko-KR" altLang="ko-KR" dirty="0" err="1">
                <a:latin typeface="Arial" panose="020B0604020202020204" pitchFamily="34" charset="0"/>
                <a:ea typeface="Atlas Grotesk"/>
              </a:rPr>
              <a:t>each</a:t>
            </a:r>
            <a:r>
              <a:rPr lang="ko-KR" altLang="ko-KR" dirty="0">
                <a:latin typeface="Arial" panose="020B0604020202020204" pitchFamily="34" charset="0"/>
                <a:ea typeface="Atlas Grotesk"/>
              </a:rPr>
              <a:t> </a:t>
            </a:r>
            <a:r>
              <a:rPr lang="ko-KR" altLang="ko-KR" dirty="0" err="1">
                <a:latin typeface="Arial Unicode MS" panose="020B0604020202020204" pitchFamily="50" charset="-127"/>
                <a:ea typeface="Roboto Mono"/>
              </a:rPr>
              <a:t>card_id</a:t>
            </a:r>
            <a:r>
              <a:rPr lang="ko-KR" altLang="ko-KR" dirty="0">
                <a:ea typeface="Atlas Grotesk"/>
              </a:rPr>
              <a:t> </a:t>
            </a:r>
            <a:r>
              <a:rPr lang="ko-KR" altLang="ko-KR" b="1" dirty="0" err="1">
                <a:solidFill>
                  <a:schemeClr val="accent5">
                    <a:lumMod val="50000"/>
                  </a:schemeClr>
                </a:solidFill>
                <a:latin typeface="Arial" panose="020B0604020202020204" pitchFamily="34" charset="0"/>
                <a:ea typeface="Atlas Grotesk"/>
              </a:rPr>
              <a:t>containing</a:t>
            </a:r>
            <a:r>
              <a:rPr lang="ko-KR" altLang="ko-KR" b="1" dirty="0">
                <a:solidFill>
                  <a:schemeClr val="accent5">
                    <a:lumMod val="50000"/>
                  </a:schemeClr>
                </a:solidFill>
                <a:latin typeface="Arial" panose="020B0604020202020204" pitchFamily="34" charset="0"/>
                <a:ea typeface="Atlas Grotesk"/>
              </a:rPr>
              <a:t> ALL </a:t>
            </a:r>
            <a:r>
              <a:rPr lang="ko-KR" altLang="ko-KR" b="1" dirty="0" err="1">
                <a:solidFill>
                  <a:schemeClr val="accent5">
                    <a:lumMod val="50000"/>
                  </a:schemeClr>
                </a:solidFill>
                <a:latin typeface="Arial" panose="020B0604020202020204" pitchFamily="34" charset="0"/>
                <a:ea typeface="Atlas Grotesk"/>
              </a:rPr>
              <a:t>purchases</a:t>
            </a:r>
            <a:r>
              <a:rPr lang="ko-KR" altLang="ko-KR" dirty="0">
                <a:latin typeface="Arial" panose="020B0604020202020204" pitchFamily="34" charset="0"/>
                <a:ea typeface="Atlas Grotesk"/>
              </a:rPr>
              <a:t> </a:t>
            </a:r>
            <a:r>
              <a:rPr lang="ko-KR" altLang="ko-KR" dirty="0" err="1">
                <a:latin typeface="Arial" panose="020B0604020202020204" pitchFamily="34" charset="0"/>
                <a:ea typeface="Atlas Grotesk"/>
              </a:rPr>
              <a:t>that</a:t>
            </a:r>
            <a:r>
              <a:rPr lang="ko-KR" altLang="ko-KR" dirty="0">
                <a:latin typeface="Arial" panose="020B0604020202020204" pitchFamily="34" charset="0"/>
                <a:ea typeface="Atlas Grotesk"/>
              </a:rPr>
              <a:t> </a:t>
            </a:r>
            <a:r>
              <a:rPr lang="ko-KR" altLang="ko-KR" dirty="0" err="1">
                <a:latin typeface="Arial Unicode MS" panose="020B0604020202020204" pitchFamily="50" charset="-127"/>
                <a:ea typeface="Roboto Mono"/>
              </a:rPr>
              <a:t>card_id</a:t>
            </a:r>
            <a:r>
              <a:rPr lang="ko-KR" altLang="ko-KR" dirty="0">
                <a:ea typeface="Atlas Grotesk"/>
              </a:rPr>
              <a:t> </a:t>
            </a:r>
            <a:r>
              <a:rPr lang="ko-KR" altLang="ko-KR" dirty="0" err="1">
                <a:latin typeface="Arial" panose="020B0604020202020204" pitchFamily="34" charset="0"/>
                <a:ea typeface="Atlas Grotesk"/>
              </a:rPr>
              <a:t>made</a:t>
            </a:r>
            <a:r>
              <a:rPr lang="ko-KR" altLang="ko-KR" dirty="0">
                <a:latin typeface="Arial" panose="020B0604020202020204" pitchFamily="34" charset="0"/>
                <a:ea typeface="Atlas Grotesk"/>
              </a:rPr>
              <a:t> </a:t>
            </a:r>
            <a:r>
              <a:rPr lang="ko-KR" altLang="ko-KR" dirty="0" err="1">
                <a:latin typeface="Arial" panose="020B0604020202020204" pitchFamily="34" charset="0"/>
                <a:ea typeface="Atlas Grotesk"/>
              </a:rPr>
              <a:t>at</a:t>
            </a:r>
            <a:r>
              <a:rPr lang="ko-KR" altLang="ko-KR" dirty="0">
                <a:latin typeface="Arial" panose="020B0604020202020204" pitchFamily="34" charset="0"/>
                <a:ea typeface="Atlas Grotesk"/>
              </a:rPr>
              <a:t> </a:t>
            </a:r>
            <a:r>
              <a:rPr lang="ko-KR" altLang="ko-KR" dirty="0" err="1">
                <a:latin typeface="Arial Unicode MS" panose="020B0604020202020204" pitchFamily="50" charset="-127"/>
                <a:ea typeface="Roboto Mono"/>
              </a:rPr>
              <a:t>merchant_id</a:t>
            </a:r>
            <a:r>
              <a:rPr lang="ko-KR" altLang="ko-KR" dirty="0" err="1">
                <a:ea typeface="Atlas Grotesk"/>
              </a:rPr>
              <a:t>s</a:t>
            </a:r>
            <a:r>
              <a:rPr lang="ko-KR" altLang="ko-KR" dirty="0">
                <a:ea typeface="Atlas Grotesk"/>
              </a:rPr>
              <a:t> </a:t>
            </a:r>
            <a:r>
              <a:rPr lang="ko-KR" altLang="ko-KR" dirty="0" err="1">
                <a:ea typeface="Atlas Grotesk"/>
              </a:rPr>
              <a:t>that</a:t>
            </a:r>
            <a:r>
              <a:rPr lang="ko-KR" altLang="ko-KR" dirty="0">
                <a:ea typeface="Atlas Grotesk"/>
              </a:rPr>
              <a:t> </a:t>
            </a:r>
            <a:r>
              <a:rPr lang="ko-KR" altLang="ko-KR" b="1" dirty="0" err="1">
                <a:solidFill>
                  <a:schemeClr val="accent5">
                    <a:lumMod val="50000"/>
                  </a:schemeClr>
                </a:solidFill>
                <a:ea typeface="Atlas Grotesk"/>
              </a:rPr>
              <a:t>were</a:t>
            </a:r>
            <a:r>
              <a:rPr lang="ko-KR" altLang="ko-KR" b="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not</a:t>
            </a:r>
            <a:r>
              <a:rPr lang="ko-KR" altLang="ko-KR" b="1" i="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visited</a:t>
            </a:r>
            <a:r>
              <a:rPr lang="ko-KR" altLang="ko-KR" b="1" i="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in</a:t>
            </a:r>
            <a:r>
              <a:rPr lang="ko-KR" altLang="ko-KR" b="1" i="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the</a:t>
            </a:r>
            <a:r>
              <a:rPr lang="ko-KR" altLang="ko-KR" b="1" i="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historical</a:t>
            </a:r>
            <a:r>
              <a:rPr lang="ko-KR" altLang="ko-KR" b="1" i="1" dirty="0">
                <a:solidFill>
                  <a:schemeClr val="accent5">
                    <a:lumMod val="50000"/>
                  </a:schemeClr>
                </a:solidFill>
                <a:latin typeface="Arial" panose="020B0604020202020204" pitchFamily="34" charset="0"/>
                <a:ea typeface="Atlas Grotesk"/>
              </a:rPr>
              <a:t> </a:t>
            </a:r>
            <a:r>
              <a:rPr lang="ko-KR" altLang="ko-KR" b="1" i="1" dirty="0" err="1">
                <a:solidFill>
                  <a:schemeClr val="accent5">
                    <a:lumMod val="50000"/>
                  </a:schemeClr>
                </a:solidFill>
                <a:latin typeface="Arial" panose="020B0604020202020204" pitchFamily="34" charset="0"/>
                <a:ea typeface="Atlas Grotesk"/>
              </a:rPr>
              <a:t>data</a:t>
            </a:r>
            <a:r>
              <a:rPr lang="ko-KR" altLang="ko-KR" b="1" dirty="0">
                <a:solidFill>
                  <a:schemeClr val="accent5">
                    <a:lumMod val="50000"/>
                  </a:schemeClr>
                </a:solidFill>
                <a:latin typeface="Arial" panose="020B0604020202020204" pitchFamily="34" charset="0"/>
                <a:ea typeface="Atlas Grotesk"/>
              </a:rPr>
              <a:t>.</a:t>
            </a:r>
            <a:r>
              <a:rPr lang="ko-KR" altLang="ko-KR" sz="1400" b="1" dirty="0">
                <a:solidFill>
                  <a:schemeClr val="accent5">
                    <a:lumMod val="50000"/>
                  </a:schemeClr>
                </a:solidFill>
                <a:latin typeface="Arial" panose="020B0604020202020204" pitchFamily="34" charset="0"/>
              </a:rPr>
              <a:t> </a:t>
            </a:r>
            <a:endParaRPr lang="ko-KR" altLang="ko-KR" sz="4000" b="1" dirty="0">
              <a:solidFill>
                <a:schemeClr val="accent5">
                  <a:lumMod val="50000"/>
                </a:schemeClr>
              </a:solidFill>
              <a:latin typeface="Arial" panose="020B0604020202020204" pitchFamily="34" charset="0"/>
            </a:endParaRPr>
          </a:p>
          <a:p>
            <a:endParaRPr lang="en-US" altLang="ko-KR" dirty="0"/>
          </a:p>
          <a:p>
            <a:r>
              <a:rPr lang="en-US" altLang="ko-KR" dirty="0"/>
              <a:t>merchants.csv contains aggregate information for each </a:t>
            </a:r>
            <a:r>
              <a:rPr lang="en-US" altLang="ko-KR" dirty="0" err="1"/>
              <a:t>merchant_id</a:t>
            </a:r>
            <a:r>
              <a:rPr lang="en-US" altLang="ko-KR" dirty="0"/>
              <a:t> represented in the data set.</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BF402EF-B659-47BF-95F7-2CDB94C60276}"/>
              </a:ext>
            </a:extLst>
          </p:cNvPr>
          <p:cNvSpPr txBox="1"/>
          <p:nvPr/>
        </p:nvSpPr>
        <p:spPr>
          <a:xfrm>
            <a:off x="225940" y="4963757"/>
            <a:ext cx="11706727" cy="1354217"/>
          </a:xfrm>
          <a:prstGeom prst="rect">
            <a:avLst/>
          </a:prstGeom>
          <a:noFill/>
        </p:spPr>
        <p:txBody>
          <a:bodyPr wrap="square" rtlCol="0">
            <a:spAutoFit/>
          </a:bodyPr>
          <a:lstStyle/>
          <a:p>
            <a:r>
              <a:rPr lang="ko-KR" altLang="en-US" sz="2800" b="1" dirty="0"/>
              <a:t>이 데이터는 가상 데이터이고 실제가 아니라는 점</a:t>
            </a:r>
            <a:r>
              <a:rPr lang="en-US" altLang="ko-KR" sz="2800" b="1" dirty="0"/>
              <a:t>!!</a:t>
            </a:r>
          </a:p>
          <a:p>
            <a:r>
              <a:rPr lang="en-US" altLang="ko-KR" dirty="0"/>
              <a:t>Hist data</a:t>
            </a:r>
            <a:r>
              <a:rPr lang="ko-KR" altLang="en-US" dirty="0"/>
              <a:t>는 최소 </a:t>
            </a:r>
            <a:r>
              <a:rPr lang="en-US" altLang="ko-KR" dirty="0"/>
              <a:t>3</a:t>
            </a:r>
            <a:r>
              <a:rPr lang="ko-KR" altLang="en-US" dirty="0"/>
              <a:t>개월의 </a:t>
            </a:r>
            <a:r>
              <a:rPr lang="en-US" altLang="ko-KR" dirty="0"/>
              <a:t>transaction</a:t>
            </a:r>
            <a:r>
              <a:rPr lang="ko-KR" altLang="en-US" dirty="0"/>
              <a:t>이 있는 데이터</a:t>
            </a:r>
            <a:endParaRPr lang="en-US" altLang="ko-KR" dirty="0"/>
          </a:p>
          <a:p>
            <a:r>
              <a:rPr lang="en-US" altLang="ko-KR" dirty="0"/>
              <a:t>New Merchant</a:t>
            </a:r>
            <a:r>
              <a:rPr lang="ko-KR" altLang="en-US" dirty="0"/>
              <a:t>는 일부 카드가 이전에 방문하지 않은 </a:t>
            </a:r>
            <a:r>
              <a:rPr lang="en-US" altLang="ko-KR" dirty="0"/>
              <a:t>merchant</a:t>
            </a:r>
            <a:r>
              <a:rPr lang="ko-KR" altLang="en-US" dirty="0"/>
              <a:t>가 있을 경우 </a:t>
            </a:r>
            <a:r>
              <a:rPr lang="en-US" altLang="ko-KR" dirty="0" err="1"/>
              <a:t>newmerchant</a:t>
            </a:r>
            <a:r>
              <a:rPr lang="en-US" altLang="ko-KR" dirty="0"/>
              <a:t> </a:t>
            </a:r>
            <a:r>
              <a:rPr lang="ko-KR" altLang="en-US" dirty="0"/>
              <a:t>데이터에 존재</a:t>
            </a:r>
            <a:endParaRPr lang="en-US" altLang="ko-KR" dirty="0"/>
          </a:p>
          <a:p>
            <a:r>
              <a:rPr lang="ko-KR" altLang="en-US" dirty="0"/>
              <a:t>모든 구매정보가 포함되어 있음</a:t>
            </a:r>
            <a:endParaRPr lang="en-US" altLang="ko-KR" dirty="0"/>
          </a:p>
        </p:txBody>
      </p:sp>
    </p:spTree>
    <p:extLst>
      <p:ext uri="{BB962C8B-B14F-4D97-AF65-F5344CB8AC3E}">
        <p14:creationId xmlns:p14="http://schemas.microsoft.com/office/powerpoint/2010/main" val="150054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6D38567-76FC-49FE-A678-07BB50D89E7E}"/>
              </a:ext>
            </a:extLst>
          </p:cNvPr>
          <p:cNvPicPr>
            <a:picLocks noChangeAspect="1"/>
          </p:cNvPicPr>
          <p:nvPr/>
        </p:nvPicPr>
        <p:blipFill>
          <a:blip r:embed="rId2"/>
          <a:stretch>
            <a:fillRect/>
          </a:stretch>
        </p:blipFill>
        <p:spPr>
          <a:xfrm>
            <a:off x="47497" y="61141"/>
            <a:ext cx="3947182" cy="1800000"/>
          </a:xfrm>
          <a:prstGeom prst="rect">
            <a:avLst/>
          </a:prstGeom>
        </p:spPr>
      </p:pic>
      <p:pic>
        <p:nvPicPr>
          <p:cNvPr id="5" name="그림 4">
            <a:extLst>
              <a:ext uri="{FF2B5EF4-FFF2-40B4-BE49-F238E27FC236}">
                <a16:creationId xmlns:a16="http://schemas.microsoft.com/office/drawing/2014/main" id="{FFF78E43-2107-4C92-A595-0F36E0831656}"/>
              </a:ext>
            </a:extLst>
          </p:cNvPr>
          <p:cNvPicPr>
            <a:picLocks noChangeAspect="1"/>
          </p:cNvPicPr>
          <p:nvPr/>
        </p:nvPicPr>
        <p:blipFill>
          <a:blip r:embed="rId3"/>
          <a:stretch>
            <a:fillRect/>
          </a:stretch>
        </p:blipFill>
        <p:spPr>
          <a:xfrm>
            <a:off x="145436" y="1861141"/>
            <a:ext cx="3751304" cy="1800000"/>
          </a:xfrm>
          <a:prstGeom prst="rect">
            <a:avLst/>
          </a:prstGeom>
        </p:spPr>
      </p:pic>
      <p:pic>
        <p:nvPicPr>
          <p:cNvPr id="6" name="그림 5">
            <a:extLst>
              <a:ext uri="{FF2B5EF4-FFF2-40B4-BE49-F238E27FC236}">
                <a16:creationId xmlns:a16="http://schemas.microsoft.com/office/drawing/2014/main" id="{C147E237-A18D-41B8-937F-C4F029F201EA}"/>
              </a:ext>
            </a:extLst>
          </p:cNvPr>
          <p:cNvPicPr>
            <a:picLocks noChangeAspect="1"/>
          </p:cNvPicPr>
          <p:nvPr/>
        </p:nvPicPr>
        <p:blipFill>
          <a:blip r:embed="rId4"/>
          <a:stretch>
            <a:fillRect/>
          </a:stretch>
        </p:blipFill>
        <p:spPr>
          <a:xfrm>
            <a:off x="4206899" y="32660"/>
            <a:ext cx="3914903" cy="1848401"/>
          </a:xfrm>
          <a:prstGeom prst="rect">
            <a:avLst/>
          </a:prstGeom>
        </p:spPr>
      </p:pic>
      <p:pic>
        <p:nvPicPr>
          <p:cNvPr id="7" name="그림 6">
            <a:extLst>
              <a:ext uri="{FF2B5EF4-FFF2-40B4-BE49-F238E27FC236}">
                <a16:creationId xmlns:a16="http://schemas.microsoft.com/office/drawing/2014/main" id="{79E37BEF-D82C-4553-8456-1C2147836CF0}"/>
              </a:ext>
            </a:extLst>
          </p:cNvPr>
          <p:cNvPicPr>
            <a:picLocks noChangeAspect="1"/>
          </p:cNvPicPr>
          <p:nvPr/>
        </p:nvPicPr>
        <p:blipFill>
          <a:blip r:embed="rId5"/>
          <a:stretch>
            <a:fillRect/>
          </a:stretch>
        </p:blipFill>
        <p:spPr>
          <a:xfrm>
            <a:off x="47497" y="3749382"/>
            <a:ext cx="3806472" cy="1800000"/>
          </a:xfrm>
          <a:prstGeom prst="rect">
            <a:avLst/>
          </a:prstGeom>
        </p:spPr>
      </p:pic>
      <p:pic>
        <p:nvPicPr>
          <p:cNvPr id="8" name="그림 7">
            <a:extLst>
              <a:ext uri="{FF2B5EF4-FFF2-40B4-BE49-F238E27FC236}">
                <a16:creationId xmlns:a16="http://schemas.microsoft.com/office/drawing/2014/main" id="{9122D727-2D76-431E-AB2E-432E3B46964A}"/>
              </a:ext>
            </a:extLst>
          </p:cNvPr>
          <p:cNvPicPr>
            <a:picLocks noChangeAspect="1"/>
          </p:cNvPicPr>
          <p:nvPr/>
        </p:nvPicPr>
        <p:blipFill>
          <a:blip r:embed="rId6"/>
          <a:stretch>
            <a:fillRect/>
          </a:stretch>
        </p:blipFill>
        <p:spPr>
          <a:xfrm>
            <a:off x="8162399" y="61141"/>
            <a:ext cx="3860946" cy="1800000"/>
          </a:xfrm>
          <a:prstGeom prst="rect">
            <a:avLst/>
          </a:prstGeom>
        </p:spPr>
      </p:pic>
      <p:pic>
        <p:nvPicPr>
          <p:cNvPr id="9" name="그림 8">
            <a:extLst>
              <a:ext uri="{FF2B5EF4-FFF2-40B4-BE49-F238E27FC236}">
                <a16:creationId xmlns:a16="http://schemas.microsoft.com/office/drawing/2014/main" id="{40D4BBC1-0724-48AA-814D-25FC34A12087}"/>
              </a:ext>
            </a:extLst>
          </p:cNvPr>
          <p:cNvPicPr>
            <a:picLocks noChangeAspect="1"/>
          </p:cNvPicPr>
          <p:nvPr/>
        </p:nvPicPr>
        <p:blipFill>
          <a:blip r:embed="rId7"/>
          <a:stretch>
            <a:fillRect/>
          </a:stretch>
        </p:blipFill>
        <p:spPr>
          <a:xfrm>
            <a:off x="4211671" y="3749382"/>
            <a:ext cx="3905358" cy="1800000"/>
          </a:xfrm>
          <a:prstGeom prst="rect">
            <a:avLst/>
          </a:prstGeom>
        </p:spPr>
      </p:pic>
      <p:pic>
        <p:nvPicPr>
          <p:cNvPr id="10" name="그림 9">
            <a:extLst>
              <a:ext uri="{FF2B5EF4-FFF2-40B4-BE49-F238E27FC236}">
                <a16:creationId xmlns:a16="http://schemas.microsoft.com/office/drawing/2014/main" id="{98D903A2-2C0C-4606-8253-97ECAEF76A08}"/>
              </a:ext>
            </a:extLst>
          </p:cNvPr>
          <p:cNvPicPr>
            <a:picLocks noChangeAspect="1"/>
          </p:cNvPicPr>
          <p:nvPr/>
        </p:nvPicPr>
        <p:blipFill>
          <a:blip r:embed="rId8"/>
          <a:stretch>
            <a:fillRect/>
          </a:stretch>
        </p:blipFill>
        <p:spPr>
          <a:xfrm>
            <a:off x="8169973" y="1893695"/>
            <a:ext cx="3853372" cy="1800000"/>
          </a:xfrm>
          <a:prstGeom prst="rect">
            <a:avLst/>
          </a:prstGeom>
        </p:spPr>
      </p:pic>
      <p:pic>
        <p:nvPicPr>
          <p:cNvPr id="11" name="그림 10">
            <a:extLst>
              <a:ext uri="{FF2B5EF4-FFF2-40B4-BE49-F238E27FC236}">
                <a16:creationId xmlns:a16="http://schemas.microsoft.com/office/drawing/2014/main" id="{9BD45E84-E1C6-4D6F-834F-E495BDA2B924}"/>
              </a:ext>
            </a:extLst>
          </p:cNvPr>
          <p:cNvPicPr>
            <a:picLocks noChangeAspect="1"/>
          </p:cNvPicPr>
          <p:nvPr/>
        </p:nvPicPr>
        <p:blipFill>
          <a:blip r:embed="rId9"/>
          <a:stretch>
            <a:fillRect/>
          </a:stretch>
        </p:blipFill>
        <p:spPr>
          <a:xfrm>
            <a:off x="8200337" y="3749382"/>
            <a:ext cx="3823008" cy="1800000"/>
          </a:xfrm>
          <a:prstGeom prst="rect">
            <a:avLst/>
          </a:prstGeom>
        </p:spPr>
      </p:pic>
      <p:pic>
        <p:nvPicPr>
          <p:cNvPr id="12" name="그림 11">
            <a:extLst>
              <a:ext uri="{FF2B5EF4-FFF2-40B4-BE49-F238E27FC236}">
                <a16:creationId xmlns:a16="http://schemas.microsoft.com/office/drawing/2014/main" id="{3D77CF67-DA44-4B8B-9C76-31253FD03833}"/>
              </a:ext>
            </a:extLst>
          </p:cNvPr>
          <p:cNvPicPr>
            <a:picLocks noChangeAspect="1"/>
          </p:cNvPicPr>
          <p:nvPr/>
        </p:nvPicPr>
        <p:blipFill>
          <a:blip r:embed="rId10"/>
          <a:stretch>
            <a:fillRect/>
          </a:stretch>
        </p:blipFill>
        <p:spPr>
          <a:xfrm>
            <a:off x="4206899" y="1881061"/>
            <a:ext cx="3791931" cy="1800000"/>
          </a:xfrm>
          <a:prstGeom prst="rect">
            <a:avLst/>
          </a:prstGeom>
        </p:spPr>
      </p:pic>
    </p:spTree>
    <p:extLst>
      <p:ext uri="{BB962C8B-B14F-4D97-AF65-F5344CB8AC3E}">
        <p14:creationId xmlns:p14="http://schemas.microsoft.com/office/powerpoint/2010/main" val="294055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Host</a:t>
            </a:r>
            <a:r>
              <a:rPr lang="ko-KR" altLang="en-US" sz="2800" b="1" dirty="0"/>
              <a:t>가 올린 </a:t>
            </a:r>
            <a:r>
              <a:rPr lang="en-US" altLang="ko-KR" sz="2800" b="1" dirty="0"/>
              <a:t>Welcome to Elo Competition!</a:t>
            </a:r>
          </a:p>
          <a:p>
            <a:r>
              <a:rPr lang="en-US" altLang="ko-KR" dirty="0"/>
              <a:t>https://www.kaggle.com/c/elo-merchant-category-recommendation/discussion/72993</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61055" y="1432578"/>
            <a:ext cx="11436498" cy="5078313"/>
          </a:xfrm>
          <a:prstGeom prst="rect">
            <a:avLst/>
          </a:prstGeom>
        </p:spPr>
        <p:txBody>
          <a:bodyPr wrap="square">
            <a:spAutoFit/>
          </a:bodyPr>
          <a:lstStyle/>
          <a:p>
            <a:r>
              <a:rPr lang="en-US" altLang="ko-KR" dirty="0"/>
              <a:t>Feature123</a:t>
            </a:r>
            <a:r>
              <a:rPr lang="ko-KR" altLang="en-US" dirty="0"/>
              <a:t>을 </a:t>
            </a:r>
            <a:r>
              <a:rPr lang="en-US" altLang="ko-KR" dirty="0"/>
              <a:t>categorical </a:t>
            </a:r>
            <a:r>
              <a:rPr lang="ko-KR" altLang="en-US" dirty="0"/>
              <a:t>변수로 두고 다른 </a:t>
            </a:r>
            <a:r>
              <a:rPr lang="ko-KR" altLang="en-US" dirty="0" err="1"/>
              <a:t>피쳐와</a:t>
            </a:r>
            <a:r>
              <a:rPr lang="ko-KR" altLang="en-US" dirty="0"/>
              <a:t> </a:t>
            </a:r>
            <a:r>
              <a:rPr lang="en-US" altLang="ko-KR" dirty="0"/>
              <a:t>interaction</a:t>
            </a:r>
            <a:r>
              <a:rPr lang="ko-KR" altLang="en-US" dirty="0"/>
              <a:t>하여 점수를 향상시킴</a:t>
            </a:r>
            <a:endParaRPr lang="en-US" altLang="ko-KR" dirty="0"/>
          </a:p>
          <a:p>
            <a:endParaRPr lang="en-US" altLang="ko-KR" dirty="0"/>
          </a:p>
          <a:p>
            <a:r>
              <a:rPr lang="en-US" altLang="ko-KR" dirty="0" err="1"/>
              <a:t>subsector_id</a:t>
            </a:r>
            <a:r>
              <a:rPr lang="en-US" altLang="ko-KR" dirty="0"/>
              <a:t>, </a:t>
            </a:r>
            <a:r>
              <a:rPr lang="en-US" altLang="ko-KR" dirty="0" err="1"/>
              <a:t>city_id</a:t>
            </a:r>
            <a:r>
              <a:rPr lang="en-US" altLang="ko-KR" dirty="0"/>
              <a:t>, </a:t>
            </a:r>
            <a:r>
              <a:rPr lang="en-US" altLang="ko-KR" dirty="0" err="1"/>
              <a:t>state_id</a:t>
            </a:r>
            <a:r>
              <a:rPr lang="en-US" altLang="ko-KR" dirty="0"/>
              <a:t>, </a:t>
            </a:r>
            <a:r>
              <a:rPr lang="en-US" altLang="ko-KR" dirty="0" err="1"/>
              <a:t>merchant_category_id</a:t>
            </a:r>
            <a:r>
              <a:rPr lang="ko-KR" altLang="en-US" dirty="0"/>
              <a:t>의 </a:t>
            </a:r>
            <a:r>
              <a:rPr lang="en-US" altLang="ko-KR" dirty="0"/>
              <a:t>-1</a:t>
            </a:r>
            <a:r>
              <a:rPr lang="ko-KR" altLang="en-US" dirty="0"/>
              <a:t>은 </a:t>
            </a:r>
            <a:r>
              <a:rPr lang="en-US" altLang="ko-KR" dirty="0"/>
              <a:t>missing data</a:t>
            </a:r>
          </a:p>
          <a:p>
            <a:r>
              <a:rPr lang="en-US" altLang="ko-KR" dirty="0"/>
              <a:t>-&gt; </a:t>
            </a:r>
            <a:r>
              <a:rPr lang="ko-KR" altLang="en-US" dirty="0"/>
              <a:t>처음에는 지역을 한정할 수 없는 인터넷</a:t>
            </a:r>
            <a:r>
              <a:rPr lang="en-US" altLang="ko-KR" dirty="0"/>
              <a:t> </a:t>
            </a:r>
            <a:r>
              <a:rPr lang="ko-KR" altLang="en-US" dirty="0"/>
              <a:t>구매를 의미하는 줄 알았는데 같은 </a:t>
            </a:r>
            <a:r>
              <a:rPr lang="en-US" altLang="ko-KR" dirty="0" err="1"/>
              <a:t>merchant_id</a:t>
            </a:r>
            <a:r>
              <a:rPr lang="en-US" altLang="ko-KR" dirty="0"/>
              <a:t> </a:t>
            </a:r>
            <a:r>
              <a:rPr lang="ko-KR" altLang="en-US" dirty="0"/>
              <a:t>에서도 </a:t>
            </a:r>
            <a:r>
              <a:rPr lang="en-US" altLang="ko-KR" dirty="0"/>
              <a:t>-1</a:t>
            </a:r>
            <a:r>
              <a:rPr lang="ko-KR" altLang="en-US" dirty="0"/>
              <a:t>과 아닌 것이 존재하는 것으로 보여 그건 아닌 것 같음</a:t>
            </a:r>
            <a:r>
              <a:rPr lang="en-US" altLang="ko-KR" dirty="0"/>
              <a:t>, -1</a:t>
            </a:r>
            <a:r>
              <a:rPr lang="ko-KR" altLang="en-US" dirty="0"/>
              <a:t>데이터를 더 살펴봐야 하고 같은 </a:t>
            </a:r>
            <a:r>
              <a:rPr lang="en-US" altLang="ko-KR" dirty="0" err="1"/>
              <a:t>merchant_id</a:t>
            </a:r>
            <a:r>
              <a:rPr lang="ko-KR" altLang="en-US" dirty="0"/>
              <a:t>의 </a:t>
            </a:r>
            <a:r>
              <a:rPr lang="en-US" altLang="ko-KR" dirty="0"/>
              <a:t>mode</a:t>
            </a:r>
            <a:r>
              <a:rPr lang="ko-KR" altLang="en-US" dirty="0"/>
              <a:t>값으로 채워도 </a:t>
            </a:r>
            <a:r>
              <a:rPr lang="ko-KR" altLang="en-US" dirty="0" err="1"/>
              <a:t>될듯</a:t>
            </a:r>
            <a:r>
              <a:rPr lang="en-US" altLang="ko-KR" dirty="0"/>
              <a:t>?</a:t>
            </a:r>
          </a:p>
          <a:p>
            <a:endParaRPr lang="en-US" altLang="ko-KR" dirty="0"/>
          </a:p>
          <a:p>
            <a:r>
              <a:rPr lang="en-US" altLang="ko-KR" dirty="0"/>
              <a:t>Installments -1 and 999</a:t>
            </a:r>
            <a:r>
              <a:rPr lang="ko-KR" altLang="en-US" dirty="0"/>
              <a:t>는 </a:t>
            </a:r>
            <a:r>
              <a:rPr lang="en-US" altLang="ko-KR" dirty="0"/>
              <a:t>missing value </a:t>
            </a:r>
          </a:p>
          <a:p>
            <a:r>
              <a:rPr lang="en-US" altLang="ko-KR" dirty="0"/>
              <a:t>-&gt; </a:t>
            </a:r>
            <a:r>
              <a:rPr lang="ko-KR" altLang="en-US" dirty="0"/>
              <a:t>왜 어떤 데이터는 </a:t>
            </a:r>
            <a:r>
              <a:rPr lang="en-US" altLang="ko-KR" dirty="0"/>
              <a:t>-1</a:t>
            </a:r>
            <a:r>
              <a:rPr lang="ko-KR" altLang="en-US" dirty="0"/>
              <a:t>로 채우고 어떤 데이터는 </a:t>
            </a:r>
            <a:r>
              <a:rPr lang="en-US" altLang="ko-KR" dirty="0"/>
              <a:t>999</a:t>
            </a:r>
            <a:r>
              <a:rPr lang="ko-KR" altLang="en-US" dirty="0"/>
              <a:t>로 채웠을까</a:t>
            </a:r>
            <a:r>
              <a:rPr lang="en-US" altLang="ko-KR" dirty="0"/>
              <a:t>? </a:t>
            </a:r>
            <a:r>
              <a:rPr lang="ko-KR" altLang="en-US" dirty="0"/>
              <a:t>보통은 </a:t>
            </a:r>
            <a:r>
              <a:rPr lang="en-US" altLang="ko-KR" dirty="0"/>
              <a:t>null</a:t>
            </a:r>
            <a:r>
              <a:rPr lang="ko-KR" altLang="en-US" dirty="0"/>
              <a:t>은 한 값으로 </a:t>
            </a:r>
            <a:r>
              <a:rPr lang="ko-KR" altLang="en-US" dirty="0" err="1"/>
              <a:t>채울텐데</a:t>
            </a:r>
            <a:r>
              <a:rPr lang="en-US" altLang="ko-KR" dirty="0"/>
              <a:t>? -1</a:t>
            </a:r>
            <a:r>
              <a:rPr lang="ko-KR" altLang="en-US" dirty="0"/>
              <a:t>과</a:t>
            </a:r>
            <a:r>
              <a:rPr lang="en-US" altLang="ko-KR" dirty="0"/>
              <a:t> 999</a:t>
            </a:r>
            <a:r>
              <a:rPr lang="ko-KR" altLang="en-US" dirty="0"/>
              <a:t>의 기간을 살펴보자</a:t>
            </a:r>
            <a:endParaRPr lang="en-US" altLang="ko-KR" dirty="0"/>
          </a:p>
          <a:p>
            <a:endParaRPr lang="en-US" altLang="ko-KR" dirty="0"/>
          </a:p>
          <a:p>
            <a:r>
              <a:rPr lang="en-US" altLang="ko-KR" dirty="0" err="1"/>
              <a:t>Purcharse_amount</a:t>
            </a:r>
            <a:r>
              <a:rPr lang="en-US" altLang="ko-KR" dirty="0"/>
              <a:t> </a:t>
            </a:r>
            <a:r>
              <a:rPr lang="ko-KR" altLang="en-US" dirty="0"/>
              <a:t>일부에서 매우 큰 값이 있음 </a:t>
            </a:r>
            <a:r>
              <a:rPr lang="en-US" altLang="ko-KR" dirty="0"/>
              <a:t>6010604? 0.84%</a:t>
            </a:r>
            <a:r>
              <a:rPr lang="ko-KR" altLang="en-US" dirty="0"/>
              <a:t>밖에 차지하지 않는데 이 값이 </a:t>
            </a:r>
            <a:r>
              <a:rPr lang="en-US" altLang="ko-KR" dirty="0"/>
              <a:t>missing value</a:t>
            </a:r>
            <a:r>
              <a:rPr lang="ko-KR" altLang="en-US" dirty="0"/>
              <a:t>나 다른 이유에 의한 </a:t>
            </a:r>
            <a:r>
              <a:rPr lang="en-US" altLang="ko-KR" dirty="0"/>
              <a:t>outlier</a:t>
            </a:r>
            <a:r>
              <a:rPr lang="ko-KR" altLang="en-US" dirty="0"/>
              <a:t>인가</a:t>
            </a:r>
            <a:r>
              <a:rPr lang="en-US" altLang="ko-KR" dirty="0"/>
              <a:t>?</a:t>
            </a:r>
          </a:p>
          <a:p>
            <a:r>
              <a:rPr lang="en-US" altLang="ko-KR" dirty="0"/>
              <a:t>-&gt; purchase amount</a:t>
            </a:r>
            <a:r>
              <a:rPr lang="ko-KR" altLang="en-US" dirty="0"/>
              <a:t>의 </a:t>
            </a:r>
            <a:r>
              <a:rPr lang="en-US" altLang="ko-KR" dirty="0"/>
              <a:t>outlier</a:t>
            </a:r>
            <a:r>
              <a:rPr lang="ko-KR" altLang="en-US" dirty="0"/>
              <a:t>값에 대해 다시 조사해봐야 함</a:t>
            </a:r>
            <a:endParaRPr lang="en-US" altLang="ko-KR" dirty="0"/>
          </a:p>
          <a:p>
            <a:endParaRPr lang="en-US" altLang="ko-KR" dirty="0"/>
          </a:p>
          <a:p>
            <a:endParaRPr lang="en-US" altLang="ko-KR" dirty="0"/>
          </a:p>
          <a:p>
            <a:r>
              <a:rPr lang="ko-KR" altLang="en-US" dirty="0"/>
              <a:t>근데 가상 데이터인데 </a:t>
            </a:r>
            <a:r>
              <a:rPr lang="en-US" altLang="ko-KR" dirty="0"/>
              <a:t>null</a:t>
            </a:r>
            <a:r>
              <a:rPr lang="ko-KR" altLang="en-US" dirty="0"/>
              <a:t>값이 있나</a:t>
            </a:r>
            <a:r>
              <a:rPr lang="en-US" altLang="ko-KR" dirty="0"/>
              <a:t>? </a:t>
            </a:r>
            <a:r>
              <a:rPr lang="ko-KR" altLang="en-US" dirty="0"/>
              <a:t>보통 가상으로 만들어낸 데이터면 다 있을 것 같은데</a:t>
            </a:r>
            <a:r>
              <a:rPr lang="en-US" altLang="ko-KR" dirty="0"/>
              <a:t>..? Null</a:t>
            </a:r>
            <a:r>
              <a:rPr lang="ko-KR" altLang="en-US" dirty="0"/>
              <a:t>이 일부러 </a:t>
            </a:r>
            <a:r>
              <a:rPr lang="en-US" altLang="ko-KR" dirty="0"/>
              <a:t>noise</a:t>
            </a:r>
            <a:r>
              <a:rPr lang="ko-KR" altLang="en-US" dirty="0"/>
              <a:t>를 준거라면 이 </a:t>
            </a:r>
            <a:r>
              <a:rPr lang="en-US" altLang="ko-KR" dirty="0"/>
              <a:t>noise</a:t>
            </a:r>
            <a:r>
              <a:rPr lang="ko-KR" altLang="en-US" dirty="0"/>
              <a:t>를 제거하거나 </a:t>
            </a:r>
            <a:r>
              <a:rPr lang="en-US" altLang="ko-KR" dirty="0"/>
              <a:t>noise</a:t>
            </a:r>
            <a:r>
              <a:rPr lang="ko-KR" altLang="en-US" dirty="0"/>
              <a:t>의 비율을 알아볼 수 있지 않을까</a:t>
            </a:r>
            <a:r>
              <a:rPr lang="en-US" altLang="ko-KR" dirty="0"/>
              <a:t>?</a:t>
            </a:r>
          </a:p>
        </p:txBody>
      </p:sp>
    </p:spTree>
    <p:extLst>
      <p:ext uri="{BB962C8B-B14F-4D97-AF65-F5344CB8AC3E}">
        <p14:creationId xmlns:p14="http://schemas.microsoft.com/office/powerpoint/2010/main" val="16623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Host</a:t>
            </a:r>
            <a:r>
              <a:rPr lang="ko-KR" altLang="en-US" sz="2800" b="1" dirty="0"/>
              <a:t>가 올린 </a:t>
            </a:r>
            <a:r>
              <a:rPr lang="en-US" altLang="ko-KR" sz="2800" b="1" dirty="0"/>
              <a:t>Welcome to Elo Competition!</a:t>
            </a:r>
          </a:p>
          <a:p>
            <a:r>
              <a:rPr lang="en-US" altLang="ko-KR" dirty="0"/>
              <a:t>https://www.kaggle.com/c/elo-merchant-category-recommendation/discussion/72993</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61055" y="1432578"/>
            <a:ext cx="11436498" cy="4431983"/>
          </a:xfrm>
          <a:prstGeom prst="rect">
            <a:avLst/>
          </a:prstGeom>
        </p:spPr>
        <p:txBody>
          <a:bodyPr wrap="square">
            <a:spAutoFit/>
          </a:bodyPr>
          <a:lstStyle/>
          <a:p>
            <a:r>
              <a:rPr lang="en-US" altLang="ko-KR" dirty="0"/>
              <a:t>Historical data</a:t>
            </a:r>
            <a:r>
              <a:rPr lang="ko-KR" altLang="en-US" dirty="0"/>
              <a:t>에 있는 </a:t>
            </a:r>
            <a:r>
              <a:rPr lang="en-US" altLang="ko-KR" dirty="0"/>
              <a:t>merchant</a:t>
            </a:r>
            <a:r>
              <a:rPr lang="ko-KR" altLang="en-US" dirty="0"/>
              <a:t>정보와 중복되는 정보를 </a:t>
            </a:r>
            <a:r>
              <a:rPr lang="en-US" altLang="ko-KR" dirty="0"/>
              <a:t>drop</a:t>
            </a:r>
            <a:r>
              <a:rPr lang="ko-KR" altLang="en-US" dirty="0"/>
              <a:t>하고 </a:t>
            </a:r>
            <a:r>
              <a:rPr lang="en-US" altLang="ko-KR" dirty="0"/>
              <a:t>merchant df</a:t>
            </a:r>
            <a:r>
              <a:rPr lang="ko-KR" altLang="en-US" dirty="0"/>
              <a:t>에서 가져왔다는 말도 있음</a:t>
            </a:r>
            <a:endParaRPr lang="en-US" altLang="ko-KR" dirty="0"/>
          </a:p>
          <a:p>
            <a:r>
              <a:rPr lang="en-US" altLang="ko-KR" dirty="0"/>
              <a:t>Category_1, category_2, </a:t>
            </a:r>
            <a:r>
              <a:rPr lang="en-US" altLang="ko-KR" dirty="0" err="1"/>
              <a:t>state_id</a:t>
            </a:r>
            <a:r>
              <a:rPr lang="en-US" altLang="ko-KR" dirty="0"/>
              <a:t>, </a:t>
            </a:r>
            <a:r>
              <a:rPr lang="en-US" altLang="ko-KR" dirty="0" err="1"/>
              <a:t>city_id</a:t>
            </a:r>
            <a:r>
              <a:rPr lang="en-US" altLang="ko-KR" dirty="0"/>
              <a:t>, </a:t>
            </a:r>
            <a:r>
              <a:rPr lang="en-US" altLang="ko-KR" dirty="0" err="1"/>
              <a:t>merchant_category_id</a:t>
            </a:r>
            <a:r>
              <a:rPr lang="en-US" altLang="ko-KR" dirty="0"/>
              <a:t>, </a:t>
            </a:r>
            <a:r>
              <a:rPr lang="en-US" altLang="ko-KR" dirty="0" err="1"/>
              <a:t>subsector_id</a:t>
            </a:r>
            <a:endParaRPr lang="en-US" altLang="ko-KR" dirty="0"/>
          </a:p>
          <a:p>
            <a:r>
              <a:rPr lang="ko-KR" altLang="en-US" dirty="0"/>
              <a:t>다만</a:t>
            </a:r>
            <a:r>
              <a:rPr lang="en-US" altLang="ko-KR" dirty="0"/>
              <a:t>, </a:t>
            </a:r>
            <a:r>
              <a:rPr lang="en-US" altLang="ko-KR" dirty="0" err="1"/>
              <a:t>merchant_id</a:t>
            </a:r>
            <a:r>
              <a:rPr lang="ko-KR" altLang="en-US" dirty="0"/>
              <a:t>중에 </a:t>
            </a:r>
            <a:r>
              <a:rPr lang="ko-KR" altLang="en-US" dirty="0" err="1"/>
              <a:t>이상한게</a:t>
            </a:r>
            <a:r>
              <a:rPr lang="ko-KR" altLang="en-US" dirty="0"/>
              <a:t> 있는데 같은 </a:t>
            </a:r>
            <a:r>
              <a:rPr lang="en-US" altLang="ko-KR" dirty="0" err="1"/>
              <a:t>merchant_id</a:t>
            </a:r>
            <a:r>
              <a:rPr lang="ko-KR" altLang="en-US" dirty="0"/>
              <a:t>를 가지는데 </a:t>
            </a:r>
            <a:r>
              <a:rPr lang="en-US" altLang="ko-KR" dirty="0"/>
              <a:t>category, city, subsector</a:t>
            </a:r>
            <a:r>
              <a:rPr lang="ko-KR" altLang="en-US" dirty="0"/>
              <a:t>가 </a:t>
            </a:r>
            <a:r>
              <a:rPr lang="ko-KR" altLang="en-US" dirty="0" err="1"/>
              <a:t>다른것이</a:t>
            </a:r>
            <a:r>
              <a:rPr lang="ko-KR" altLang="en-US" dirty="0"/>
              <a:t> 있음</a:t>
            </a:r>
            <a:r>
              <a:rPr lang="en-US" altLang="ko-KR" dirty="0"/>
              <a:t> </a:t>
            </a:r>
            <a:r>
              <a:rPr lang="ko-KR" altLang="en-US" dirty="0"/>
              <a:t>왜</a:t>
            </a:r>
            <a:r>
              <a:rPr lang="en-US" altLang="ko-KR" dirty="0"/>
              <a:t>?</a:t>
            </a:r>
            <a:r>
              <a:rPr lang="ko-KR" altLang="en-US" dirty="0" err="1"/>
              <a:t>ㅠ</a:t>
            </a:r>
            <a:endParaRPr lang="en-US" altLang="ko-KR" dirty="0"/>
          </a:p>
          <a:p>
            <a:endParaRPr lang="en-US" altLang="ko-KR" dirty="0"/>
          </a:p>
          <a:p>
            <a:r>
              <a:rPr lang="en-US" altLang="ko-KR" dirty="0"/>
              <a:t>In the data dictionary (corresponding train.csv), target is describe as "Loyalty numerical score calculated 2 months after historical and evaluation period". What does this evaluation period mean ? Is it the new merchant transaction period ?</a:t>
            </a:r>
          </a:p>
          <a:p>
            <a:endParaRPr lang="en-US" altLang="ko-KR" dirty="0"/>
          </a:p>
          <a:p>
            <a:pPr fontAlgn="base"/>
            <a:r>
              <a:rPr lang="en-US" altLang="ko-KR" dirty="0"/>
              <a:t>Hello all,</a:t>
            </a:r>
          </a:p>
          <a:p>
            <a:pPr fontAlgn="base"/>
            <a:r>
              <a:rPr lang="en-US" altLang="ko-KR" dirty="0"/>
              <a:t>Yes, </a:t>
            </a:r>
            <a:r>
              <a:rPr lang="en-US" altLang="ko-KR" sz="2400" b="1" dirty="0">
                <a:solidFill>
                  <a:schemeClr val="accent5">
                    <a:lumMod val="50000"/>
                  </a:schemeClr>
                </a:solidFill>
              </a:rPr>
              <a:t>"Evaluation period" in target description is the period in which new merchant transactions happen. </a:t>
            </a:r>
            <a:r>
              <a:rPr lang="en-US" altLang="ko-KR" dirty="0"/>
              <a:t>The loyalty score is calculated after historical and evaluation transaction period are given in order to avoid data leakage.</a:t>
            </a:r>
          </a:p>
          <a:p>
            <a:r>
              <a:rPr lang="en-US" altLang="ko-KR" dirty="0"/>
              <a:t>-&gt; </a:t>
            </a:r>
            <a:r>
              <a:rPr lang="ko-KR" altLang="en-US" dirty="0"/>
              <a:t>충성도를 평가하는 기간은 </a:t>
            </a:r>
            <a:r>
              <a:rPr lang="en-US" altLang="ko-KR" dirty="0"/>
              <a:t>new merchant transaction </a:t>
            </a:r>
            <a:r>
              <a:rPr lang="ko-KR" altLang="en-US" dirty="0"/>
              <a:t>기간</a:t>
            </a:r>
            <a:r>
              <a:rPr lang="en-US" altLang="ko-KR" dirty="0"/>
              <a:t>, </a:t>
            </a:r>
            <a:r>
              <a:rPr lang="ko-KR" altLang="en-US" dirty="0"/>
              <a:t>충성도는 이 기간 후에 계산됨</a:t>
            </a:r>
            <a:r>
              <a:rPr lang="en-US" altLang="ko-KR" dirty="0"/>
              <a:t>, </a:t>
            </a:r>
            <a:r>
              <a:rPr lang="ko-KR" altLang="en-US" dirty="0"/>
              <a:t>그러면 </a:t>
            </a:r>
            <a:r>
              <a:rPr lang="en-US" altLang="ko-KR" dirty="0"/>
              <a:t>new merchant</a:t>
            </a:r>
            <a:r>
              <a:rPr lang="ko-KR" altLang="en-US" dirty="0"/>
              <a:t> </a:t>
            </a:r>
            <a:r>
              <a:rPr lang="en-US" altLang="ko-KR" dirty="0"/>
              <a:t>transaction</a:t>
            </a:r>
            <a:r>
              <a:rPr lang="ko-KR" altLang="en-US" dirty="0"/>
              <a:t>이 없는 데이터는 </a:t>
            </a:r>
            <a:r>
              <a:rPr lang="en-US" altLang="ko-KR" dirty="0"/>
              <a:t>hist</a:t>
            </a:r>
            <a:r>
              <a:rPr lang="ko-KR" altLang="en-US" dirty="0"/>
              <a:t>의 마지막 </a:t>
            </a:r>
            <a:r>
              <a:rPr lang="en-US" altLang="ko-KR" dirty="0"/>
              <a:t>2</a:t>
            </a:r>
            <a:r>
              <a:rPr lang="ko-KR" altLang="en-US" dirty="0"/>
              <a:t>달일까</a:t>
            </a:r>
            <a:r>
              <a:rPr lang="en-US" altLang="ko-KR" dirty="0"/>
              <a:t>?</a:t>
            </a:r>
          </a:p>
        </p:txBody>
      </p:sp>
    </p:spTree>
    <p:extLst>
      <p:ext uri="{BB962C8B-B14F-4D97-AF65-F5344CB8AC3E}">
        <p14:creationId xmlns:p14="http://schemas.microsoft.com/office/powerpoint/2010/main" val="242698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Host</a:t>
            </a:r>
            <a:r>
              <a:rPr lang="ko-KR" altLang="en-US" sz="2800" b="1" dirty="0"/>
              <a:t>가 올린 </a:t>
            </a:r>
            <a:r>
              <a:rPr lang="en-US" altLang="ko-KR" sz="2800" b="1" dirty="0"/>
              <a:t>Welcome to Elo Competition!</a:t>
            </a:r>
          </a:p>
          <a:p>
            <a:r>
              <a:rPr lang="en-US" altLang="ko-KR" dirty="0"/>
              <a:t>https://www.kaggle.com/c/elo-merchant-category-recommendation/discussion/72993</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61055" y="1432578"/>
            <a:ext cx="11436498" cy="4801314"/>
          </a:xfrm>
          <a:prstGeom prst="rect">
            <a:avLst/>
          </a:prstGeom>
        </p:spPr>
        <p:txBody>
          <a:bodyPr wrap="square">
            <a:spAutoFit/>
          </a:bodyPr>
          <a:lstStyle/>
          <a:p>
            <a:r>
              <a:rPr lang="en-US" altLang="ko-KR" dirty="0"/>
              <a:t>Hist</a:t>
            </a:r>
            <a:r>
              <a:rPr lang="ko-KR" altLang="en-US" dirty="0"/>
              <a:t>와 </a:t>
            </a:r>
            <a:r>
              <a:rPr lang="en-US" altLang="ko-KR" dirty="0"/>
              <a:t>new</a:t>
            </a:r>
            <a:r>
              <a:rPr lang="ko-KR" altLang="en-US" dirty="0"/>
              <a:t>에 대한 의견</a:t>
            </a:r>
            <a:r>
              <a:rPr lang="en-US" altLang="ko-KR" dirty="0"/>
              <a:t>? </a:t>
            </a:r>
            <a:r>
              <a:rPr lang="ko-KR" altLang="en-US" dirty="0"/>
              <a:t>도대체 무슨 의미인가</a:t>
            </a:r>
            <a:r>
              <a:rPr lang="en-US" altLang="ko-KR" dirty="0"/>
              <a:t>?</a:t>
            </a:r>
          </a:p>
          <a:p>
            <a:r>
              <a:rPr lang="ko-KR" altLang="en-US" dirty="0"/>
              <a:t>아마도 </a:t>
            </a:r>
            <a:r>
              <a:rPr lang="en-US" altLang="ko-KR" dirty="0"/>
              <a:t>hist</a:t>
            </a:r>
            <a:r>
              <a:rPr lang="ko-KR" altLang="en-US" dirty="0"/>
              <a:t>는 처음에 일정기간동안 조사한 데이터고</a:t>
            </a:r>
            <a:r>
              <a:rPr lang="en-US" altLang="ko-KR" dirty="0"/>
              <a:t>, </a:t>
            </a:r>
            <a:r>
              <a:rPr lang="ko-KR" altLang="en-US" dirty="0"/>
              <a:t>그 후에 특정 상인을 위주로 조사하여 거기에 방문한 카드면 </a:t>
            </a:r>
            <a:r>
              <a:rPr lang="en-US" altLang="ko-KR" dirty="0"/>
              <a:t>new merchant</a:t>
            </a:r>
            <a:r>
              <a:rPr lang="ko-KR" altLang="en-US" dirty="0"/>
              <a:t>에 포함한 것 같다는 의견</a:t>
            </a:r>
            <a:endParaRPr lang="en-US" altLang="ko-KR" dirty="0"/>
          </a:p>
          <a:p>
            <a:r>
              <a:rPr lang="en-US" altLang="ko-KR" dirty="0">
                <a:hlinkClick r:id="rId2"/>
              </a:rPr>
              <a:t>https://www.kaggle.com/jiazhuang/basic-info-about-historical-new-transactions</a:t>
            </a:r>
            <a:endParaRPr lang="en-US" altLang="ko-KR" dirty="0"/>
          </a:p>
          <a:p>
            <a:endParaRPr lang="en-US" altLang="ko-KR" dirty="0"/>
          </a:p>
          <a:p>
            <a:r>
              <a:rPr lang="en-US" altLang="ko-KR" dirty="0" err="1"/>
              <a:t>Firstactive</a:t>
            </a:r>
            <a:r>
              <a:rPr lang="ko-KR" altLang="en-US" dirty="0"/>
              <a:t>보다 이전에 </a:t>
            </a:r>
            <a:r>
              <a:rPr lang="en-US" altLang="ko-KR" dirty="0"/>
              <a:t>purchase date</a:t>
            </a:r>
            <a:r>
              <a:rPr lang="ko-KR" altLang="en-US" dirty="0"/>
              <a:t>가 발생한 경우는 </a:t>
            </a:r>
            <a:r>
              <a:rPr lang="ko-KR" altLang="en-US" dirty="0" err="1"/>
              <a:t>비직관적이지만</a:t>
            </a:r>
            <a:r>
              <a:rPr lang="ko-KR" altLang="en-US" dirty="0"/>
              <a:t> 있을 수 있는 일이라고 함</a:t>
            </a:r>
            <a:endParaRPr lang="en-US" altLang="ko-KR" dirty="0"/>
          </a:p>
          <a:p>
            <a:endParaRPr lang="en-US" altLang="ko-KR" dirty="0"/>
          </a:p>
          <a:p>
            <a:r>
              <a:rPr lang="ko-KR" altLang="en-US" dirty="0"/>
              <a:t>아래 질문이 좋은 질문이라고 했고 그에 대한 답변도 괜찮게 함</a:t>
            </a:r>
            <a:endParaRPr lang="en-US" altLang="ko-KR" dirty="0"/>
          </a:p>
          <a:p>
            <a:pPr fontAlgn="base"/>
            <a:r>
              <a:rPr lang="en-US" altLang="ko-KR" dirty="0"/>
              <a:t>Also is loyalty strictly calculated from </a:t>
            </a:r>
            <a:r>
              <a:rPr lang="en-US" altLang="ko-KR" b="1" dirty="0"/>
              <a:t>visits to "new" stores in next two months</a:t>
            </a:r>
            <a:r>
              <a:rPr lang="en-US" altLang="ko-KR" dirty="0"/>
              <a:t>, or a </a:t>
            </a:r>
            <a:r>
              <a:rPr lang="en-US" altLang="ko-KR" b="1" dirty="0"/>
              <a:t>combination of store visits in last 3 months and new store visits</a:t>
            </a:r>
            <a:r>
              <a:rPr lang="en-US" altLang="ko-KR" dirty="0"/>
              <a:t>? What about repeated visit to stores (in next 2 months) the customer has been to in past 3 months.</a:t>
            </a:r>
          </a:p>
          <a:p>
            <a:pPr fontAlgn="base"/>
            <a:r>
              <a:rPr lang="en-US" altLang="ko-KR" dirty="0"/>
              <a:t>Thank you.</a:t>
            </a:r>
          </a:p>
          <a:p>
            <a:endParaRPr lang="en-US" altLang="ko-KR" dirty="0"/>
          </a:p>
          <a:p>
            <a:r>
              <a:rPr lang="en-US" altLang="ko-KR" dirty="0"/>
              <a:t>Despite that, </a:t>
            </a:r>
            <a:r>
              <a:rPr lang="en-US" altLang="ko-KR" b="1" dirty="0">
                <a:solidFill>
                  <a:schemeClr val="accent5">
                    <a:lumMod val="50000"/>
                  </a:schemeClr>
                </a:solidFill>
              </a:rPr>
              <a:t>we want to link historical information of merchants visits and purchases to a loyalty score</a:t>
            </a:r>
            <a:r>
              <a:rPr lang="en-US" altLang="ko-KR" dirty="0"/>
              <a:t>, which is basically a business metric that considered both future spending and retention as main components.</a:t>
            </a:r>
          </a:p>
          <a:p>
            <a:r>
              <a:rPr lang="ko-KR" altLang="en-US" dirty="0"/>
              <a:t>결국 상점과 연결시켜야 함</a:t>
            </a:r>
            <a:endParaRPr lang="en-US" altLang="ko-KR" dirty="0"/>
          </a:p>
        </p:txBody>
      </p:sp>
    </p:spTree>
    <p:extLst>
      <p:ext uri="{BB962C8B-B14F-4D97-AF65-F5344CB8AC3E}">
        <p14:creationId xmlns:p14="http://schemas.microsoft.com/office/powerpoint/2010/main" val="160960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Sharing of my experience so far</a:t>
            </a:r>
          </a:p>
          <a:p>
            <a:r>
              <a:rPr lang="en-US" altLang="ko-KR" dirty="0"/>
              <a:t>https://www.kaggle.com/c/elo-merchant-category-recommendation/discussion/75935</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CD199C04-8990-4ACB-8C22-CE91B19CB7B6}"/>
              </a:ext>
            </a:extLst>
          </p:cNvPr>
          <p:cNvSpPr/>
          <p:nvPr/>
        </p:nvSpPr>
        <p:spPr>
          <a:xfrm>
            <a:off x="361055" y="1432578"/>
            <a:ext cx="11436498" cy="3970318"/>
          </a:xfrm>
          <a:prstGeom prst="rect">
            <a:avLst/>
          </a:prstGeom>
        </p:spPr>
        <p:txBody>
          <a:bodyPr wrap="square">
            <a:spAutoFit/>
          </a:bodyPr>
          <a:lstStyle/>
          <a:p>
            <a:r>
              <a:rPr lang="en-US" altLang="ko-KR" dirty="0"/>
              <a:t>FE</a:t>
            </a:r>
            <a:r>
              <a:rPr lang="ko-KR" altLang="en-US" dirty="0"/>
              <a:t>로 </a:t>
            </a:r>
            <a:r>
              <a:rPr lang="en-US" altLang="ko-KR" dirty="0"/>
              <a:t>680(Grouping, counting, category encoding)</a:t>
            </a:r>
            <a:r>
              <a:rPr lang="ko-KR" altLang="en-US" dirty="0"/>
              <a:t>까지 가능하지만 그 이상은 </a:t>
            </a:r>
            <a:r>
              <a:rPr lang="ko-KR" altLang="en-US" dirty="0" err="1"/>
              <a:t>힘듬</a:t>
            </a:r>
            <a:r>
              <a:rPr lang="en-US" altLang="ko-KR" dirty="0"/>
              <a:t>, </a:t>
            </a:r>
            <a:r>
              <a:rPr lang="ko-KR" altLang="en-US" dirty="0"/>
              <a:t>이 이상은</a:t>
            </a:r>
            <a:r>
              <a:rPr lang="en-US" altLang="ko-KR" dirty="0"/>
              <a:t> counter vector, FM/FFM, NN and out of fold model</a:t>
            </a:r>
          </a:p>
          <a:p>
            <a:endParaRPr lang="en-US" altLang="ko-KR" dirty="0"/>
          </a:p>
          <a:p>
            <a:r>
              <a:rPr lang="en-US" altLang="ko-KR" dirty="0"/>
              <a:t>Feature Selection: column</a:t>
            </a:r>
            <a:r>
              <a:rPr lang="ko-KR" altLang="en-US" dirty="0"/>
              <a:t> </a:t>
            </a:r>
            <a:r>
              <a:rPr lang="en-US" altLang="ko-KR" dirty="0"/>
              <a:t>order</a:t>
            </a:r>
            <a:r>
              <a:rPr lang="ko-KR" altLang="en-US" dirty="0"/>
              <a:t>를 변경하는 것으로 </a:t>
            </a:r>
            <a:r>
              <a:rPr lang="en-US" altLang="ko-KR" dirty="0"/>
              <a:t>0.005 </a:t>
            </a:r>
            <a:r>
              <a:rPr lang="ko-KR" altLang="en-US" dirty="0"/>
              <a:t>차이가 발생함</a:t>
            </a:r>
            <a:r>
              <a:rPr lang="en-US" altLang="ko-KR" dirty="0"/>
              <a:t>(cv</a:t>
            </a:r>
            <a:r>
              <a:rPr lang="ko-KR" altLang="en-US" dirty="0"/>
              <a:t>는 비슷함</a:t>
            </a:r>
            <a:r>
              <a:rPr lang="en-US" altLang="ko-KR" dirty="0"/>
              <a:t>), </a:t>
            </a:r>
            <a:r>
              <a:rPr lang="ko-KR" altLang="en-US" dirty="0"/>
              <a:t>이 </a:t>
            </a:r>
            <a:r>
              <a:rPr lang="en-US" altLang="ko-KR" dirty="0"/>
              <a:t>discussion</a:t>
            </a:r>
            <a:r>
              <a:rPr lang="ko-KR" altLang="en-US" dirty="0"/>
              <a:t>을 보고 </a:t>
            </a:r>
            <a:r>
              <a:rPr lang="en-US" altLang="ko-KR" dirty="0"/>
              <a:t>Feature</a:t>
            </a:r>
            <a:r>
              <a:rPr lang="ko-KR" altLang="en-US" dirty="0"/>
              <a:t>를 </a:t>
            </a:r>
            <a:r>
              <a:rPr lang="ko-KR" altLang="en-US" dirty="0" err="1"/>
              <a:t>줄여보기</a:t>
            </a:r>
            <a:r>
              <a:rPr lang="ko-KR" altLang="en-US" dirty="0"/>
              <a:t> </a:t>
            </a:r>
            <a:r>
              <a:rPr lang="en-US" altLang="ko-KR" dirty="0">
                <a:hlinkClick r:id="rId2"/>
              </a:rPr>
              <a:t>https://www.kaggle.com/c/elo-merchant-category-recommendation/discussion/73937</a:t>
            </a:r>
            <a:endParaRPr lang="en-US" altLang="ko-KR" dirty="0"/>
          </a:p>
          <a:p>
            <a:endParaRPr lang="en-US" altLang="ko-KR" dirty="0"/>
          </a:p>
          <a:p>
            <a:r>
              <a:rPr lang="en-US" altLang="ko-KR" dirty="0"/>
              <a:t>Outlier</a:t>
            </a:r>
            <a:r>
              <a:rPr lang="ko-KR" altLang="en-US" dirty="0"/>
              <a:t>는 우리가 사용하는 방법</a:t>
            </a:r>
            <a:r>
              <a:rPr lang="en-US" altLang="ko-KR" dirty="0"/>
              <a:t>(https://www.kaggle.com/waitingli/combining-your-model-with-a-model-without-outlier)</a:t>
            </a:r>
            <a:r>
              <a:rPr lang="ko-KR" altLang="en-US" dirty="0"/>
              <a:t>이나 아래 이 </a:t>
            </a:r>
            <a:r>
              <a:rPr lang="en-US" altLang="ko-KR" dirty="0"/>
              <a:t>discussion </a:t>
            </a:r>
            <a:r>
              <a:rPr lang="ko-KR" altLang="en-US" dirty="0" err="1"/>
              <a:t>읽어보기</a:t>
            </a:r>
            <a:endParaRPr lang="en-US" altLang="ko-KR" dirty="0"/>
          </a:p>
          <a:p>
            <a:r>
              <a:rPr lang="en-US" altLang="ko-KR" dirty="0">
                <a:hlinkClick r:id="rId3"/>
              </a:rPr>
              <a:t>https://www.kaggle.com/c/elo-merchant-category-recommendation/discussion/75034#440855</a:t>
            </a:r>
            <a:endParaRPr lang="en-US" altLang="ko-KR" dirty="0"/>
          </a:p>
          <a:p>
            <a:endParaRPr lang="en-US" altLang="ko-KR" dirty="0"/>
          </a:p>
          <a:p>
            <a:r>
              <a:rPr lang="ko-KR" altLang="en-US" dirty="0"/>
              <a:t>코드 정리하고 사소한 것도 다 기록해 놓자</a:t>
            </a:r>
            <a:r>
              <a:rPr lang="en-US" altLang="ko-KR" dirty="0"/>
              <a:t>. CV Score, CV Std, LB Score, Parameter, Feature Order, Feature</a:t>
            </a:r>
            <a:r>
              <a:rPr lang="ko-KR" altLang="en-US" dirty="0"/>
              <a:t>등등</a:t>
            </a:r>
            <a:endParaRPr lang="en-US" altLang="ko-KR" dirty="0"/>
          </a:p>
          <a:p>
            <a:endParaRPr lang="en-US" altLang="ko-KR" dirty="0"/>
          </a:p>
          <a:p>
            <a:r>
              <a:rPr lang="ko-KR" altLang="en-US" b="1" dirty="0">
                <a:solidFill>
                  <a:schemeClr val="accent5">
                    <a:lumMod val="50000"/>
                  </a:schemeClr>
                </a:solidFill>
              </a:rPr>
              <a:t>산책 좀 하면서 머리 좀 식히고 다시 바라보자</a:t>
            </a:r>
            <a:endParaRPr lang="en-US" altLang="ko-KR" b="1" dirty="0">
              <a:solidFill>
                <a:schemeClr val="accent5">
                  <a:lumMod val="50000"/>
                </a:schemeClr>
              </a:solidFill>
            </a:endParaRPr>
          </a:p>
        </p:txBody>
      </p:sp>
    </p:spTree>
    <p:extLst>
      <p:ext uri="{BB962C8B-B14F-4D97-AF65-F5344CB8AC3E}">
        <p14:creationId xmlns:p14="http://schemas.microsoft.com/office/powerpoint/2010/main" val="387540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Sharing of my experience so far</a:t>
            </a:r>
          </a:p>
          <a:p>
            <a:r>
              <a:rPr lang="en-US" altLang="ko-KR" dirty="0"/>
              <a:t>https://www.kaggle.com/c/elo-merchant-category-recommendation/discussion/75935</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4247317"/>
          </a:xfrm>
          <a:prstGeom prst="rect">
            <a:avLst/>
          </a:prstGeom>
        </p:spPr>
        <p:txBody>
          <a:bodyPr wrap="square">
            <a:spAutoFit/>
          </a:bodyPr>
          <a:lstStyle/>
          <a:p>
            <a:r>
              <a:rPr lang="en-US" altLang="ko-KR" b="1" dirty="0">
                <a:solidFill>
                  <a:schemeClr val="accent5">
                    <a:lumMod val="50000"/>
                  </a:schemeClr>
                </a:solidFill>
              </a:rPr>
              <a:t>Best Single Model</a:t>
            </a:r>
            <a:r>
              <a:rPr lang="ko-KR" altLang="en-US" b="1" dirty="0">
                <a:solidFill>
                  <a:schemeClr val="accent5">
                    <a:lumMod val="50000"/>
                  </a:schemeClr>
                </a:solidFill>
              </a:rPr>
              <a:t>에 사용된 </a:t>
            </a:r>
            <a:r>
              <a:rPr lang="en-US" altLang="ko-KR" b="1" dirty="0">
                <a:solidFill>
                  <a:schemeClr val="accent5">
                    <a:lumMod val="50000"/>
                  </a:schemeClr>
                </a:solidFill>
              </a:rPr>
              <a:t>Feature</a:t>
            </a:r>
            <a:r>
              <a:rPr lang="ko-KR" altLang="en-US" b="1" dirty="0">
                <a:solidFill>
                  <a:schemeClr val="accent5">
                    <a:lumMod val="50000"/>
                  </a:schemeClr>
                </a:solidFill>
              </a:rPr>
              <a:t>는 약 </a:t>
            </a:r>
            <a:r>
              <a:rPr lang="en-US" altLang="ko-KR" b="1" dirty="0">
                <a:solidFill>
                  <a:schemeClr val="accent5">
                    <a:lumMod val="50000"/>
                  </a:schemeClr>
                </a:solidFill>
              </a:rPr>
              <a:t>200</a:t>
            </a:r>
            <a:r>
              <a:rPr lang="ko-KR" altLang="en-US" b="1" dirty="0">
                <a:solidFill>
                  <a:schemeClr val="accent5">
                    <a:lumMod val="50000"/>
                  </a:schemeClr>
                </a:solidFill>
              </a:rPr>
              <a:t>개</a:t>
            </a:r>
            <a:endParaRPr lang="en-US" altLang="ko-KR" b="1" dirty="0">
              <a:solidFill>
                <a:schemeClr val="accent5">
                  <a:lumMod val="50000"/>
                </a:schemeClr>
              </a:solidFill>
            </a:endParaRPr>
          </a:p>
          <a:p>
            <a:endParaRPr lang="en-US" altLang="ko-KR" b="1" dirty="0">
              <a:solidFill>
                <a:schemeClr val="accent5">
                  <a:lumMod val="50000"/>
                </a:schemeClr>
              </a:solidFill>
            </a:endParaRPr>
          </a:p>
          <a:p>
            <a:r>
              <a:rPr lang="en-US" altLang="ko-KR" b="1" dirty="0">
                <a:solidFill>
                  <a:schemeClr val="accent5">
                    <a:lumMod val="50000"/>
                  </a:schemeClr>
                </a:solidFill>
              </a:rPr>
              <a:t>3</a:t>
            </a:r>
            <a:r>
              <a:rPr lang="ko-KR" altLang="en-US" b="1" dirty="0">
                <a:solidFill>
                  <a:schemeClr val="accent5">
                    <a:lumMod val="50000"/>
                  </a:schemeClr>
                </a:solidFill>
              </a:rPr>
              <a:t>등이 </a:t>
            </a:r>
            <a:r>
              <a:rPr lang="en-US" altLang="ko-KR" b="1" dirty="0">
                <a:solidFill>
                  <a:schemeClr val="accent5">
                    <a:lumMod val="50000"/>
                  </a:schemeClr>
                </a:solidFill>
              </a:rPr>
              <a:t>7</a:t>
            </a:r>
            <a:r>
              <a:rPr lang="ko-KR" altLang="en-US" b="1" dirty="0">
                <a:solidFill>
                  <a:schemeClr val="accent5">
                    <a:lumMod val="50000"/>
                  </a:schemeClr>
                </a:solidFill>
              </a:rPr>
              <a:t>개의 모델을 가지고 있고 </a:t>
            </a:r>
            <a:r>
              <a:rPr lang="en-US" altLang="ko-KR" b="1" dirty="0" err="1">
                <a:solidFill>
                  <a:schemeClr val="accent5">
                    <a:lumMod val="50000"/>
                  </a:schemeClr>
                </a:solidFill>
              </a:rPr>
              <a:t>corr</a:t>
            </a:r>
            <a:r>
              <a:rPr lang="ko-KR" altLang="en-US" b="1" dirty="0">
                <a:solidFill>
                  <a:schemeClr val="accent5">
                    <a:lumMod val="50000"/>
                  </a:schemeClr>
                </a:solidFill>
              </a:rPr>
              <a:t>이 각 모델별로 약 </a:t>
            </a:r>
            <a:r>
              <a:rPr lang="en-US" altLang="ko-KR" b="1" dirty="0">
                <a:solidFill>
                  <a:schemeClr val="accent5">
                    <a:lumMod val="50000"/>
                  </a:schemeClr>
                </a:solidFill>
              </a:rPr>
              <a:t>0.95~0.97</a:t>
            </a:r>
            <a:r>
              <a:rPr lang="ko-KR" altLang="en-US" b="1" dirty="0">
                <a:solidFill>
                  <a:schemeClr val="accent5">
                    <a:lumMod val="50000"/>
                  </a:schemeClr>
                </a:solidFill>
              </a:rPr>
              <a:t>정도 나온다고 함 </a:t>
            </a:r>
            <a:r>
              <a:rPr lang="en-US" altLang="ko-KR" b="1" dirty="0">
                <a:solidFill>
                  <a:schemeClr val="accent5">
                    <a:lumMod val="50000"/>
                  </a:schemeClr>
                </a:solidFill>
              </a:rPr>
              <a:t>-&gt; </a:t>
            </a:r>
            <a:r>
              <a:rPr lang="ko-KR" altLang="en-US" b="1" dirty="0">
                <a:solidFill>
                  <a:schemeClr val="accent5">
                    <a:lumMod val="50000"/>
                  </a:schemeClr>
                </a:solidFill>
              </a:rPr>
              <a:t>우린 </a:t>
            </a:r>
            <a:r>
              <a:rPr lang="en-US" altLang="ko-KR" b="1" dirty="0">
                <a:solidFill>
                  <a:schemeClr val="accent5">
                    <a:lumMod val="50000"/>
                  </a:schemeClr>
                </a:solidFill>
              </a:rPr>
              <a:t>2</a:t>
            </a:r>
            <a:r>
              <a:rPr lang="ko-KR" altLang="en-US" b="1" dirty="0">
                <a:solidFill>
                  <a:schemeClr val="accent5">
                    <a:lumMod val="50000"/>
                  </a:schemeClr>
                </a:solidFill>
              </a:rPr>
              <a:t>개 가지고 있는데 이것을 늘리는 것도 좋은 방법일듯</a:t>
            </a:r>
            <a:endParaRPr lang="en-US" altLang="ko-KR" b="1" dirty="0">
              <a:solidFill>
                <a:schemeClr val="accent5">
                  <a:lumMod val="50000"/>
                </a:schemeClr>
              </a:solidFill>
            </a:endParaRPr>
          </a:p>
          <a:p>
            <a:r>
              <a:rPr lang="en-US" altLang="ko-KR" dirty="0"/>
              <a:t>For example, you can try to the Graph-Model. Yep, try the </a:t>
            </a:r>
            <a:r>
              <a:rPr lang="en-US" altLang="ko-KR" dirty="0" err="1"/>
              <a:t>everythin</a:t>
            </a:r>
            <a:r>
              <a:rPr lang="en-US" altLang="ko-KR" dirty="0"/>
              <a:t> to vector</a:t>
            </a:r>
            <a:endParaRPr lang="en-US" altLang="ko-KR" b="1" dirty="0">
              <a:solidFill>
                <a:schemeClr val="accent5">
                  <a:lumMod val="50000"/>
                </a:schemeClr>
              </a:solidFill>
            </a:endParaRPr>
          </a:p>
          <a:p>
            <a:endParaRPr lang="en-US" altLang="ko-KR" b="1" dirty="0">
              <a:solidFill>
                <a:schemeClr val="accent5">
                  <a:lumMod val="50000"/>
                </a:schemeClr>
              </a:solidFill>
            </a:endParaRPr>
          </a:p>
          <a:p>
            <a:r>
              <a:rPr lang="en-US" altLang="ko-KR" dirty="0"/>
              <a:t>3.670</a:t>
            </a:r>
            <a:r>
              <a:rPr lang="ko-KR" altLang="en-US" dirty="0"/>
              <a:t>에서 개선하기 힘들었고 높은 </a:t>
            </a:r>
            <a:r>
              <a:rPr lang="en-US" altLang="ko-KR" dirty="0"/>
              <a:t>Learning Rate</a:t>
            </a:r>
            <a:r>
              <a:rPr lang="ko-KR" altLang="en-US" dirty="0"/>
              <a:t>를 사용하는 것이 </a:t>
            </a:r>
            <a:r>
              <a:rPr lang="en-US" altLang="ko-KR" dirty="0"/>
              <a:t>CV</a:t>
            </a:r>
            <a:r>
              <a:rPr lang="ko-KR" altLang="en-US" dirty="0"/>
              <a:t>개선에 좋았다</a:t>
            </a:r>
            <a:r>
              <a:rPr lang="en-US" altLang="ko-KR" dirty="0"/>
              <a:t>. 0.07 &lt;- 0.01, Fold Number</a:t>
            </a:r>
            <a:r>
              <a:rPr lang="ko-KR" altLang="en-US" dirty="0"/>
              <a:t>를 바꾸거나 키 </a:t>
            </a:r>
            <a:r>
              <a:rPr lang="ko-KR" altLang="en-US" dirty="0" err="1"/>
              <a:t>피쳐를</a:t>
            </a:r>
            <a:r>
              <a:rPr lang="ko-KR" altLang="en-US" dirty="0"/>
              <a:t> 다시 평가하거나 등등</a:t>
            </a:r>
            <a:r>
              <a:rPr lang="en-US" altLang="ko-KR" dirty="0"/>
              <a:t>.. </a:t>
            </a:r>
            <a:r>
              <a:rPr lang="ko-KR" altLang="en-US" dirty="0"/>
              <a:t>점수가 </a:t>
            </a:r>
            <a:r>
              <a:rPr lang="ko-KR" altLang="en-US" dirty="0" err="1"/>
              <a:t>안오를</a:t>
            </a:r>
            <a:r>
              <a:rPr lang="ko-KR" altLang="en-US" dirty="0"/>
              <a:t> 때는 베이스라인 코드를 다시 만드는 것도 좋은 방법</a:t>
            </a:r>
            <a:endParaRPr lang="en-US" altLang="ko-KR" dirty="0"/>
          </a:p>
          <a:p>
            <a:endParaRPr lang="en-US" altLang="ko-KR" dirty="0"/>
          </a:p>
          <a:p>
            <a:r>
              <a:rPr lang="en-US" altLang="ko-KR" dirty="0"/>
              <a:t>Merchant table</a:t>
            </a:r>
            <a:r>
              <a:rPr lang="ko-KR" altLang="en-US" dirty="0"/>
              <a:t>을 사용하지 않았음</a:t>
            </a:r>
            <a:endParaRPr lang="en-US" altLang="ko-KR" dirty="0"/>
          </a:p>
          <a:p>
            <a:r>
              <a:rPr lang="en-US" altLang="ko-KR" b="1" dirty="0">
                <a:solidFill>
                  <a:schemeClr val="accent5">
                    <a:lumMod val="50000"/>
                  </a:schemeClr>
                </a:solidFill>
              </a:rPr>
              <a:t>FFM</a:t>
            </a:r>
            <a:r>
              <a:rPr lang="ko-KR" altLang="en-US" b="1" dirty="0">
                <a:solidFill>
                  <a:schemeClr val="accent5">
                    <a:lumMod val="50000"/>
                  </a:schemeClr>
                </a:solidFill>
              </a:rPr>
              <a:t>을 아직 사용하지 않았고 </a:t>
            </a:r>
            <a:r>
              <a:rPr lang="en-US" altLang="ko-KR" b="1" dirty="0">
                <a:solidFill>
                  <a:schemeClr val="accent5">
                    <a:lumMod val="50000"/>
                  </a:schemeClr>
                </a:solidFill>
              </a:rPr>
              <a:t>FM</a:t>
            </a:r>
            <a:r>
              <a:rPr lang="ko-KR" altLang="en-US" b="1" dirty="0">
                <a:solidFill>
                  <a:schemeClr val="accent5">
                    <a:lumMod val="50000"/>
                  </a:schemeClr>
                </a:solidFill>
              </a:rPr>
              <a:t>은 사용해서 성공함</a:t>
            </a:r>
            <a:r>
              <a:rPr lang="en-US" altLang="ko-KR" b="1" dirty="0">
                <a:solidFill>
                  <a:schemeClr val="accent5">
                    <a:lumMod val="50000"/>
                  </a:schemeClr>
                </a:solidFill>
              </a:rPr>
              <a:t>, CPMP</a:t>
            </a:r>
            <a:r>
              <a:rPr lang="ko-KR" altLang="en-US" b="1" dirty="0">
                <a:solidFill>
                  <a:schemeClr val="accent5">
                    <a:lumMod val="50000"/>
                  </a:schemeClr>
                </a:solidFill>
              </a:rPr>
              <a:t>의 </a:t>
            </a:r>
            <a:r>
              <a:rPr lang="en-US" altLang="ko-KR" b="1" dirty="0" err="1">
                <a:solidFill>
                  <a:schemeClr val="accent5">
                    <a:lumMod val="50000"/>
                  </a:schemeClr>
                </a:solidFill>
              </a:rPr>
              <a:t>LibFM</a:t>
            </a:r>
            <a:r>
              <a:rPr lang="ko-KR" altLang="en-US" b="1" dirty="0">
                <a:solidFill>
                  <a:schemeClr val="accent5">
                    <a:lumMod val="50000"/>
                  </a:schemeClr>
                </a:solidFill>
              </a:rPr>
              <a:t>의 구현을 참고</a:t>
            </a:r>
            <a:r>
              <a:rPr lang="en-US" altLang="ko-KR" b="1" dirty="0">
                <a:solidFill>
                  <a:schemeClr val="accent5">
                    <a:lumMod val="50000"/>
                  </a:schemeClr>
                </a:solidFill>
              </a:rPr>
              <a:t>, Talking Data Competition</a:t>
            </a:r>
            <a:endParaRPr lang="en-US" altLang="ko-KR" dirty="0"/>
          </a:p>
          <a:p>
            <a:r>
              <a:rPr lang="en-US" altLang="ko-KR" dirty="0"/>
              <a:t>https://www.kaggle.com/c/talkingdata-adtracking-fraud-detection/discussion/56497</a:t>
            </a:r>
          </a:p>
          <a:p>
            <a:r>
              <a:rPr lang="ko-KR" altLang="en-US" dirty="0"/>
              <a:t>이 부분 </a:t>
            </a:r>
            <a:r>
              <a:rPr lang="en-US" altLang="ko-KR" dirty="0"/>
              <a:t>Discussion</a:t>
            </a:r>
            <a:r>
              <a:rPr lang="ko-KR" altLang="en-US" dirty="0"/>
              <a:t>은 이 </a:t>
            </a:r>
            <a:r>
              <a:rPr lang="en-US" altLang="ko-KR" dirty="0" err="1"/>
              <a:t>libfm</a:t>
            </a:r>
            <a:r>
              <a:rPr lang="en-US" altLang="ko-KR" dirty="0"/>
              <a:t> </a:t>
            </a:r>
            <a:r>
              <a:rPr lang="ko-KR" altLang="en-US" dirty="0"/>
              <a:t>구현해보고 다시 </a:t>
            </a:r>
            <a:r>
              <a:rPr lang="ko-KR" altLang="en-US" dirty="0" err="1"/>
              <a:t>보는것도</a:t>
            </a:r>
            <a:r>
              <a:rPr lang="ko-KR" altLang="en-US" dirty="0"/>
              <a:t> </a:t>
            </a:r>
            <a:r>
              <a:rPr lang="ko-KR" altLang="en-US" dirty="0" err="1"/>
              <a:t>좋을듯</a:t>
            </a:r>
            <a:endParaRPr lang="en-US" altLang="ko-KR" dirty="0"/>
          </a:p>
        </p:txBody>
      </p:sp>
    </p:spTree>
    <p:extLst>
      <p:ext uri="{BB962C8B-B14F-4D97-AF65-F5344CB8AC3E}">
        <p14:creationId xmlns:p14="http://schemas.microsoft.com/office/powerpoint/2010/main" val="41485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30997"/>
          </a:xfrm>
          <a:prstGeom prst="rect">
            <a:avLst/>
          </a:prstGeom>
          <a:noFill/>
        </p:spPr>
        <p:txBody>
          <a:bodyPr wrap="square" rtlCol="0">
            <a:spAutoFit/>
          </a:bodyPr>
          <a:lstStyle/>
          <a:p>
            <a:r>
              <a:rPr lang="en-US" altLang="ko-KR" sz="2800" b="1" dirty="0"/>
              <a:t>Discussion – </a:t>
            </a:r>
            <a:r>
              <a:rPr lang="en-US" altLang="ko-KR" sz="2400" b="1" dirty="0"/>
              <a:t>Maybe we should take attention on Category INFO</a:t>
            </a:r>
          </a:p>
          <a:p>
            <a:r>
              <a:rPr lang="en-US" altLang="ko-KR" dirty="0"/>
              <a:t>https://www.kaggle.com/c/elo-merchant-category-recommendation/discussion/75034</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5355312"/>
          </a:xfrm>
          <a:prstGeom prst="rect">
            <a:avLst/>
          </a:prstGeom>
        </p:spPr>
        <p:txBody>
          <a:bodyPr wrap="square">
            <a:spAutoFit/>
          </a:bodyPr>
          <a:lstStyle/>
          <a:p>
            <a:pPr marL="342900" indent="-342900" fontAlgn="base">
              <a:buFont typeface="+mj-lt"/>
              <a:buAutoNum type="arabicPeriod"/>
            </a:pPr>
            <a:r>
              <a:rPr lang="en-US" altLang="ko-KR" b="1" dirty="0">
                <a:solidFill>
                  <a:schemeClr val="accent5">
                    <a:lumMod val="50000"/>
                  </a:schemeClr>
                </a:solidFill>
              </a:rPr>
              <a:t>Simple aggregation makes it difficult</a:t>
            </a:r>
            <a:r>
              <a:rPr lang="en-US" altLang="ko-KR" dirty="0"/>
              <a:t> for us to express data differently</a:t>
            </a:r>
          </a:p>
          <a:p>
            <a:pPr marL="342900" indent="-342900" fontAlgn="base">
              <a:buFont typeface="+mj-lt"/>
              <a:buAutoNum type="arabicPeriod"/>
            </a:pPr>
            <a:r>
              <a:rPr lang="en-US" altLang="ko-KR" dirty="0"/>
              <a:t>The main source of errors is obviously strongly related to the </a:t>
            </a:r>
            <a:r>
              <a:rPr lang="en-US" altLang="ko-KR" b="1" dirty="0">
                <a:solidFill>
                  <a:schemeClr val="accent5">
                    <a:lumMod val="50000"/>
                  </a:schemeClr>
                </a:solidFill>
              </a:rPr>
              <a:t>category information in the training set</a:t>
            </a:r>
            <a:r>
              <a:rPr lang="en-US" altLang="ko-KR" dirty="0"/>
              <a:t>. (Ex. Feature 1)</a:t>
            </a:r>
          </a:p>
          <a:p>
            <a:pPr marL="342900" indent="-342900" fontAlgn="base">
              <a:buFont typeface="+mj-lt"/>
              <a:buAutoNum type="arabicPeriod"/>
            </a:pPr>
            <a:r>
              <a:rPr lang="en-US" altLang="ko-KR" sz="2400" b="1" dirty="0">
                <a:solidFill>
                  <a:schemeClr val="accent5">
                    <a:lumMod val="50000"/>
                  </a:schemeClr>
                </a:solidFill>
              </a:rPr>
              <a:t>We should adopt a more diversified way to express the features of categories.</a:t>
            </a:r>
          </a:p>
          <a:p>
            <a:pPr marL="342900" indent="-342900" fontAlgn="base">
              <a:buFont typeface="+mj-lt"/>
              <a:buAutoNum type="arabicPeriod"/>
            </a:pPr>
            <a:r>
              <a:rPr lang="en-US" altLang="ko-KR" dirty="0"/>
              <a:t>One idea for reference is to deeply explore the relationship between continuous value changes and original category features. (</a:t>
            </a:r>
            <a:r>
              <a:rPr lang="en-US" altLang="ko-KR" b="1" dirty="0">
                <a:solidFill>
                  <a:schemeClr val="accent5">
                    <a:lumMod val="50000"/>
                  </a:schemeClr>
                </a:solidFill>
              </a:rPr>
              <a:t>Continuous value</a:t>
            </a:r>
            <a:r>
              <a:rPr lang="ko-KR" altLang="en-US" b="1" dirty="0">
                <a:solidFill>
                  <a:schemeClr val="accent5">
                    <a:lumMod val="50000"/>
                  </a:schemeClr>
                </a:solidFill>
              </a:rPr>
              <a:t>의 변화와 </a:t>
            </a:r>
            <a:r>
              <a:rPr lang="en-US" altLang="ko-KR" b="1" dirty="0">
                <a:solidFill>
                  <a:schemeClr val="accent5">
                    <a:lumMod val="50000"/>
                  </a:schemeClr>
                </a:solidFill>
              </a:rPr>
              <a:t>original category feature</a:t>
            </a:r>
            <a:r>
              <a:rPr lang="ko-KR" altLang="en-US" b="1" dirty="0">
                <a:solidFill>
                  <a:schemeClr val="accent5">
                    <a:lumMod val="50000"/>
                  </a:schemeClr>
                </a:solidFill>
              </a:rPr>
              <a:t> 사이의 관계</a:t>
            </a:r>
            <a:r>
              <a:rPr lang="en-US" altLang="ko-KR" dirty="0"/>
              <a:t>)</a:t>
            </a:r>
          </a:p>
          <a:p>
            <a:pPr marL="342900" indent="-342900" fontAlgn="base">
              <a:buFont typeface="+mj-lt"/>
              <a:buAutoNum type="arabicPeriod"/>
            </a:pPr>
            <a:r>
              <a:rPr lang="en-US" altLang="ko-KR" dirty="0"/>
              <a:t>I used </a:t>
            </a:r>
            <a:r>
              <a:rPr lang="en-US" altLang="ko-KR" b="1" dirty="0">
                <a:solidFill>
                  <a:schemeClr val="accent5">
                    <a:lumMod val="50000"/>
                  </a:schemeClr>
                </a:solidFill>
              </a:rPr>
              <a:t>FFM</a:t>
            </a:r>
            <a:r>
              <a:rPr lang="en-US" altLang="ko-KR" dirty="0"/>
              <a:t> class methods to extract potential high-order class interaction information</a:t>
            </a:r>
          </a:p>
          <a:p>
            <a:pPr marL="342900" indent="-342900" fontAlgn="base">
              <a:buFont typeface="+mj-lt"/>
              <a:buAutoNum type="arabicPeriod"/>
            </a:pPr>
            <a:r>
              <a:rPr lang="en-US" altLang="ko-KR" dirty="0"/>
              <a:t>The next step is to focus briefly on the dichotomy of unbalanced samples</a:t>
            </a:r>
            <a:br>
              <a:rPr lang="en-US" altLang="ko-KR" dirty="0"/>
            </a:br>
            <a:r>
              <a:rPr lang="en-US" altLang="ko-KR" dirty="0"/>
              <a:t>I hope it's inspiring…</a:t>
            </a:r>
          </a:p>
          <a:p>
            <a:pPr marL="342900" indent="-342900" fontAlgn="base">
              <a:buFont typeface="+mj-lt"/>
              <a:buAutoNum type="arabicPeriod"/>
            </a:pPr>
            <a:endParaRPr lang="en-US" altLang="ko-KR" dirty="0"/>
          </a:p>
          <a:p>
            <a:pPr marL="285750" indent="-285750" fontAlgn="base">
              <a:buFont typeface="Arial" panose="020B0604020202020204" pitchFamily="34" charset="0"/>
              <a:buChar char="•"/>
            </a:pPr>
            <a:r>
              <a:rPr lang="en-US" altLang="ko-KR" dirty="0"/>
              <a:t>We actually need to train History data to verify the scoring mechanism of </a:t>
            </a:r>
            <a:r>
              <a:rPr lang="en-US" altLang="ko-KR" dirty="0" err="1"/>
              <a:t>New_Merchant</a:t>
            </a:r>
            <a:endParaRPr lang="en-US" altLang="ko-KR" dirty="0"/>
          </a:p>
          <a:p>
            <a:pPr marL="285750" indent="-285750" fontAlgn="base">
              <a:buFont typeface="Arial" panose="020B0604020202020204" pitchFamily="34" charset="0"/>
              <a:buChar char="•"/>
            </a:pPr>
            <a:endParaRPr lang="en-US" altLang="ko-KR" b="1" dirty="0">
              <a:solidFill>
                <a:schemeClr val="accent5">
                  <a:lumMod val="50000"/>
                </a:schemeClr>
              </a:solidFill>
            </a:endParaRPr>
          </a:p>
          <a:p>
            <a:pPr marL="342900" indent="-342900">
              <a:buFont typeface="Arial" panose="020B0604020202020204" pitchFamily="34" charset="0"/>
              <a:buChar char="•"/>
            </a:pPr>
            <a:r>
              <a:rPr lang="en-US" altLang="ko-KR" sz="2400" b="1" dirty="0">
                <a:solidFill>
                  <a:schemeClr val="accent5">
                    <a:lumMod val="50000"/>
                  </a:schemeClr>
                </a:solidFill>
              </a:rPr>
              <a:t>you can also try to use the Learning-To-Rank method</a:t>
            </a:r>
          </a:p>
          <a:p>
            <a:pPr marL="285750" indent="-285750">
              <a:buFont typeface="Arial" panose="020B0604020202020204" pitchFamily="34" charset="0"/>
              <a:buChar char="•"/>
            </a:pPr>
            <a:endParaRPr lang="en-US" altLang="ko-KR" b="1" dirty="0">
              <a:solidFill>
                <a:schemeClr val="accent5">
                  <a:lumMod val="50000"/>
                </a:schemeClr>
              </a:solidFill>
            </a:endParaRPr>
          </a:p>
          <a:p>
            <a:pPr marL="285750" indent="-285750">
              <a:buFont typeface="Arial" panose="020B0604020202020204" pitchFamily="34" charset="0"/>
              <a:buChar char="•"/>
            </a:pPr>
            <a:r>
              <a:rPr lang="en-US" altLang="ko-KR" b="1" dirty="0">
                <a:solidFill>
                  <a:schemeClr val="accent5">
                    <a:lumMod val="50000"/>
                  </a:schemeClr>
                </a:solidFill>
              </a:rPr>
              <a:t>I used the </a:t>
            </a:r>
            <a:r>
              <a:rPr lang="en-US" altLang="ko-KR" b="1" dirty="0" err="1">
                <a:solidFill>
                  <a:schemeClr val="accent5">
                    <a:lumMod val="50000"/>
                  </a:schemeClr>
                </a:solidFill>
              </a:rPr>
              <a:t>DeepFM</a:t>
            </a:r>
            <a:r>
              <a:rPr lang="en-US" altLang="ko-KR" b="1" dirty="0">
                <a:solidFill>
                  <a:schemeClr val="accent5">
                    <a:lumMod val="50000"/>
                  </a:schemeClr>
                </a:solidFill>
              </a:rPr>
              <a:t>, it's better than FM</a:t>
            </a:r>
          </a:p>
          <a:p>
            <a:pPr marL="285750" indent="-285750">
              <a:buFont typeface="Arial" panose="020B0604020202020204" pitchFamily="34" charset="0"/>
              <a:buChar char="•"/>
            </a:pPr>
            <a:r>
              <a:rPr lang="en-US" altLang="ko-KR" b="1" dirty="0">
                <a:solidFill>
                  <a:schemeClr val="accent5">
                    <a:lumMod val="50000"/>
                  </a:schemeClr>
                </a:solidFill>
              </a:rPr>
              <a:t>FFM CTR, date</a:t>
            </a:r>
            <a:r>
              <a:rPr lang="ko-KR" altLang="en-US" b="1" dirty="0">
                <a:solidFill>
                  <a:schemeClr val="accent5">
                    <a:lumMod val="50000"/>
                  </a:schemeClr>
                </a:solidFill>
              </a:rPr>
              <a:t> </a:t>
            </a:r>
            <a:r>
              <a:rPr lang="en-US" altLang="ko-KR" b="1" dirty="0">
                <a:solidFill>
                  <a:schemeClr val="accent5">
                    <a:lumMod val="50000"/>
                  </a:schemeClr>
                </a:solidFill>
              </a:rPr>
              <a:t>gap</a:t>
            </a:r>
            <a:r>
              <a:rPr lang="ko-KR" altLang="en-US" b="1" dirty="0">
                <a:solidFill>
                  <a:schemeClr val="accent5">
                    <a:lumMod val="50000"/>
                  </a:schemeClr>
                </a:solidFill>
              </a:rPr>
              <a:t>과</a:t>
            </a:r>
            <a:r>
              <a:rPr lang="en-US" altLang="ko-KR" b="1" dirty="0">
                <a:solidFill>
                  <a:schemeClr val="accent5">
                    <a:lumMod val="50000"/>
                  </a:schemeClr>
                </a:solidFill>
              </a:rPr>
              <a:t> category feature, feature 1/2/3</a:t>
            </a:r>
            <a:r>
              <a:rPr lang="ko-KR" altLang="en-US" b="1" dirty="0">
                <a:solidFill>
                  <a:schemeClr val="accent5">
                    <a:lumMod val="50000"/>
                  </a:schemeClr>
                </a:solidFill>
              </a:rPr>
              <a:t>과의 </a:t>
            </a:r>
            <a:r>
              <a:rPr lang="en-US" altLang="ko-KR" b="1" dirty="0">
                <a:solidFill>
                  <a:schemeClr val="accent5">
                    <a:lumMod val="50000"/>
                  </a:schemeClr>
                </a:solidFill>
              </a:rPr>
              <a:t>interaction</a:t>
            </a:r>
            <a:r>
              <a:rPr lang="ko-KR" altLang="en-US" b="1" dirty="0">
                <a:solidFill>
                  <a:schemeClr val="accent5">
                    <a:lumMod val="50000"/>
                  </a:schemeClr>
                </a:solidFill>
              </a:rPr>
              <a:t>이 중요하다</a:t>
            </a:r>
            <a:r>
              <a:rPr lang="en-US" altLang="ko-KR" b="1" dirty="0">
                <a:solidFill>
                  <a:schemeClr val="accent5">
                    <a:lumMod val="50000"/>
                  </a:schemeClr>
                </a:solidFill>
              </a:rPr>
              <a:t>!</a:t>
            </a:r>
          </a:p>
          <a:p>
            <a:pPr marL="285750" indent="-285750">
              <a:buFont typeface="Arial" panose="020B0604020202020204" pitchFamily="34" charset="0"/>
              <a:buChar char="•"/>
            </a:pPr>
            <a:r>
              <a:rPr lang="en-US" altLang="ko-KR" b="1" dirty="0">
                <a:solidFill>
                  <a:schemeClr val="accent5">
                    <a:lumMod val="50000"/>
                  </a:schemeClr>
                </a:solidFill>
              </a:rPr>
              <a:t>Maybe you can try to re-think MONTH_LAG, because of this feature have many problems</a:t>
            </a:r>
          </a:p>
        </p:txBody>
      </p:sp>
    </p:spTree>
    <p:extLst>
      <p:ext uri="{BB962C8B-B14F-4D97-AF65-F5344CB8AC3E}">
        <p14:creationId xmlns:p14="http://schemas.microsoft.com/office/powerpoint/2010/main" val="360550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8584D8-A664-4BEF-A9A8-C4E9F267542E}"/>
              </a:ext>
            </a:extLst>
          </p:cNvPr>
          <p:cNvSpPr txBox="1"/>
          <p:nvPr/>
        </p:nvSpPr>
        <p:spPr>
          <a:xfrm>
            <a:off x="352337" y="117445"/>
            <a:ext cx="11552593" cy="800219"/>
          </a:xfrm>
          <a:prstGeom prst="rect">
            <a:avLst/>
          </a:prstGeom>
          <a:noFill/>
        </p:spPr>
        <p:txBody>
          <a:bodyPr wrap="square" rtlCol="0">
            <a:spAutoFit/>
          </a:bodyPr>
          <a:lstStyle/>
          <a:p>
            <a:r>
              <a:rPr lang="en-US" altLang="ko-KR" sz="2800" b="1" dirty="0"/>
              <a:t>Discussion – </a:t>
            </a:r>
            <a:r>
              <a:rPr lang="en-US" altLang="ko-KR" sz="2400" b="1" dirty="0"/>
              <a:t>Less is More</a:t>
            </a:r>
          </a:p>
          <a:p>
            <a:r>
              <a:rPr lang="en-US" altLang="ko-KR" dirty="0"/>
              <a:t>https://www.kaggle.com/c/elo-merchant-category-recommendation/discussion/73937</a:t>
            </a:r>
            <a:endParaRPr lang="ko-KR" altLang="en-US" dirty="0"/>
          </a:p>
        </p:txBody>
      </p:sp>
      <p:sp>
        <p:nvSpPr>
          <p:cNvPr id="12" name="Rectangle 2">
            <a:extLst>
              <a:ext uri="{FF2B5EF4-FFF2-40B4-BE49-F238E27FC236}">
                <a16:creationId xmlns:a16="http://schemas.microsoft.com/office/drawing/2014/main" id="{06C8975A-2D4F-4C1B-8ED5-70BD33CC1F79}"/>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2D1FA74-BC7F-4310-84B2-F763A439754F}"/>
              </a:ext>
            </a:extLst>
          </p:cNvPr>
          <p:cNvSpPr/>
          <p:nvPr/>
        </p:nvSpPr>
        <p:spPr>
          <a:xfrm>
            <a:off x="361055" y="1432578"/>
            <a:ext cx="11436498" cy="1754326"/>
          </a:xfrm>
          <a:prstGeom prst="rect">
            <a:avLst/>
          </a:prstGeom>
        </p:spPr>
        <p:txBody>
          <a:bodyPr wrap="square">
            <a:spAutoFit/>
          </a:bodyPr>
          <a:lstStyle/>
          <a:p>
            <a:pPr fontAlgn="base"/>
            <a:r>
              <a:rPr lang="ko-KR" altLang="en-US" dirty="0"/>
              <a:t>현재 이 대회는 </a:t>
            </a:r>
            <a:r>
              <a:rPr lang="en-US" altLang="ko-KR" dirty="0"/>
              <a:t>Feature </a:t>
            </a:r>
            <a:r>
              <a:rPr lang="ko-KR" altLang="en-US" dirty="0"/>
              <a:t>하나하나에 매우 민감한데</a:t>
            </a:r>
            <a:r>
              <a:rPr lang="en-US" altLang="ko-KR" dirty="0"/>
              <a:t>, </a:t>
            </a:r>
            <a:r>
              <a:rPr lang="ko-KR" altLang="en-US" dirty="0"/>
              <a:t>그래서 </a:t>
            </a:r>
            <a:r>
              <a:rPr lang="en-US" altLang="ko-KR" dirty="0"/>
              <a:t>Feature Selection</a:t>
            </a:r>
            <a:r>
              <a:rPr lang="ko-KR" altLang="en-US" dirty="0"/>
              <a:t>이 중요함</a:t>
            </a:r>
            <a:endParaRPr lang="en-US" altLang="ko-KR" dirty="0"/>
          </a:p>
          <a:p>
            <a:pPr fontAlgn="base"/>
            <a:endParaRPr lang="en-US" altLang="ko-KR" dirty="0"/>
          </a:p>
          <a:p>
            <a:pPr fontAlgn="base"/>
            <a:r>
              <a:rPr lang="en-US" altLang="ko-KR" dirty="0"/>
              <a:t>Feature Selection</a:t>
            </a:r>
            <a:r>
              <a:rPr lang="ko-KR" altLang="en-US" dirty="0"/>
              <a:t>만 잘해도 점수 많이 내려간다고 하고 특히 상위 </a:t>
            </a:r>
            <a:r>
              <a:rPr lang="ko-KR" altLang="en-US" dirty="0" err="1"/>
              <a:t>랭커</a:t>
            </a:r>
            <a:r>
              <a:rPr lang="ko-KR" altLang="en-US" dirty="0"/>
              <a:t> 중 한명은 </a:t>
            </a:r>
            <a:r>
              <a:rPr lang="en-US" altLang="ko-KR" dirty="0"/>
              <a:t>Null Importance</a:t>
            </a:r>
            <a:r>
              <a:rPr lang="ko-KR" altLang="en-US" dirty="0"/>
              <a:t>방법으로 많이 낮췄다고 함</a:t>
            </a:r>
            <a:r>
              <a:rPr lang="en-US" altLang="ko-KR" dirty="0"/>
              <a:t>(0.005~0.006)</a:t>
            </a:r>
          </a:p>
          <a:p>
            <a:pPr fontAlgn="base"/>
            <a:endParaRPr lang="en-US" altLang="ko-KR" b="1" dirty="0">
              <a:solidFill>
                <a:schemeClr val="accent5">
                  <a:lumMod val="50000"/>
                </a:schemeClr>
              </a:solidFill>
            </a:endParaRPr>
          </a:p>
          <a:p>
            <a:pPr fontAlgn="base"/>
            <a:r>
              <a:rPr lang="en-US" altLang="ko-KR" b="1" dirty="0">
                <a:solidFill>
                  <a:schemeClr val="accent5">
                    <a:lumMod val="50000"/>
                  </a:schemeClr>
                </a:solidFill>
              </a:rPr>
              <a:t>https://www.kaggle.com/ogrellier/feature-selection-with-null-importances</a:t>
            </a:r>
          </a:p>
        </p:txBody>
      </p:sp>
    </p:spTree>
    <p:extLst>
      <p:ext uri="{BB962C8B-B14F-4D97-AF65-F5344CB8AC3E}">
        <p14:creationId xmlns:p14="http://schemas.microsoft.com/office/powerpoint/2010/main" val="26399736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37140</TotalTime>
  <Words>2515</Words>
  <Application>Microsoft Office PowerPoint</Application>
  <PresentationFormat>와이드스크린</PresentationFormat>
  <Paragraphs>248</Paragraphs>
  <Slides>20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Arial Unicode MS</vt:lpstr>
      <vt:lpstr>Atlas Grotesk</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연민</dc:creator>
  <cp:lastModifiedBy>김 연민</cp:lastModifiedBy>
  <cp:revision>52</cp:revision>
  <dcterms:created xsi:type="dcterms:W3CDTF">2019-01-21T15:55:05Z</dcterms:created>
  <dcterms:modified xsi:type="dcterms:W3CDTF">2019-02-27T15:52:39Z</dcterms:modified>
</cp:coreProperties>
</file>