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9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2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7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3000-FC54-4E9C-8CBA-48BCFD39C3BD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4BAE-697D-4675-9A9E-BC2D79F6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hocozzz/baseline-v8?scriptVersionId=102624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ocozzz/baseline-v8?scriptVersionId=10262413" TargetMode="External"/><Relationship Id="rId2" Type="http://schemas.openxmlformats.org/officeDocument/2006/relationships/hyperlink" Target="https://www.kaggle.com/submissions/10007286/10007286.ra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ocozzz/baseline-v8?scriptVersionId=10262413" TargetMode="External"/><Relationship Id="rId2" Type="http://schemas.openxmlformats.org/officeDocument/2006/relationships/hyperlink" Target="https://www.kaggle.com/submissions/10007286/10007286.ra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bmissions/10007286/10007286.raw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kaggle.com/chocozzz/baseline-v8?scriptVersionId=1026241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61267" y="3766066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v4</a:t>
            </a:r>
          </a:p>
          <a:p>
            <a:pPr algn="ctr"/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dirty="0"/>
              <a:t>CV: 3.6451</a:t>
            </a:r>
          </a:p>
          <a:p>
            <a:pPr algn="ctr"/>
            <a:r>
              <a:rPr lang="en-US" altLang="ko-KR" sz="1400" dirty="0"/>
              <a:t>LB: 3.684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561267" y="2298669"/>
            <a:ext cx="2376267" cy="9884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Baseline_</a:t>
            </a:r>
            <a:r>
              <a:rPr lang="ko-KR" altLang="en-US" sz="1400" dirty="0"/>
              <a:t>김현우</a:t>
            </a:r>
            <a:r>
              <a:rPr lang="en-US" altLang="ko-KR" sz="1400" dirty="0"/>
              <a:t>_v7 Single LGB</a:t>
            </a:r>
          </a:p>
          <a:p>
            <a:pPr algn="ctr"/>
            <a:r>
              <a:rPr lang="en-US" altLang="ko-KR" sz="1400" dirty="0"/>
              <a:t>CV: 3.6453</a:t>
            </a:r>
          </a:p>
          <a:p>
            <a:pPr algn="ctr"/>
            <a:r>
              <a:rPr lang="en-US" altLang="ko-KR" sz="1400" dirty="0"/>
              <a:t>LB: 3.682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833112" y="3209254"/>
            <a:ext cx="1753300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  <a:p>
            <a:pPr algn="ctr"/>
            <a:r>
              <a:rPr lang="en-US" altLang="ko-KR" sz="1400" dirty="0"/>
              <a:t>LB: 3.679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8586413" y="2792904"/>
            <a:ext cx="974855" cy="9071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cxnSpLocks/>
            <a:stCxn id="4" idx="1"/>
            <a:endCxn id="6" idx="3"/>
          </p:cNvCxnSpPr>
          <p:nvPr/>
        </p:nvCxnSpPr>
        <p:spPr>
          <a:xfrm rot="10800000">
            <a:off x="8586413" y="3700010"/>
            <a:ext cx="974855" cy="5534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7017" y="422813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0.3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87017" y="254459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0.7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3.667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6833112" y="1596256"/>
            <a:ext cx="1753300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v4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제거 </a:t>
            </a:r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dirty="0"/>
              <a:t>CV: 155428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932504" y="1320638"/>
            <a:ext cx="1233182" cy="29445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3932504" y="4265174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Outlier</a:t>
            </a:r>
          </a:p>
          <a:p>
            <a:pPr algn="ctr"/>
            <a:r>
              <a:rPr lang="en-US" altLang="ko-KR" sz="1600" b="1" dirty="0"/>
              <a:t>29980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3932504" y="5179574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TOP20 Outlier</a:t>
            </a:r>
            <a:endParaRPr lang="ko-KR" altLang="en-US" sz="1600" b="1" dirty="0"/>
          </a:p>
        </p:txBody>
      </p:sp>
      <p:cxnSp>
        <p:nvCxnSpPr>
          <p:cNvPr id="32" name="연결선: 꺾임 31"/>
          <p:cNvCxnSpPr>
            <a:cxnSpLocks/>
            <a:stCxn id="22" idx="1"/>
            <a:endCxn id="24" idx="3"/>
          </p:cNvCxnSpPr>
          <p:nvPr/>
        </p:nvCxnSpPr>
        <p:spPr>
          <a:xfrm rot="10800000" flipV="1">
            <a:off x="5165686" y="2090492"/>
            <a:ext cx="1667426" cy="7024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165686" y="3700010"/>
            <a:ext cx="1667426" cy="102236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33113" y="5030380"/>
            <a:ext cx="1753300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-33.21928095</a:t>
            </a:r>
            <a:endParaRPr lang="ko-KR" altLang="en-US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 flipV="1">
            <a:off x="5165687" y="5329929"/>
            <a:ext cx="1667427" cy="11354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C2190A-0F1F-4A1F-988A-2E63177B093C}"/>
              </a:ext>
            </a:extLst>
          </p:cNvPr>
          <p:cNvSpPr/>
          <p:nvPr/>
        </p:nvSpPr>
        <p:spPr>
          <a:xfrm>
            <a:off x="352338" y="5145786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898A58EE-759D-4CD8-89D3-DC6BA7ACCAF5}"/>
              </a:ext>
            </a:extLst>
          </p:cNvPr>
          <p:cNvSpPr/>
          <p:nvPr/>
        </p:nvSpPr>
        <p:spPr>
          <a:xfrm>
            <a:off x="3631899" y="5211739"/>
            <a:ext cx="300604" cy="495629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1A45077-B6CB-4DBD-8DCE-D9D4ACE64B0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046914" y="5459554"/>
            <a:ext cx="1584985" cy="18046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CADCCE-F005-4550-BBA1-B7B4E1C9CE24}"/>
              </a:ext>
            </a:extLst>
          </p:cNvPr>
          <p:cNvSpPr/>
          <p:nvPr/>
        </p:nvSpPr>
        <p:spPr>
          <a:xfrm>
            <a:off x="352338" y="3482510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0DA1CD8-901F-425A-BA86-3DA8C828D180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2046914" y="3976747"/>
            <a:ext cx="1584985" cy="76415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4FC13A01-CA84-4F14-ACC7-BF937297A296}"/>
              </a:ext>
            </a:extLst>
          </p:cNvPr>
          <p:cNvSpPr/>
          <p:nvPr/>
        </p:nvSpPr>
        <p:spPr>
          <a:xfrm>
            <a:off x="3631899" y="4270064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3.649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C07-070D-419B-9E9A-6D8D93BEA89A}"/>
              </a:ext>
            </a:extLst>
          </p:cNvPr>
          <p:cNvSpPr/>
          <p:nvPr/>
        </p:nvSpPr>
        <p:spPr>
          <a:xfrm>
            <a:off x="9558130" y="518967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Yeonmin</a:t>
            </a:r>
            <a:r>
              <a:rPr lang="en-US" altLang="ko-KR" sz="1400" dirty="0">
                <a:solidFill>
                  <a:srgbClr val="FF0000"/>
                </a:solidFill>
              </a:rPr>
              <a:t> Base v7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CV: 3.63984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3.676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DF48DF-BDC7-4B55-94D8-4693F32CFD41}"/>
              </a:ext>
            </a:extLst>
          </p:cNvPr>
          <p:cNvSpPr/>
          <p:nvPr/>
        </p:nvSpPr>
        <p:spPr>
          <a:xfrm>
            <a:off x="6754117" y="4360056"/>
            <a:ext cx="147282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추정 </a:t>
            </a:r>
            <a:r>
              <a:rPr lang="en-US" altLang="ko-KR" sz="1400" dirty="0">
                <a:solidFill>
                  <a:schemeClr val="bg1"/>
                </a:solidFill>
              </a:rPr>
              <a:t>3.673~674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1035A-BC02-49F8-B391-A99B816C3939}"/>
              </a:ext>
            </a:extLst>
          </p:cNvPr>
          <p:cNvSpPr txBox="1"/>
          <p:nvPr/>
        </p:nvSpPr>
        <p:spPr>
          <a:xfrm>
            <a:off x="8824431" y="368572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0FB246-A995-4EAB-AF6A-6F04CF9BCE44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BESTLB-Target distribution - Merchant</a:t>
            </a:r>
            <a:br>
              <a:rPr lang="en-US" altLang="ko-KR" sz="1200" dirty="0"/>
            </a:b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CV: </a:t>
            </a:r>
            <a:r>
              <a:rPr lang="ko-KR" altLang="ko-KR" sz="1200" dirty="0">
                <a:solidFill>
                  <a:schemeClr val="bg1"/>
                </a:solidFill>
              </a:rPr>
              <a:t>1.55</a:t>
            </a:r>
            <a:r>
              <a:rPr lang="en-US" altLang="ko-KR" sz="1200" dirty="0">
                <a:solidFill>
                  <a:schemeClr val="bg1"/>
                </a:solidFill>
              </a:rPr>
              <a:t>3025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C2B527-5EF0-4998-B0B9-98B25318418D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v6 +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Ratio3+ </a:t>
            </a:r>
            <a:r>
              <a:rPr lang="en-US" altLang="ko-KR" sz="1000" b="1" dirty="0" err="1">
                <a:solidFill>
                  <a:schemeClr val="bg1"/>
                </a:solidFill>
              </a:rPr>
              <a:t>last_month_purchase_amount_ratio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000" b="1" dirty="0">
                <a:solidFill>
                  <a:schemeClr val="bg1"/>
                </a:solidFill>
              </a:rPr>
              <a:t> 제거 </a:t>
            </a:r>
            <a:r>
              <a:rPr lang="en-US" altLang="ko-KR" sz="1000" b="1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1.553201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28C269-BFB8-4916-ADE7-A498F594A13B}"/>
              </a:ext>
            </a:extLst>
          </p:cNvPr>
          <p:cNvSpPr/>
          <p:nvPr/>
        </p:nvSpPr>
        <p:spPr>
          <a:xfrm>
            <a:off x="9558130" y="3553814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hyeonwoo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v7_3.646642609714585.csv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3.675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23BE2B4-77E5-4F7F-B492-9DF1050EFE95}"/>
              </a:ext>
            </a:extLst>
          </p:cNvPr>
          <p:cNvCxnSpPr>
            <a:cxnSpLocks/>
            <a:stCxn id="94" idx="1"/>
            <a:endCxn id="64" idx="3"/>
          </p:cNvCxnSpPr>
          <p:nvPr/>
        </p:nvCxnSpPr>
        <p:spPr>
          <a:xfrm rot="10800000" flipV="1">
            <a:off x="8226946" y="4041232"/>
            <a:ext cx="1331185" cy="80958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C28D999-DAED-46F2-A32A-6F55CF72BCA2}"/>
              </a:ext>
            </a:extLst>
          </p:cNvPr>
          <p:cNvCxnSpPr>
            <a:cxnSpLocks/>
            <a:stCxn id="61" idx="1"/>
            <a:endCxn id="64" idx="3"/>
          </p:cNvCxnSpPr>
          <p:nvPr/>
        </p:nvCxnSpPr>
        <p:spPr>
          <a:xfrm rot="10800000">
            <a:off x="8226946" y="4850813"/>
            <a:ext cx="1331185" cy="8262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9B1CD-0F97-4D9E-ABC7-8C4257117C41}"/>
              </a:ext>
            </a:extLst>
          </p:cNvPr>
          <p:cNvSpPr txBox="1"/>
          <p:nvPr/>
        </p:nvSpPr>
        <p:spPr>
          <a:xfrm>
            <a:off x="8824431" y="57528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4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3.649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C07-070D-419B-9E9A-6D8D93BEA89A}"/>
              </a:ext>
            </a:extLst>
          </p:cNvPr>
          <p:cNvSpPr/>
          <p:nvPr/>
        </p:nvSpPr>
        <p:spPr>
          <a:xfrm>
            <a:off x="9558130" y="518967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Yeonmin</a:t>
            </a:r>
            <a:r>
              <a:rPr lang="en-US" altLang="ko-KR" sz="1400" dirty="0">
                <a:solidFill>
                  <a:srgbClr val="FF0000"/>
                </a:solidFill>
              </a:rPr>
              <a:t> Base v8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CV: 3.6374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3.674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DF48DF-BDC7-4B55-94D8-4693F32CFD41}"/>
              </a:ext>
            </a:extLst>
          </p:cNvPr>
          <p:cNvSpPr/>
          <p:nvPr/>
        </p:nvSpPr>
        <p:spPr>
          <a:xfrm>
            <a:off x="6754117" y="4360056"/>
            <a:ext cx="147282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추정 </a:t>
            </a:r>
            <a:r>
              <a:rPr lang="en-US" altLang="ko-KR" sz="1400" dirty="0">
                <a:solidFill>
                  <a:schemeClr val="bg1"/>
                </a:solidFill>
              </a:rPr>
              <a:t>3.673~674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1035A-BC02-49F8-B391-A99B816C3939}"/>
              </a:ext>
            </a:extLst>
          </p:cNvPr>
          <p:cNvSpPr txBox="1"/>
          <p:nvPr/>
        </p:nvSpPr>
        <p:spPr>
          <a:xfrm>
            <a:off x="8824431" y="368572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0FB246-A995-4EAB-AF6A-6F04CF9BCE44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BESTLB-Target distribution - Merchant</a:t>
            </a:r>
            <a:br>
              <a:rPr lang="en-US" altLang="ko-KR" sz="1200" dirty="0"/>
            </a:b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CV: </a:t>
            </a:r>
            <a:r>
              <a:rPr lang="ko-KR" altLang="ko-KR" sz="1200" dirty="0">
                <a:solidFill>
                  <a:schemeClr val="bg1"/>
                </a:solidFill>
              </a:rPr>
              <a:t>1.55</a:t>
            </a:r>
            <a:r>
              <a:rPr lang="en-US" altLang="ko-KR" sz="1200" dirty="0">
                <a:solidFill>
                  <a:schemeClr val="bg1"/>
                </a:solidFill>
              </a:rPr>
              <a:t>3025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C2B527-5EF0-4998-B0B9-98B25318418D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v6 +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Ratio3+ </a:t>
            </a:r>
            <a:r>
              <a:rPr lang="en-US" altLang="ko-KR" sz="1000" b="1" dirty="0" err="1">
                <a:solidFill>
                  <a:schemeClr val="bg1"/>
                </a:solidFill>
              </a:rPr>
              <a:t>last_month_purchase_amount_ratio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000" b="1" dirty="0">
                <a:solidFill>
                  <a:schemeClr val="bg1"/>
                </a:solidFill>
              </a:rPr>
              <a:t> 제거 </a:t>
            </a:r>
            <a:r>
              <a:rPr lang="en-US" altLang="ko-KR" sz="1000" b="1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CV: 1.553201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28C269-BFB8-4916-ADE7-A498F594A13B}"/>
              </a:ext>
            </a:extLst>
          </p:cNvPr>
          <p:cNvSpPr/>
          <p:nvPr/>
        </p:nvSpPr>
        <p:spPr>
          <a:xfrm>
            <a:off x="9558130" y="3553814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hyeonwoo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v7_3.646642609714585.csv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3.675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23BE2B4-77E5-4F7F-B492-9DF1050EFE95}"/>
              </a:ext>
            </a:extLst>
          </p:cNvPr>
          <p:cNvCxnSpPr>
            <a:cxnSpLocks/>
            <a:stCxn id="94" idx="1"/>
            <a:endCxn id="64" idx="3"/>
          </p:cNvCxnSpPr>
          <p:nvPr/>
        </p:nvCxnSpPr>
        <p:spPr>
          <a:xfrm rot="10800000" flipV="1">
            <a:off x="8226946" y="4041232"/>
            <a:ext cx="1331185" cy="80958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C28D999-DAED-46F2-A32A-6F55CF72BCA2}"/>
              </a:ext>
            </a:extLst>
          </p:cNvPr>
          <p:cNvCxnSpPr>
            <a:cxnSpLocks/>
            <a:stCxn id="61" idx="1"/>
            <a:endCxn id="64" idx="3"/>
          </p:cNvCxnSpPr>
          <p:nvPr/>
        </p:nvCxnSpPr>
        <p:spPr>
          <a:xfrm rot="10800000">
            <a:off x="8226946" y="4850813"/>
            <a:ext cx="1331185" cy="8262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9B1CD-0F97-4D9E-ABC7-8C4257117C41}"/>
              </a:ext>
            </a:extLst>
          </p:cNvPr>
          <p:cNvSpPr txBox="1"/>
          <p:nvPr/>
        </p:nvSpPr>
        <p:spPr>
          <a:xfrm>
            <a:off x="8824431" y="57528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3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3.648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0.04353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C07-070D-419B-9E9A-6D8D93BEA89A}"/>
              </a:ext>
            </a:extLst>
          </p:cNvPr>
          <p:cNvSpPr/>
          <p:nvPr/>
        </p:nvSpPr>
        <p:spPr>
          <a:xfrm>
            <a:off x="9558130" y="518967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v8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3.6374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3.674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DF48DF-BDC7-4B55-94D8-4693F32CFD41}"/>
              </a:ext>
            </a:extLst>
          </p:cNvPr>
          <p:cNvSpPr/>
          <p:nvPr/>
        </p:nvSpPr>
        <p:spPr>
          <a:xfrm>
            <a:off x="6754117" y="4360056"/>
            <a:ext cx="147282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추정 </a:t>
            </a:r>
            <a:r>
              <a:rPr lang="en-US" altLang="ko-KR" sz="1400" dirty="0">
                <a:solidFill>
                  <a:schemeClr val="bg1"/>
                </a:solidFill>
              </a:rPr>
              <a:t>3.673~674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1035A-BC02-49F8-B391-A99B816C3939}"/>
              </a:ext>
            </a:extLst>
          </p:cNvPr>
          <p:cNvSpPr txBox="1"/>
          <p:nvPr/>
        </p:nvSpPr>
        <p:spPr>
          <a:xfrm>
            <a:off x="8824431" y="368572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0FB246-A995-4EAB-AF6A-6F04CF9BCE44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BESTLB-Target distribution - Merchant</a:t>
            </a:r>
            <a:br>
              <a:rPr lang="en-US" altLang="ko-KR" sz="1200" dirty="0"/>
            </a:b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CV: </a:t>
            </a:r>
            <a:r>
              <a:rPr lang="ko-KR" altLang="ko-KR" sz="1200" dirty="0">
                <a:solidFill>
                  <a:schemeClr val="bg1"/>
                </a:solidFill>
              </a:rPr>
              <a:t>1.55</a:t>
            </a:r>
            <a:r>
              <a:rPr lang="en-US" altLang="ko-KR" sz="1200" dirty="0">
                <a:solidFill>
                  <a:schemeClr val="bg1"/>
                </a:solidFill>
              </a:rPr>
              <a:t>3025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C2B527-5EF0-4998-B0B9-98B25318418D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rgbClr val="FF0000"/>
                </a:solidFill>
              </a:rPr>
              <a:t>Yeonmin</a:t>
            </a:r>
            <a:r>
              <a:rPr lang="en-US" altLang="ko-KR" sz="1000" b="1" dirty="0">
                <a:solidFill>
                  <a:srgbClr val="FF0000"/>
                </a:solidFill>
              </a:rPr>
              <a:t> base line v8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Stacking</a:t>
            </a: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rgbClr val="FF0000"/>
                </a:solidFill>
              </a:rPr>
              <a:t>Cv</a:t>
            </a:r>
            <a:r>
              <a:rPr lang="en-US" altLang="ko-KR" sz="1000" b="1" dirty="0">
                <a:solidFill>
                  <a:srgbClr val="FF0000"/>
                </a:solidFill>
              </a:rPr>
              <a:t> 1.552191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28C269-BFB8-4916-ADE7-A498F594A13B}"/>
              </a:ext>
            </a:extLst>
          </p:cNvPr>
          <p:cNvSpPr/>
          <p:nvPr/>
        </p:nvSpPr>
        <p:spPr>
          <a:xfrm>
            <a:off x="9558130" y="3553814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hyeonwoo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v7_3.646642609714585.csv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3.675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23BE2B4-77E5-4F7F-B492-9DF1050EFE95}"/>
              </a:ext>
            </a:extLst>
          </p:cNvPr>
          <p:cNvCxnSpPr>
            <a:cxnSpLocks/>
            <a:stCxn id="94" idx="1"/>
            <a:endCxn id="64" idx="3"/>
          </p:cNvCxnSpPr>
          <p:nvPr/>
        </p:nvCxnSpPr>
        <p:spPr>
          <a:xfrm rot="10800000" flipV="1">
            <a:off x="8226946" y="4041232"/>
            <a:ext cx="1331185" cy="80958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C28D999-DAED-46F2-A32A-6F55CF72BCA2}"/>
              </a:ext>
            </a:extLst>
          </p:cNvPr>
          <p:cNvCxnSpPr>
            <a:cxnSpLocks/>
            <a:stCxn id="61" idx="1"/>
            <a:endCxn id="64" idx="3"/>
          </p:cNvCxnSpPr>
          <p:nvPr/>
        </p:nvCxnSpPr>
        <p:spPr>
          <a:xfrm rot="10800000">
            <a:off x="8226946" y="4850813"/>
            <a:ext cx="1331185" cy="8262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9B1CD-0F97-4D9E-ABC7-8C4257117C41}"/>
              </a:ext>
            </a:extLst>
          </p:cNvPr>
          <p:cNvSpPr txBox="1"/>
          <p:nvPr/>
        </p:nvSpPr>
        <p:spPr>
          <a:xfrm>
            <a:off x="8824431" y="57528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5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3.648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0.04353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C07-070D-419B-9E9A-6D8D93BEA89A}"/>
              </a:ext>
            </a:extLst>
          </p:cNvPr>
          <p:cNvSpPr/>
          <p:nvPr/>
        </p:nvSpPr>
        <p:spPr>
          <a:xfrm>
            <a:off x="9558130" y="518967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v8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3.6374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3.674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DF48DF-BDC7-4B55-94D8-4693F32CFD41}"/>
              </a:ext>
            </a:extLst>
          </p:cNvPr>
          <p:cNvSpPr/>
          <p:nvPr/>
        </p:nvSpPr>
        <p:spPr>
          <a:xfrm>
            <a:off x="6754117" y="4360056"/>
            <a:ext cx="147282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추정 </a:t>
            </a:r>
            <a:r>
              <a:rPr lang="en-US" altLang="ko-KR" sz="1400" dirty="0">
                <a:solidFill>
                  <a:schemeClr val="bg1"/>
                </a:solidFill>
              </a:rPr>
              <a:t>3.672~673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1035A-BC02-49F8-B391-A99B816C3939}"/>
              </a:ext>
            </a:extLst>
          </p:cNvPr>
          <p:cNvSpPr txBox="1"/>
          <p:nvPr/>
        </p:nvSpPr>
        <p:spPr>
          <a:xfrm>
            <a:off x="8824431" y="368572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0FB246-A995-4EAB-AF6A-6F04CF9BCE44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BESTLB-Target distribution - Merchant</a:t>
            </a:r>
            <a:br>
              <a:rPr lang="en-US" altLang="ko-KR" sz="1200" dirty="0"/>
            </a:br>
            <a:r>
              <a:rPr lang="en-US" altLang="ko-KR" sz="1200" dirty="0"/>
              <a:t>stacking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CV: </a:t>
            </a:r>
            <a:r>
              <a:rPr lang="ko-KR" altLang="ko-KR" sz="1200" b="1" dirty="0">
                <a:solidFill>
                  <a:srgbClr val="FF0000"/>
                </a:solidFill>
              </a:rPr>
              <a:t>1.55</a:t>
            </a:r>
            <a:r>
              <a:rPr lang="en-US" altLang="ko-KR" sz="1200" b="1" dirty="0">
                <a:solidFill>
                  <a:srgbClr val="FF0000"/>
                </a:solidFill>
              </a:rPr>
              <a:t>1527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C2B527-5EF0-4998-B0B9-98B25318418D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line v8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Stacking</a:t>
            </a:r>
          </a:p>
          <a:p>
            <a:pPr algn="ctr"/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Cv</a:t>
            </a:r>
            <a:r>
              <a:rPr lang="en-US" altLang="ko-KR" sz="1000" b="1" dirty="0">
                <a:solidFill>
                  <a:schemeClr val="bg1"/>
                </a:solidFill>
              </a:rPr>
              <a:t> 1.552191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28C269-BFB8-4916-ADE7-A498F594A13B}"/>
              </a:ext>
            </a:extLst>
          </p:cNvPr>
          <p:cNvSpPr/>
          <p:nvPr/>
        </p:nvSpPr>
        <p:spPr>
          <a:xfrm>
            <a:off x="9558130" y="3553814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hyeonwoo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v7_3.644147080783351.csvLB: 3.674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23BE2B4-77E5-4F7F-B492-9DF1050EFE95}"/>
              </a:ext>
            </a:extLst>
          </p:cNvPr>
          <p:cNvCxnSpPr>
            <a:cxnSpLocks/>
            <a:stCxn id="94" idx="1"/>
            <a:endCxn id="64" idx="3"/>
          </p:cNvCxnSpPr>
          <p:nvPr/>
        </p:nvCxnSpPr>
        <p:spPr>
          <a:xfrm rot="10800000" flipV="1">
            <a:off x="8226946" y="4041232"/>
            <a:ext cx="1331185" cy="80958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C28D999-DAED-46F2-A32A-6F55CF72BCA2}"/>
              </a:ext>
            </a:extLst>
          </p:cNvPr>
          <p:cNvCxnSpPr>
            <a:cxnSpLocks/>
            <a:stCxn id="61" idx="1"/>
            <a:endCxn id="64" idx="3"/>
          </p:cNvCxnSpPr>
          <p:nvPr/>
        </p:nvCxnSpPr>
        <p:spPr>
          <a:xfrm rot="10800000">
            <a:off x="8226946" y="4850813"/>
            <a:ext cx="1331185" cy="8262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9B1CD-0F97-4D9E-ABC7-8C4257117C41}"/>
              </a:ext>
            </a:extLst>
          </p:cNvPr>
          <p:cNvSpPr txBox="1"/>
          <p:nvPr/>
        </p:nvSpPr>
        <p:spPr>
          <a:xfrm>
            <a:off x="8824431" y="57528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9800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3.647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0.04353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C07-070D-419B-9E9A-6D8D93BEA89A}"/>
              </a:ext>
            </a:extLst>
          </p:cNvPr>
          <p:cNvSpPr/>
          <p:nvPr/>
        </p:nvSpPr>
        <p:spPr>
          <a:xfrm>
            <a:off x="10188649" y="4463871"/>
            <a:ext cx="1925664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v8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3.6374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3.674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DF48DF-BDC7-4B55-94D8-4693F32CFD41}"/>
              </a:ext>
            </a:extLst>
          </p:cNvPr>
          <p:cNvSpPr/>
          <p:nvPr/>
        </p:nvSpPr>
        <p:spPr>
          <a:xfrm>
            <a:off x="6108416" y="4354806"/>
            <a:ext cx="147282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?</a:t>
            </a: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추정 </a:t>
            </a:r>
            <a:r>
              <a:rPr lang="en-US" altLang="ko-KR" sz="1400" dirty="0">
                <a:solidFill>
                  <a:srgbClr val="FF0000"/>
                </a:solidFill>
              </a:rPr>
              <a:t>3.671~672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1035A-BC02-49F8-B391-A99B816C3939}"/>
              </a:ext>
            </a:extLst>
          </p:cNvPr>
          <p:cNvSpPr txBox="1"/>
          <p:nvPr/>
        </p:nvSpPr>
        <p:spPr>
          <a:xfrm>
            <a:off x="7892623" y="3226170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0FB246-A995-4EAB-AF6A-6F04CF9BCE44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BESTLB-Target distribution - Merchant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stacking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CV: </a:t>
            </a:r>
            <a:r>
              <a:rPr lang="ko-KR" altLang="ko-KR" sz="1200" dirty="0">
                <a:solidFill>
                  <a:schemeClr val="bg1"/>
                </a:solidFill>
              </a:rPr>
              <a:t>1.55</a:t>
            </a:r>
            <a:r>
              <a:rPr lang="en-US" altLang="ko-KR" sz="1200" dirty="0">
                <a:solidFill>
                  <a:schemeClr val="bg1"/>
                </a:solidFill>
              </a:rPr>
              <a:t>1527</a:t>
            </a:r>
            <a:endParaRPr lang="ko-KR" altLang="ko-KR" sz="1200" dirty="0">
              <a:solidFill>
                <a:schemeClr val="bg1"/>
              </a:solidFill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C2B527-5EF0-4998-B0B9-98B25318418D}"/>
              </a:ext>
            </a:extLst>
          </p:cNvPr>
          <p:cNvCxnSpPr>
            <a:cxnSpLocks/>
            <a:stCxn id="64" idx="1"/>
            <a:endCxn id="25" idx="3"/>
          </p:cNvCxnSpPr>
          <p:nvPr/>
        </p:nvCxnSpPr>
        <p:spPr>
          <a:xfrm rot="10800000" flipV="1">
            <a:off x="5686896" y="4845562"/>
            <a:ext cx="421521" cy="32749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line v8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Stacking</a:t>
            </a:r>
          </a:p>
          <a:p>
            <a:pPr algn="ctr"/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Cv</a:t>
            </a:r>
            <a:r>
              <a:rPr lang="en-US" altLang="ko-KR" sz="1000" b="1" dirty="0">
                <a:solidFill>
                  <a:schemeClr val="bg1"/>
                </a:solidFill>
              </a:rPr>
              <a:t> 1.552191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28C269-BFB8-4916-ADE7-A498F594A13B}"/>
              </a:ext>
            </a:extLst>
          </p:cNvPr>
          <p:cNvSpPr/>
          <p:nvPr/>
        </p:nvSpPr>
        <p:spPr>
          <a:xfrm>
            <a:off x="9558130" y="3073986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hyeonwoo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v7_3.644147080783351.csvLB: 3.673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23BE2B4-77E5-4F7F-B492-9DF1050EFE95}"/>
              </a:ext>
            </a:extLst>
          </p:cNvPr>
          <p:cNvCxnSpPr>
            <a:cxnSpLocks/>
            <a:stCxn id="94" idx="1"/>
            <a:endCxn id="64" idx="3"/>
          </p:cNvCxnSpPr>
          <p:nvPr/>
        </p:nvCxnSpPr>
        <p:spPr>
          <a:xfrm rot="10800000" flipV="1">
            <a:off x="7581244" y="3561404"/>
            <a:ext cx="1976886" cy="1284158"/>
          </a:xfrm>
          <a:prstGeom prst="bentConnector3">
            <a:avLst>
              <a:gd name="adj1" fmla="val 81318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C28D999-DAED-46F2-A32A-6F55CF72BCA2}"/>
              </a:ext>
            </a:extLst>
          </p:cNvPr>
          <p:cNvCxnSpPr>
            <a:cxnSpLocks/>
            <a:stCxn id="42" idx="1"/>
            <a:endCxn id="64" idx="3"/>
          </p:cNvCxnSpPr>
          <p:nvPr/>
        </p:nvCxnSpPr>
        <p:spPr>
          <a:xfrm rot="10800000">
            <a:off x="7581244" y="4845563"/>
            <a:ext cx="752750" cy="7444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9B1CD-0F97-4D9E-ABC7-8C4257117C41}"/>
              </a:ext>
            </a:extLst>
          </p:cNvPr>
          <p:cNvSpPr txBox="1"/>
          <p:nvPr/>
        </p:nvSpPr>
        <p:spPr>
          <a:xfrm>
            <a:off x="7844309" y="5618223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E7E812-4599-4EC5-830B-80C62AE136F5}"/>
              </a:ext>
            </a:extLst>
          </p:cNvPr>
          <p:cNvSpPr/>
          <p:nvPr/>
        </p:nvSpPr>
        <p:spPr>
          <a:xfrm>
            <a:off x="10188649" y="5640023"/>
            <a:ext cx="1925664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</a:rPr>
              <a:t>Yeonmin</a:t>
            </a:r>
            <a:r>
              <a:rPr lang="en-US" altLang="ko-KR" sz="1200" dirty="0">
                <a:solidFill>
                  <a:srgbClr val="FF0000"/>
                </a:solidFill>
              </a:rPr>
              <a:t> Base v8 + </a:t>
            </a:r>
            <a:r>
              <a:rPr lang="en-US" altLang="ko-KR" sz="1200" dirty="0" err="1">
                <a:solidFill>
                  <a:srgbClr val="FF0000"/>
                </a:solidFill>
              </a:rPr>
              <a:t>mcid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pca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13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Single LGB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CV: 3.63683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LB: 3.674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49D2A7-EB47-43AD-92D4-2803DC4087B3}"/>
              </a:ext>
            </a:extLst>
          </p:cNvPr>
          <p:cNvSpPr/>
          <p:nvPr/>
        </p:nvSpPr>
        <p:spPr>
          <a:xfrm>
            <a:off x="8333994" y="5099291"/>
            <a:ext cx="147282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?</a:t>
            </a: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추정 </a:t>
            </a:r>
            <a:r>
              <a:rPr lang="en-US" altLang="ko-KR" sz="1400" dirty="0">
                <a:solidFill>
                  <a:srgbClr val="FF0000"/>
                </a:solidFill>
              </a:rPr>
              <a:t>3.673~4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48CBDF8-3EEF-4B8A-945E-104B19D9EFF1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rot="10800000" flipV="1">
            <a:off x="9806823" y="4951289"/>
            <a:ext cx="381827" cy="6387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7FA46F1-4D68-47E3-9A38-D33EB875C021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>
            <a:off x="9806823" y="5590047"/>
            <a:ext cx="381827" cy="5373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7207AB4-E538-4222-8A12-45CC829813AD}"/>
              </a:ext>
            </a:extLst>
          </p:cNvPr>
          <p:cNvSpPr txBox="1"/>
          <p:nvPr/>
        </p:nvSpPr>
        <p:spPr>
          <a:xfrm>
            <a:off x="9806821" y="458987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C50BDA-FB71-4AC6-BD27-EAC3AC32F4C6}"/>
              </a:ext>
            </a:extLst>
          </p:cNvPr>
          <p:cNvSpPr txBox="1"/>
          <p:nvPr/>
        </p:nvSpPr>
        <p:spPr>
          <a:xfrm>
            <a:off x="9806821" y="6113558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3.646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6714" y="3644960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21117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TOP39</a:t>
            </a:r>
            <a:r>
              <a:rPr lang="en-US" altLang="ko-KR" sz="1600" b="1" dirty="0">
                <a:solidFill>
                  <a:schemeClr val="bg1"/>
                </a:solidFill>
              </a:rPr>
              <a:t>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598885"/>
            <a:ext cx="2158016" cy="35605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147369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Target&gt;0.01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011290" y="4139197"/>
            <a:ext cx="2141819" cy="1759842"/>
          </a:xfrm>
          <a:prstGeom prst="bentConnector3">
            <a:avLst>
              <a:gd name="adj1" fmla="val 2954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6406" y="4700214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  <a:endCxn id="29" idx="1"/>
          </p:cNvCxnSpPr>
          <p:nvPr/>
        </p:nvCxnSpPr>
        <p:spPr>
          <a:xfrm>
            <a:off x="2010982" y="5380095"/>
            <a:ext cx="2142127" cy="518944"/>
          </a:xfrm>
          <a:prstGeom prst="bentConnector3">
            <a:avLst>
              <a:gd name="adj1" fmla="val 291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20642" y="2475876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  <a:stCxn id="51" idx="3"/>
            <a:endCxn id="73" idx="1"/>
          </p:cNvCxnSpPr>
          <p:nvPr/>
        </p:nvCxnSpPr>
        <p:spPr>
          <a:xfrm>
            <a:off x="2015218" y="2970113"/>
            <a:ext cx="2150781" cy="21893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C07-070D-419B-9E9A-6D8D93BEA89A}"/>
              </a:ext>
            </a:extLst>
          </p:cNvPr>
          <p:cNvSpPr/>
          <p:nvPr/>
        </p:nvSpPr>
        <p:spPr>
          <a:xfrm>
            <a:off x="9558130" y="5098367"/>
            <a:ext cx="2373982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v8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3.6374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3.674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DF48DF-BDC7-4B55-94D8-4693F32CFD41}"/>
              </a:ext>
            </a:extLst>
          </p:cNvPr>
          <p:cNvSpPr/>
          <p:nvPr/>
        </p:nvSpPr>
        <p:spPr>
          <a:xfrm>
            <a:off x="6108416" y="4354806"/>
            <a:ext cx="147282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?</a:t>
            </a: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추정 </a:t>
            </a:r>
            <a:r>
              <a:rPr lang="en-US" altLang="ko-KR" sz="1400" dirty="0">
                <a:solidFill>
                  <a:srgbClr val="FF0000"/>
                </a:solidFill>
              </a:rPr>
              <a:t>3.671~672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1035A-BC02-49F8-B391-A99B816C3939}"/>
              </a:ext>
            </a:extLst>
          </p:cNvPr>
          <p:cNvSpPr txBox="1"/>
          <p:nvPr/>
        </p:nvSpPr>
        <p:spPr>
          <a:xfrm>
            <a:off x="7892623" y="3226170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C2B527-5EF0-4998-B0B9-98B25318418D}"/>
              </a:ext>
            </a:extLst>
          </p:cNvPr>
          <p:cNvCxnSpPr>
            <a:cxnSpLocks/>
            <a:stCxn id="64" idx="1"/>
            <a:endCxn id="25" idx="3"/>
          </p:cNvCxnSpPr>
          <p:nvPr/>
        </p:nvCxnSpPr>
        <p:spPr>
          <a:xfrm rot="10800000" flipV="1">
            <a:off x="5686896" y="4845562"/>
            <a:ext cx="421521" cy="32749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line v8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Stacking</a:t>
            </a:r>
          </a:p>
          <a:p>
            <a:pPr algn="ctr"/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Cv</a:t>
            </a:r>
            <a:r>
              <a:rPr lang="en-US" altLang="ko-KR" sz="1000" b="1" dirty="0">
                <a:solidFill>
                  <a:schemeClr val="bg1"/>
                </a:solidFill>
              </a:rPr>
              <a:t> 1.552191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28C269-BFB8-4916-ADE7-A498F594A13B}"/>
              </a:ext>
            </a:extLst>
          </p:cNvPr>
          <p:cNvSpPr/>
          <p:nvPr/>
        </p:nvSpPr>
        <p:spPr>
          <a:xfrm>
            <a:off x="9558130" y="3073986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hyeonwoo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v7_3.644147080783351.csvLB: 3.673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23BE2B4-77E5-4F7F-B492-9DF1050EFE95}"/>
              </a:ext>
            </a:extLst>
          </p:cNvPr>
          <p:cNvCxnSpPr>
            <a:cxnSpLocks/>
            <a:stCxn id="94" idx="1"/>
            <a:endCxn id="64" idx="3"/>
          </p:cNvCxnSpPr>
          <p:nvPr/>
        </p:nvCxnSpPr>
        <p:spPr>
          <a:xfrm rot="10800000" flipV="1">
            <a:off x="7581244" y="3561404"/>
            <a:ext cx="1976886" cy="1284158"/>
          </a:xfrm>
          <a:prstGeom prst="bentConnector3">
            <a:avLst>
              <a:gd name="adj1" fmla="val 81318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C28D999-DAED-46F2-A32A-6F55CF72BCA2}"/>
              </a:ext>
            </a:extLst>
          </p:cNvPr>
          <p:cNvCxnSpPr>
            <a:cxnSpLocks/>
            <a:stCxn id="61" idx="1"/>
            <a:endCxn id="64" idx="3"/>
          </p:cNvCxnSpPr>
          <p:nvPr/>
        </p:nvCxnSpPr>
        <p:spPr>
          <a:xfrm rot="10800000">
            <a:off x="7581244" y="4845563"/>
            <a:ext cx="1976886" cy="740223"/>
          </a:xfrm>
          <a:prstGeom prst="bentConnector3">
            <a:avLst>
              <a:gd name="adj1" fmla="val 8171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9B1CD-0F97-4D9E-ABC7-8C4257117C41}"/>
              </a:ext>
            </a:extLst>
          </p:cNvPr>
          <p:cNvSpPr txBox="1"/>
          <p:nvPr/>
        </p:nvSpPr>
        <p:spPr>
          <a:xfrm>
            <a:off x="7844309" y="5618223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79D998-8B0E-4BD9-9CB9-F18A5028E11C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BESTLB-Target distribution - Merchant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CV: </a:t>
            </a:r>
            <a:r>
              <a:rPr lang="ko-KR" altLang="ko-KR" sz="1200" b="1" dirty="0">
                <a:solidFill>
                  <a:srgbClr val="FF0000"/>
                </a:solidFill>
              </a:rPr>
              <a:t>1.55</a:t>
            </a:r>
            <a:r>
              <a:rPr lang="en-US" altLang="ko-KR" sz="1200" b="1" dirty="0">
                <a:solidFill>
                  <a:srgbClr val="FF0000"/>
                </a:solidFill>
              </a:rPr>
              <a:t>3025</a:t>
            </a:r>
            <a:r>
              <a:rPr lang="ko-KR" altLang="ko-KR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CCED7E-4B63-4633-89F0-8D82B7DAB4FB}"/>
              </a:ext>
            </a:extLst>
          </p:cNvPr>
          <p:cNvSpPr/>
          <p:nvPr/>
        </p:nvSpPr>
        <p:spPr>
          <a:xfrm>
            <a:off x="313407" y="6246255"/>
            <a:ext cx="1694576" cy="444787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C_ID_944c62886f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7AFB871-AF56-4068-8432-39C9A1E8F2BF}"/>
              </a:ext>
            </a:extLst>
          </p:cNvPr>
          <p:cNvCxnSpPr>
            <a:cxnSpLocks/>
            <a:stCxn id="48" idx="3"/>
            <a:endCxn id="29" idx="1"/>
          </p:cNvCxnSpPr>
          <p:nvPr/>
        </p:nvCxnSpPr>
        <p:spPr>
          <a:xfrm flipV="1">
            <a:off x="2007983" y="5899039"/>
            <a:ext cx="2145126" cy="569610"/>
          </a:xfrm>
          <a:prstGeom prst="bentConnector3">
            <a:avLst>
              <a:gd name="adj1" fmla="val 2868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0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58130" y="4733680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3.6405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265" y="3140262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v7_3.6434855490056766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4117" y="436005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50" idx="3"/>
          </p:cNvCxnSpPr>
          <p:nvPr/>
        </p:nvCxnSpPr>
        <p:spPr>
          <a:xfrm rot="10800000" flipV="1">
            <a:off x="9063185" y="3454999"/>
            <a:ext cx="498080" cy="419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9667" y="351101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0.55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3.660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김현우</a:t>
            </a:r>
            <a:r>
              <a:rPr lang="en-US" altLang="ko-KR" sz="1200" dirty="0">
                <a:solidFill>
                  <a:schemeClr val="bg1"/>
                </a:solidFill>
              </a:rPr>
              <a:t>] Baseline_</a:t>
            </a:r>
            <a:r>
              <a:rPr lang="ko-KR" altLang="en-US" sz="1200" dirty="0">
                <a:solidFill>
                  <a:schemeClr val="bg1"/>
                </a:solidFill>
              </a:rPr>
              <a:t>김현우</a:t>
            </a:r>
            <a:r>
              <a:rPr lang="en-US" altLang="ko-KR" sz="1200" dirty="0">
                <a:solidFill>
                  <a:schemeClr val="bg1"/>
                </a:solidFill>
              </a:rPr>
              <a:t>_v8(version 7/8)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LGB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CV: </a:t>
            </a:r>
            <a:r>
              <a:rPr lang="ko-KR" altLang="ko-KR" sz="1200" dirty="0">
                <a:solidFill>
                  <a:schemeClr val="bg1"/>
                </a:solidFill>
              </a:rPr>
              <a:t>1.55323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29315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TOP35</a:t>
            </a:r>
            <a:r>
              <a:rPr lang="en-US" altLang="ko-KR" sz="1600" b="1" dirty="0">
                <a:solidFill>
                  <a:schemeClr val="bg1"/>
                </a:solidFill>
              </a:rPr>
              <a:t>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598885"/>
            <a:ext cx="2158016" cy="35605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Yeonmin</a:t>
            </a:r>
            <a:r>
              <a:rPr lang="en-US" altLang="ko-KR" sz="1000" dirty="0">
                <a:solidFill>
                  <a:schemeClr val="bg1"/>
                </a:solidFill>
              </a:rPr>
              <a:t> Base v6 + </a:t>
            </a:r>
            <a:r>
              <a:rPr lang="en-US" altLang="ko-KR" sz="1000" b="1" dirty="0" err="1">
                <a:solidFill>
                  <a:srgbClr val="FF0000"/>
                </a:solidFill>
              </a:rPr>
              <a:t>last_month_purchase_amount_ratio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Oultier</a:t>
            </a:r>
            <a:r>
              <a:rPr lang="ko-KR" altLang="en-US" sz="1000" dirty="0">
                <a:solidFill>
                  <a:schemeClr val="bg1"/>
                </a:solidFill>
              </a:rPr>
              <a:t> 제거 </a:t>
            </a:r>
            <a:r>
              <a:rPr lang="en-US" altLang="ko-KR" sz="10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1.5536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147369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Target&gt;0.00203 </a:t>
            </a:r>
            <a:r>
              <a:rPr lang="en-US" altLang="ko-KR" sz="1400" dirty="0" err="1">
                <a:solidFill>
                  <a:schemeClr val="bg1"/>
                </a:solidFill>
              </a:rPr>
              <a:t>cardid</a:t>
            </a:r>
            <a:r>
              <a:rPr lang="en-US" altLang="ko-KR" sz="1400" dirty="0">
                <a:solidFill>
                  <a:schemeClr val="bg1"/>
                </a:solidFill>
              </a:rPr>
              <a:t>(median)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49809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0298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Oultier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0.004353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997560" y="5899038"/>
            <a:ext cx="2045532" cy="161636"/>
          </a:xfrm>
          <a:prstGeom prst="bentConnector3">
            <a:avLst>
              <a:gd name="adj1" fmla="val 5062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C2041B-24E8-41F9-962C-432D28FEAE55}"/>
              </a:ext>
            </a:extLst>
          </p:cNvPr>
          <p:cNvSpPr/>
          <p:nvPr/>
        </p:nvSpPr>
        <p:spPr>
          <a:xfrm>
            <a:off x="9561263" y="3952654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v7_3.6454921308477695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LB: 3.680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BA4D56-19FE-48CF-86AB-97677AF7315C}"/>
              </a:ext>
            </a:extLst>
          </p:cNvPr>
          <p:cNvSpPr/>
          <p:nvPr/>
        </p:nvSpPr>
        <p:spPr>
          <a:xfrm>
            <a:off x="8301697" y="3384055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970AE2-3096-4D5E-B4F4-6528DBD97CA5}"/>
              </a:ext>
            </a:extLst>
          </p:cNvPr>
          <p:cNvCxnSpPr>
            <a:cxnSpLocks/>
            <a:stCxn id="37" idx="1"/>
            <a:endCxn id="50" idx="3"/>
          </p:cNvCxnSpPr>
          <p:nvPr/>
        </p:nvCxnSpPr>
        <p:spPr>
          <a:xfrm rot="10800000">
            <a:off x="9063185" y="3874811"/>
            <a:ext cx="498078" cy="3925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373022-B920-4C08-9045-7F1B415EF30F}"/>
              </a:ext>
            </a:extLst>
          </p:cNvPr>
          <p:cNvSpPr txBox="1"/>
          <p:nvPr/>
        </p:nvSpPr>
        <p:spPr>
          <a:xfrm>
            <a:off x="9053104" y="315584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12E5C7-873A-4A74-8C5C-73E25E5FE2D5}"/>
              </a:ext>
            </a:extLst>
          </p:cNvPr>
          <p:cNvSpPr txBox="1"/>
          <p:nvPr/>
        </p:nvSpPr>
        <p:spPr>
          <a:xfrm>
            <a:off x="9053104" y="428951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5CDEC1-9CD4-40DA-AEBD-B9742A71A8FE}"/>
              </a:ext>
            </a:extLst>
          </p:cNvPr>
          <p:cNvSpPr/>
          <p:nvPr/>
        </p:nvSpPr>
        <p:spPr>
          <a:xfrm>
            <a:off x="9558130" y="582670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Yeonmin</a:t>
            </a:r>
            <a:r>
              <a:rPr lang="en-US" altLang="ko-KR" sz="1000" dirty="0">
                <a:solidFill>
                  <a:srgbClr val="FF0000"/>
                </a:solidFill>
              </a:rPr>
              <a:t> Base v6 + </a:t>
            </a:r>
            <a:r>
              <a:rPr lang="en-US" altLang="ko-KR" sz="1000" b="1" dirty="0" err="1">
                <a:solidFill>
                  <a:srgbClr val="FF0000"/>
                </a:solidFill>
              </a:rPr>
              <a:t>last_month_purchase_amount_ratio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Oultier</a:t>
            </a:r>
            <a:r>
              <a:rPr lang="ko-KR" altLang="en-US" sz="1000" dirty="0">
                <a:solidFill>
                  <a:srgbClr val="FF0000"/>
                </a:solidFill>
              </a:rPr>
              <a:t> 제거 </a:t>
            </a:r>
            <a:r>
              <a:rPr lang="en-US" altLang="ko-KR" sz="1000" dirty="0">
                <a:solidFill>
                  <a:srgbClr val="FF0000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3.641315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LB: 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F57957B-4BB1-49B2-8CD1-91456BD8909C}"/>
              </a:ext>
            </a:extLst>
          </p:cNvPr>
          <p:cNvSpPr/>
          <p:nvPr/>
        </p:nvSpPr>
        <p:spPr>
          <a:xfrm>
            <a:off x="8301697" y="528593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151C07B-4EF5-44E4-94B9-D9136CF34A7F}"/>
              </a:ext>
            </a:extLst>
          </p:cNvPr>
          <p:cNvCxnSpPr>
            <a:cxnSpLocks/>
            <a:stCxn id="4" idx="1"/>
            <a:endCxn id="67" idx="3"/>
          </p:cNvCxnSpPr>
          <p:nvPr/>
        </p:nvCxnSpPr>
        <p:spPr>
          <a:xfrm rot="10800000" flipV="1">
            <a:off x="9063186" y="5221098"/>
            <a:ext cx="494945" cy="5555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1AABEBF-5367-4DAA-B531-C8527894F34D}"/>
              </a:ext>
            </a:extLst>
          </p:cNvPr>
          <p:cNvCxnSpPr>
            <a:cxnSpLocks/>
            <a:stCxn id="59" idx="1"/>
            <a:endCxn id="67" idx="3"/>
          </p:cNvCxnSpPr>
          <p:nvPr/>
        </p:nvCxnSpPr>
        <p:spPr>
          <a:xfrm rot="10800000">
            <a:off x="9063186" y="5776693"/>
            <a:ext cx="494945" cy="53743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8839A99-C145-4A33-B7CD-98A8E42BD175}"/>
              </a:ext>
            </a:extLst>
          </p:cNvPr>
          <p:cNvSpPr txBox="1"/>
          <p:nvPr/>
        </p:nvSpPr>
        <p:spPr>
          <a:xfrm>
            <a:off x="9053104" y="491208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0FA89B-4D51-4F75-AD9E-2925B25EDF52}"/>
              </a:ext>
            </a:extLst>
          </p:cNvPr>
          <p:cNvSpPr txBox="1"/>
          <p:nvPr/>
        </p:nvSpPr>
        <p:spPr>
          <a:xfrm>
            <a:off x="9053104" y="631144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341A862-8333-4CBC-8579-91ED8A62712B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rot="10800000" flipV="1">
            <a:off x="7515605" y="3874810"/>
            <a:ext cx="786092" cy="97600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1D0564D-31B7-41F9-A258-426A11AFAC1C}"/>
              </a:ext>
            </a:extLst>
          </p:cNvPr>
          <p:cNvCxnSpPr>
            <a:cxnSpLocks/>
            <a:stCxn id="67" idx="1"/>
            <a:endCxn id="6" idx="3"/>
          </p:cNvCxnSpPr>
          <p:nvPr/>
        </p:nvCxnSpPr>
        <p:spPr>
          <a:xfrm rot="10800000">
            <a:off x="7515605" y="4850812"/>
            <a:ext cx="786092" cy="925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49A4BCA-6B4C-4365-A720-66E8F01B8816}"/>
              </a:ext>
            </a:extLst>
          </p:cNvPr>
          <p:cNvSpPr txBox="1"/>
          <p:nvPr/>
        </p:nvSpPr>
        <p:spPr>
          <a:xfrm>
            <a:off x="7629667" y="5773025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0.45</a:t>
            </a:r>
            <a:endParaRPr lang="ko-KR" altLang="en-US" sz="1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D6EA9F-B63A-41F3-91D1-7538CE77BC66}"/>
              </a:ext>
            </a:extLst>
          </p:cNvPr>
          <p:cNvSpPr/>
          <p:nvPr/>
        </p:nvSpPr>
        <p:spPr>
          <a:xfrm>
            <a:off x="313407" y="2414082"/>
            <a:ext cx="1694576" cy="12716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Yeonmin</a:t>
            </a:r>
            <a:r>
              <a:rPr lang="en-US" altLang="ko-KR" sz="1400" b="1" dirty="0">
                <a:solidFill>
                  <a:srgbClr val="FF0000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Oultier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Single LGB(rf)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0.151194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Sort top 30000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BF76F8-AD44-4FB3-B08D-4CEE5150A0D3}"/>
              </a:ext>
            </a:extLst>
          </p:cNvPr>
          <p:cNvSpPr/>
          <p:nvPr/>
        </p:nvSpPr>
        <p:spPr>
          <a:xfrm>
            <a:off x="311091" y="3931260"/>
            <a:ext cx="1694576" cy="117243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FFFF00"/>
                </a:solidFill>
              </a:rPr>
              <a:t>Yeonmin</a:t>
            </a:r>
            <a:r>
              <a:rPr lang="en-US" altLang="ko-KR" sz="1400" b="1" dirty="0">
                <a:solidFill>
                  <a:srgbClr val="FFFF00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rgbClr val="FFFF00"/>
                </a:solidFill>
              </a:rPr>
              <a:t>Oultier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Single LGB(rf)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CV: 0.151194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Sort top 20</a:t>
            </a:r>
          </a:p>
        </p:txBody>
      </p:sp>
    </p:spTree>
    <p:extLst>
      <p:ext uri="{BB962C8B-B14F-4D97-AF65-F5344CB8AC3E}">
        <p14:creationId xmlns:p14="http://schemas.microsoft.com/office/powerpoint/2010/main" val="1817503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58130" y="4733680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3.6405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265" y="3140262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v7_3.644804072588455.csvLB: 3.679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4117" y="436005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50" idx="3"/>
          </p:cNvCxnSpPr>
          <p:nvPr/>
        </p:nvCxnSpPr>
        <p:spPr>
          <a:xfrm rot="10800000" flipV="1">
            <a:off x="9063185" y="3454999"/>
            <a:ext cx="498080" cy="4198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9667" y="351101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3.660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BESTLB-Target distribution - Merchant</a:t>
            </a:r>
            <a:br>
              <a:rPr lang="en-US" altLang="ko-KR" sz="1200" dirty="0"/>
            </a:b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CV: </a:t>
            </a:r>
            <a:r>
              <a:rPr lang="ko-KR" altLang="ko-KR" sz="1200" b="1" dirty="0">
                <a:solidFill>
                  <a:srgbClr val="FF0000"/>
                </a:solidFill>
              </a:rPr>
              <a:t>1.55</a:t>
            </a:r>
            <a:r>
              <a:rPr lang="en-US" altLang="ko-KR" sz="1200" b="1" dirty="0">
                <a:solidFill>
                  <a:srgbClr val="FF0000"/>
                </a:solidFill>
              </a:rPr>
              <a:t>3025</a:t>
            </a:r>
            <a:r>
              <a:rPr lang="ko-KR" altLang="ko-KR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26853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578247"/>
            <a:ext cx="2158016" cy="35811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v6 + </a:t>
            </a:r>
            <a:r>
              <a:rPr lang="en-US" altLang="ko-KR" sz="1000" b="1" dirty="0" err="1">
                <a:solidFill>
                  <a:schemeClr val="bg1"/>
                </a:solidFill>
              </a:rPr>
              <a:t>last_month_purchase_amount_ratio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 ratio3</a:t>
            </a: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000" b="1" dirty="0">
                <a:solidFill>
                  <a:schemeClr val="bg1"/>
                </a:solidFill>
              </a:rPr>
              <a:t> 제거 </a:t>
            </a:r>
            <a:r>
              <a:rPr lang="en-US" altLang="ko-KR" sz="1000" b="1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1.55335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7"/>
            <a:ext cx="1694576" cy="143242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 </a:t>
            </a:r>
            <a:r>
              <a:rPr lang="en-US" altLang="ko-KR" sz="1400" b="1" dirty="0">
                <a:solidFill>
                  <a:srgbClr val="FF0000"/>
                </a:solidFill>
              </a:rPr>
              <a:t>+ ratio3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0.043523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Sorted top 30000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>
            <a:off x="2007983" y="3072425"/>
            <a:ext cx="2158016" cy="20869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union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2007983" y="5899039"/>
            <a:ext cx="2048099" cy="37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C2041B-24E8-41F9-962C-432D28FEAE55}"/>
              </a:ext>
            </a:extLst>
          </p:cNvPr>
          <p:cNvSpPr/>
          <p:nvPr/>
        </p:nvSpPr>
        <p:spPr>
          <a:xfrm>
            <a:off x="9561263" y="3952654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FFM_MERCHANT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LB: ?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BA4D56-19FE-48CF-86AB-97677AF7315C}"/>
              </a:ext>
            </a:extLst>
          </p:cNvPr>
          <p:cNvSpPr/>
          <p:nvPr/>
        </p:nvSpPr>
        <p:spPr>
          <a:xfrm>
            <a:off x="8301697" y="3384055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970AE2-3096-4D5E-B4F4-6528DBD97CA5}"/>
              </a:ext>
            </a:extLst>
          </p:cNvPr>
          <p:cNvCxnSpPr>
            <a:cxnSpLocks/>
            <a:stCxn id="37" idx="1"/>
            <a:endCxn id="50" idx="3"/>
          </p:cNvCxnSpPr>
          <p:nvPr/>
        </p:nvCxnSpPr>
        <p:spPr>
          <a:xfrm rot="10800000">
            <a:off x="9063185" y="3874811"/>
            <a:ext cx="498078" cy="3925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373022-B920-4C08-9045-7F1B415EF30F}"/>
              </a:ext>
            </a:extLst>
          </p:cNvPr>
          <p:cNvSpPr txBox="1"/>
          <p:nvPr/>
        </p:nvSpPr>
        <p:spPr>
          <a:xfrm>
            <a:off x="9053104" y="315584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12E5C7-873A-4A74-8C5C-73E25E5FE2D5}"/>
              </a:ext>
            </a:extLst>
          </p:cNvPr>
          <p:cNvSpPr txBox="1"/>
          <p:nvPr/>
        </p:nvSpPr>
        <p:spPr>
          <a:xfrm>
            <a:off x="9053104" y="428951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5CDEC1-9CD4-40DA-AEBD-B9742A71A8FE}"/>
              </a:ext>
            </a:extLst>
          </p:cNvPr>
          <p:cNvSpPr/>
          <p:nvPr/>
        </p:nvSpPr>
        <p:spPr>
          <a:xfrm>
            <a:off x="9558130" y="582670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Yeonmin</a:t>
            </a:r>
            <a:r>
              <a:rPr lang="en-US" altLang="ko-KR" sz="1000" dirty="0">
                <a:solidFill>
                  <a:srgbClr val="FF0000"/>
                </a:solidFill>
              </a:rPr>
              <a:t> Base v6 + </a:t>
            </a:r>
            <a:r>
              <a:rPr lang="en-US" altLang="ko-KR" sz="1000" b="1" dirty="0">
                <a:solidFill>
                  <a:srgbClr val="FF0000"/>
                </a:solidFill>
              </a:rPr>
              <a:t>last_month_purchase_amount_ratio3</a:t>
            </a:r>
          </a:p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Oultier</a:t>
            </a:r>
            <a:r>
              <a:rPr lang="ko-KR" altLang="en-US" sz="1000" dirty="0">
                <a:solidFill>
                  <a:srgbClr val="FF0000"/>
                </a:solidFill>
              </a:rPr>
              <a:t> 제거 </a:t>
            </a:r>
            <a:r>
              <a:rPr lang="en-US" altLang="ko-KR" sz="1000" dirty="0">
                <a:solidFill>
                  <a:srgbClr val="FF0000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3.640545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LB: 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F57957B-4BB1-49B2-8CD1-91456BD8909C}"/>
              </a:ext>
            </a:extLst>
          </p:cNvPr>
          <p:cNvSpPr/>
          <p:nvPr/>
        </p:nvSpPr>
        <p:spPr>
          <a:xfrm>
            <a:off x="8301697" y="528593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151C07B-4EF5-44E4-94B9-D9136CF34A7F}"/>
              </a:ext>
            </a:extLst>
          </p:cNvPr>
          <p:cNvCxnSpPr>
            <a:cxnSpLocks/>
            <a:stCxn id="4" idx="1"/>
            <a:endCxn id="67" idx="3"/>
          </p:cNvCxnSpPr>
          <p:nvPr/>
        </p:nvCxnSpPr>
        <p:spPr>
          <a:xfrm rot="10800000" flipV="1">
            <a:off x="9063186" y="5221098"/>
            <a:ext cx="494945" cy="5555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1AABEBF-5367-4DAA-B531-C8527894F34D}"/>
              </a:ext>
            </a:extLst>
          </p:cNvPr>
          <p:cNvCxnSpPr>
            <a:cxnSpLocks/>
            <a:stCxn id="59" idx="1"/>
            <a:endCxn id="67" idx="3"/>
          </p:cNvCxnSpPr>
          <p:nvPr/>
        </p:nvCxnSpPr>
        <p:spPr>
          <a:xfrm rot="10800000">
            <a:off x="9063186" y="5776693"/>
            <a:ext cx="494945" cy="537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8839A99-C145-4A33-B7CD-98A8E42BD175}"/>
              </a:ext>
            </a:extLst>
          </p:cNvPr>
          <p:cNvSpPr txBox="1"/>
          <p:nvPr/>
        </p:nvSpPr>
        <p:spPr>
          <a:xfrm>
            <a:off x="9053104" y="491208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0FA89B-4D51-4F75-AD9E-2925B25EDF52}"/>
              </a:ext>
            </a:extLst>
          </p:cNvPr>
          <p:cNvSpPr txBox="1"/>
          <p:nvPr/>
        </p:nvSpPr>
        <p:spPr>
          <a:xfrm>
            <a:off x="9053104" y="631144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341A862-8333-4CBC-8579-91ED8A62712B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rot="10800000" flipV="1">
            <a:off x="7515605" y="3874810"/>
            <a:ext cx="786092" cy="97600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1D0564D-31B7-41F9-A258-426A11AFAC1C}"/>
              </a:ext>
            </a:extLst>
          </p:cNvPr>
          <p:cNvCxnSpPr>
            <a:cxnSpLocks/>
            <a:stCxn id="67" idx="1"/>
            <a:endCxn id="6" idx="3"/>
          </p:cNvCxnSpPr>
          <p:nvPr/>
        </p:nvCxnSpPr>
        <p:spPr>
          <a:xfrm rot="10800000">
            <a:off x="7515605" y="4850812"/>
            <a:ext cx="786092" cy="925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49A4BCA-6B4C-4365-A720-66E8F01B8816}"/>
              </a:ext>
            </a:extLst>
          </p:cNvPr>
          <p:cNvSpPr txBox="1"/>
          <p:nvPr/>
        </p:nvSpPr>
        <p:spPr>
          <a:xfrm>
            <a:off x="7629667" y="5773025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17BC6A2-96DF-48A3-999D-6008BDFD18DD}"/>
              </a:ext>
            </a:extLst>
          </p:cNvPr>
          <p:cNvSpPr/>
          <p:nvPr/>
        </p:nvSpPr>
        <p:spPr>
          <a:xfrm>
            <a:off x="313407" y="2431462"/>
            <a:ext cx="1694576" cy="128192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BESTLB-Target distribution - Merchant 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0.043527</a:t>
            </a:r>
          </a:p>
          <a:p>
            <a:pPr algn="ctr"/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Sorted top 30000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0DC061-A659-4CC9-9A15-A2C78961EAA0}"/>
              </a:ext>
            </a:extLst>
          </p:cNvPr>
          <p:cNvSpPr/>
          <p:nvPr/>
        </p:nvSpPr>
        <p:spPr>
          <a:xfrm>
            <a:off x="313407" y="3850393"/>
            <a:ext cx="1694576" cy="1281926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BESTLB-Target distribution - Merchant 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CV: 0.043527</a:t>
            </a:r>
          </a:p>
          <a:p>
            <a:pPr algn="ctr"/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Target &gt; 0.48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92AAE4-A42D-4376-9FA9-3BF6C52BD53A}"/>
              </a:ext>
            </a:extLst>
          </p:cNvPr>
          <p:cNvSpPr/>
          <p:nvPr/>
        </p:nvSpPr>
        <p:spPr>
          <a:xfrm>
            <a:off x="313407" y="5219863"/>
            <a:ext cx="1694576" cy="143242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FFFF00"/>
                </a:solidFill>
              </a:rPr>
              <a:t>Yeonmin</a:t>
            </a:r>
            <a:r>
              <a:rPr lang="en-US" altLang="ko-KR" sz="1400" b="1" dirty="0">
                <a:solidFill>
                  <a:srgbClr val="FFFF00"/>
                </a:solidFill>
              </a:rPr>
              <a:t> Base v6 + ratio3</a:t>
            </a:r>
          </a:p>
          <a:p>
            <a:pPr algn="ctr"/>
            <a:r>
              <a:rPr lang="en-US" altLang="ko-KR" sz="1400" dirty="0">
                <a:solidFill>
                  <a:srgbClr val="FFFF00"/>
                </a:solidFill>
              </a:rPr>
              <a:t>Single LGB(</a:t>
            </a:r>
            <a:r>
              <a:rPr lang="en-US" altLang="ko-KR" sz="1400" dirty="0" err="1">
                <a:solidFill>
                  <a:srgbClr val="FFFF00"/>
                </a:solidFill>
              </a:rPr>
              <a:t>gbdt</a:t>
            </a:r>
            <a:r>
              <a:rPr lang="en-US" altLang="ko-KR" sz="1400" dirty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CV: 0.043523</a:t>
            </a:r>
          </a:p>
          <a:p>
            <a:pPr algn="ctr"/>
            <a:endParaRPr lang="en-US" altLang="ko-KR" sz="1400" dirty="0">
              <a:solidFill>
                <a:srgbClr val="FFFF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Target &gt; 0.48</a:t>
            </a:r>
          </a:p>
        </p:txBody>
      </p:sp>
    </p:spTree>
    <p:extLst>
      <p:ext uri="{BB962C8B-B14F-4D97-AF65-F5344CB8AC3E}">
        <p14:creationId xmlns:p14="http://schemas.microsoft.com/office/powerpoint/2010/main" val="428703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61267" y="4431623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v5</a:t>
            </a:r>
          </a:p>
          <a:p>
            <a:pPr algn="ctr"/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dirty="0"/>
              <a:t>CV: 3.6427</a:t>
            </a:r>
          </a:p>
          <a:p>
            <a:pPr algn="ctr"/>
            <a:r>
              <a:rPr lang="en-US" altLang="ko-KR" sz="1400" dirty="0"/>
              <a:t>LB: ? (3.683~3.684)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561267" y="2964226"/>
            <a:ext cx="2376267" cy="9884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Baseline_</a:t>
            </a:r>
            <a:r>
              <a:rPr lang="ko-KR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_v8</a:t>
            </a:r>
            <a:r>
              <a:rPr lang="en-US" altLang="ko-KR" dirty="0">
                <a:solidFill>
                  <a:schemeClr val="bg1"/>
                </a:solidFill>
              </a:rPr>
              <a:t>(version 7/8)</a:t>
            </a:r>
          </a:p>
          <a:p>
            <a:pPr algn="ctr"/>
            <a:r>
              <a:rPr lang="en-US" altLang="ko-KR" sz="1400" dirty="0"/>
              <a:t>CV: 3.64446</a:t>
            </a:r>
          </a:p>
          <a:p>
            <a:pPr algn="ctr"/>
            <a:r>
              <a:rPr lang="en-US" altLang="ko-KR" sz="1400" dirty="0"/>
              <a:t>LB: 3.681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833112" y="3874811"/>
            <a:ext cx="1753300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  <a:p>
            <a:pPr algn="ctr"/>
            <a:r>
              <a:rPr lang="en-US" altLang="ko-KR" sz="1400" dirty="0"/>
              <a:t>LB: 3.679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8586413" y="3458461"/>
            <a:ext cx="974855" cy="9071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cxnSpLocks/>
            <a:stCxn id="4" idx="1"/>
            <a:endCxn id="6" idx="3"/>
          </p:cNvCxnSpPr>
          <p:nvPr/>
        </p:nvCxnSpPr>
        <p:spPr>
          <a:xfrm rot="10800000">
            <a:off x="8586413" y="4365567"/>
            <a:ext cx="974855" cy="5534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7017" y="48936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0.3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87017" y="321015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0.7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3.666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Baseline_</a:t>
            </a:r>
            <a:r>
              <a:rPr lang="ko-KR" alt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_v8</a:t>
            </a:r>
            <a:r>
              <a:rPr lang="en-US" altLang="ko-KR" sz="1400" dirty="0">
                <a:solidFill>
                  <a:schemeClr val="bg1"/>
                </a:solidFill>
              </a:rPr>
              <a:t>(version 7/8)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</a:t>
            </a:r>
            <a:r>
              <a:rPr lang="ko-KR" altLang="ko-KR" sz="1400" dirty="0">
                <a:solidFill>
                  <a:schemeClr val="bg1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1.55323</a:t>
            </a:r>
            <a:r>
              <a:rPr lang="ko-KR" altLang="ko-KR" sz="1100" dirty="0">
                <a:solidFill>
                  <a:schemeClr val="bg1"/>
                </a:solidFill>
              </a:rPr>
              <a:t> </a:t>
            </a:r>
            <a:endParaRPr lang="ko-KR" altLang="ko-KR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338" y="571477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Outlier</a:t>
            </a:r>
          </a:p>
          <a:p>
            <a:pPr algn="ctr"/>
            <a:r>
              <a:rPr lang="en-US" altLang="ko-KR" sz="1600" b="1" dirty="0"/>
              <a:t>28077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TOP20 Outlier</a:t>
            </a:r>
            <a:endParaRPr lang="ko-KR" altLang="en-US" sz="1600" b="1" dirty="0"/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34230" y="3328302"/>
            <a:ext cx="2131769" cy="183112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6" y="4365566"/>
            <a:ext cx="1146217" cy="80749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33113" y="5030380"/>
            <a:ext cx="1753300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-33.21928095</a:t>
            </a:r>
            <a:endParaRPr lang="ko-KR" altLang="en-US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 flipV="1">
            <a:off x="5686895" y="5329929"/>
            <a:ext cx="1146218" cy="56422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v4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제거 </a:t>
            </a:r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dirty="0"/>
              <a:t>CV: 155436</a:t>
            </a:r>
            <a:endParaRPr lang="ko-KR" altLang="en-US" sz="14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0.3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0.7</a:t>
            </a:r>
            <a:endParaRPr lang="ko-KR" altLang="en-US" sz="1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39654" y="2457974"/>
            <a:ext cx="1694576" cy="17406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v4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Target&gt;0.00203 </a:t>
            </a:r>
            <a:r>
              <a:rPr lang="en-US" altLang="ko-KR" sz="1400" dirty="0" err="1"/>
              <a:t>cardid</a:t>
            </a:r>
            <a:r>
              <a:rPr lang="en-US" altLang="ko-KR" sz="1400" dirty="0"/>
              <a:t>(median)</a:t>
            </a:r>
            <a:endParaRPr lang="ko-KR" altLang="en-US" sz="14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046914" y="5899039"/>
            <a:ext cx="2106195" cy="30997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1AACA2-D6FD-423F-BF5D-8DF4F192B51C}"/>
              </a:ext>
            </a:extLst>
          </p:cNvPr>
          <p:cNvSpPr/>
          <p:nvPr/>
        </p:nvSpPr>
        <p:spPr>
          <a:xfrm>
            <a:off x="343086" y="4473045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2037662" y="4967282"/>
            <a:ext cx="2128337" cy="19214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37926" y="47158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1618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61267" y="4431623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v5</a:t>
            </a:r>
          </a:p>
          <a:p>
            <a:pPr algn="ctr"/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dirty="0"/>
              <a:t>CV: 3.6427</a:t>
            </a:r>
          </a:p>
          <a:p>
            <a:pPr algn="ctr"/>
            <a:r>
              <a:rPr lang="en-US" altLang="ko-KR" sz="1400" dirty="0"/>
              <a:t>LB: ? (3.683~3.684)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561267" y="2964226"/>
            <a:ext cx="2376267" cy="9884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v7_3.6434855490056766.csv</a:t>
            </a:r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3.643448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LB: 3.680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3112" y="3874811"/>
            <a:ext cx="1753300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  <a:p>
            <a:pPr algn="ctr"/>
            <a:r>
              <a:rPr lang="en-US" altLang="ko-KR" sz="1400" dirty="0"/>
              <a:t>LB: ?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8586413" y="3458461"/>
            <a:ext cx="974855" cy="9071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cxnSpLocks/>
            <a:stCxn id="4" idx="1"/>
            <a:endCxn id="6" idx="3"/>
          </p:cNvCxnSpPr>
          <p:nvPr/>
        </p:nvCxnSpPr>
        <p:spPr>
          <a:xfrm rot="10800000">
            <a:off x="8586413" y="4365567"/>
            <a:ext cx="974855" cy="5534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7017" y="48936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0.25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7017" y="321015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0.75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3.665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Baseline_</a:t>
            </a:r>
            <a:r>
              <a:rPr lang="ko-KR" alt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_v8</a:t>
            </a:r>
            <a:r>
              <a:rPr lang="en-US" altLang="ko-KR" sz="1400" dirty="0">
                <a:solidFill>
                  <a:schemeClr val="bg1"/>
                </a:solidFill>
              </a:rPr>
              <a:t>(version 7/8)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</a:t>
            </a:r>
            <a:r>
              <a:rPr lang="ko-KR" altLang="ko-KR" sz="1400" dirty="0">
                <a:solidFill>
                  <a:schemeClr val="bg1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1.55323</a:t>
            </a:r>
            <a:r>
              <a:rPr lang="ko-KR" altLang="ko-KR" sz="1100" dirty="0">
                <a:solidFill>
                  <a:schemeClr val="bg1"/>
                </a:solidFill>
              </a:rPr>
              <a:t> </a:t>
            </a:r>
            <a:endParaRPr lang="ko-KR" altLang="ko-KR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338" y="571477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Outlier</a:t>
            </a:r>
          </a:p>
          <a:p>
            <a:pPr algn="ctr"/>
            <a:r>
              <a:rPr lang="en-US" altLang="ko-KR" sz="1600" b="1" dirty="0"/>
              <a:t>28077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TOP20 Outlier</a:t>
            </a:r>
            <a:endParaRPr lang="ko-KR" altLang="en-US" sz="1600" b="1" dirty="0"/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34230" y="3328302"/>
            <a:ext cx="2131769" cy="183112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6" y="4365566"/>
            <a:ext cx="1146217" cy="80749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33113" y="5030380"/>
            <a:ext cx="1753300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-33.21928095</a:t>
            </a:r>
            <a:endParaRPr lang="ko-KR" altLang="en-US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 flipV="1">
            <a:off x="5686895" y="5329929"/>
            <a:ext cx="1146218" cy="56422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v4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제거 </a:t>
            </a:r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dirty="0"/>
              <a:t>CV: 155436</a:t>
            </a:r>
            <a:endParaRPr lang="ko-KR" altLang="en-US" sz="14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0.3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0.7</a:t>
            </a:r>
            <a:endParaRPr lang="ko-KR" altLang="en-US" sz="1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39654" y="2457974"/>
            <a:ext cx="1694576" cy="17406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v4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Target&gt;0.00203 </a:t>
            </a:r>
            <a:r>
              <a:rPr lang="en-US" altLang="ko-KR" sz="1400" dirty="0" err="1"/>
              <a:t>cardid</a:t>
            </a:r>
            <a:r>
              <a:rPr lang="en-US" altLang="ko-KR" sz="1400" dirty="0"/>
              <a:t>(median)</a:t>
            </a:r>
            <a:endParaRPr lang="ko-KR" altLang="en-US" sz="14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046914" y="5899039"/>
            <a:ext cx="2106195" cy="30997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1AACA2-D6FD-423F-BF5D-8DF4F192B51C}"/>
              </a:ext>
            </a:extLst>
          </p:cNvPr>
          <p:cNvSpPr/>
          <p:nvPr/>
        </p:nvSpPr>
        <p:spPr>
          <a:xfrm>
            <a:off x="343086" y="4473045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2037662" y="4967282"/>
            <a:ext cx="2128337" cy="19214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37926" y="47158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7249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61267" y="4431623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v5</a:t>
            </a:r>
          </a:p>
          <a:p>
            <a:pPr algn="ctr"/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dirty="0"/>
              <a:t>CV: 3.6427</a:t>
            </a:r>
          </a:p>
          <a:p>
            <a:pPr algn="ctr"/>
            <a:r>
              <a:rPr lang="en-US" altLang="ko-KR" sz="1400" dirty="0"/>
              <a:t>LB: ? (3.683~3.684)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561267" y="2964226"/>
            <a:ext cx="2376267" cy="9884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v7_3.6434855490056766.csv</a:t>
            </a:r>
            <a:endParaRPr lang="en-US" altLang="ko-KR" dirty="0"/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3.643448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3112" y="3874811"/>
            <a:ext cx="1753300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  <a:p>
            <a:pPr algn="ctr"/>
            <a:r>
              <a:rPr lang="en-US" altLang="ko-KR" sz="1400" dirty="0"/>
              <a:t>LB: ?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8586413" y="3458461"/>
            <a:ext cx="974855" cy="9071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cxnSpLocks/>
            <a:stCxn id="4" idx="1"/>
            <a:endCxn id="6" idx="3"/>
          </p:cNvCxnSpPr>
          <p:nvPr/>
        </p:nvCxnSpPr>
        <p:spPr>
          <a:xfrm rot="10800000">
            <a:off x="8586413" y="4365567"/>
            <a:ext cx="974855" cy="5534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7017" y="48936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0.25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87017" y="321015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0.75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3.664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Baseline_</a:t>
            </a:r>
            <a:r>
              <a:rPr lang="ko-KR" alt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_v8</a:t>
            </a:r>
            <a:r>
              <a:rPr lang="en-US" altLang="ko-KR" sz="1400" dirty="0">
                <a:solidFill>
                  <a:schemeClr val="bg1"/>
                </a:solidFill>
              </a:rPr>
              <a:t>(version 7/8)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</a:t>
            </a:r>
            <a:r>
              <a:rPr lang="ko-KR" altLang="ko-KR" sz="1400" dirty="0">
                <a:solidFill>
                  <a:schemeClr val="bg1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1.55323</a:t>
            </a:r>
            <a:r>
              <a:rPr lang="ko-KR" altLang="ko-KR" sz="1100" dirty="0">
                <a:solidFill>
                  <a:schemeClr val="bg1"/>
                </a:solidFill>
              </a:rPr>
              <a:t> </a:t>
            </a:r>
            <a:endParaRPr lang="ko-KR" altLang="ko-KR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Outlier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28009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TOP26 </a:t>
            </a:r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6" y="4365566"/>
            <a:ext cx="1146217" cy="80749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33113" y="5030380"/>
            <a:ext cx="1753300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-33.21928095</a:t>
            </a:r>
            <a:endParaRPr lang="ko-KR" altLang="en-US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 flipV="1">
            <a:off x="5686895" y="5329929"/>
            <a:ext cx="1146218" cy="56422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v5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제거 </a:t>
            </a:r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155427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0.3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0.7</a:t>
            </a:r>
            <a:endParaRPr lang="ko-KR" altLang="en-US" sz="1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v5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Target&gt;0.00203 </a:t>
            </a:r>
            <a:r>
              <a:rPr lang="en-US" altLang="ko-KR" sz="1400" dirty="0" err="1"/>
              <a:t>cardid</a:t>
            </a:r>
            <a:r>
              <a:rPr lang="en-US" altLang="ko-KR" sz="1400" dirty="0"/>
              <a:t>(median)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Feature</a:t>
            </a:r>
            <a:r>
              <a:rPr lang="ko-KR" altLang="en-US" sz="1400" b="1" dirty="0">
                <a:solidFill>
                  <a:srgbClr val="FF0000"/>
                </a:solidFill>
              </a:rPr>
              <a:t>가 달라져서 조금 달라짐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1AACA2-D6FD-423F-BF5D-8DF4F192B51C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v5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Target&gt;0.55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개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834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61267" y="4431623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3.6405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LB: 3.681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267" y="2964226"/>
            <a:ext cx="2376267" cy="9884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3"/>
              </a:rPr>
              <a:t>v7_3.6434855490056766.csv</a:t>
            </a:r>
            <a:endParaRPr lang="en-US" altLang="ko-KR" dirty="0"/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3.643448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3112" y="3874811"/>
            <a:ext cx="1753300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LB: ?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8586413" y="3458461"/>
            <a:ext cx="974855" cy="9071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cxnSpLocks/>
            <a:stCxn id="4" idx="1"/>
            <a:endCxn id="6" idx="3"/>
          </p:cNvCxnSpPr>
          <p:nvPr/>
        </p:nvCxnSpPr>
        <p:spPr>
          <a:xfrm rot="10800000">
            <a:off x="8586413" y="4365567"/>
            <a:ext cx="974855" cy="5534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7017" y="48936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7017" y="321015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3.662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Baseline_</a:t>
            </a:r>
            <a:r>
              <a:rPr lang="ko-KR" alt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_v8</a:t>
            </a:r>
            <a:r>
              <a:rPr lang="en-US" altLang="ko-KR" sz="1400" dirty="0">
                <a:solidFill>
                  <a:schemeClr val="bg1"/>
                </a:solidFill>
              </a:rPr>
              <a:t>(version 7/8)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</a:t>
            </a:r>
            <a:r>
              <a:rPr lang="ko-KR" altLang="ko-KR" sz="1400" dirty="0">
                <a:solidFill>
                  <a:schemeClr val="bg1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1.55323</a:t>
            </a:r>
            <a:r>
              <a:rPr lang="ko-KR" altLang="ko-KR" sz="1100" dirty="0">
                <a:solidFill>
                  <a:schemeClr val="bg1"/>
                </a:solidFill>
              </a:rPr>
              <a:t> </a:t>
            </a:r>
            <a:endParaRPr lang="ko-KR" altLang="ko-KR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Outlier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28040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TOP27 </a:t>
            </a:r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6" y="4365566"/>
            <a:ext cx="1146217" cy="80749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33113" y="5030380"/>
            <a:ext cx="1753300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-33.21928095</a:t>
            </a:r>
            <a:endParaRPr lang="ko-KR" altLang="en-US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 flipV="1">
            <a:off x="5686895" y="5329929"/>
            <a:ext cx="1146218" cy="56422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제거 </a:t>
            </a:r>
            <a:r>
              <a:rPr lang="en-US" altLang="ko-KR" sz="1400" dirty="0"/>
              <a:t>Single LGB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155412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Target&gt;0.00203 </a:t>
            </a:r>
            <a:r>
              <a:rPr lang="en-US" altLang="ko-KR" sz="1400" dirty="0" err="1"/>
              <a:t>cardid</a:t>
            </a:r>
            <a:r>
              <a:rPr lang="en-US" altLang="ko-KR" sz="1400" dirty="0"/>
              <a:t>(median)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Feature</a:t>
            </a:r>
            <a:r>
              <a:rPr lang="ko-KR" altLang="en-US" sz="1400" b="1" dirty="0">
                <a:solidFill>
                  <a:srgbClr val="FF0000"/>
                </a:solidFill>
              </a:rPr>
              <a:t>가 달라져서 조금 달라짐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1AACA2-D6FD-423F-BF5D-8DF4F192B51C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Target&gt;0.55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개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9383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61267" y="4431623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3.6405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267" y="2964226"/>
            <a:ext cx="2376267" cy="9884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v7_3.6434855490056766.csv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3.643448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3112" y="3874811"/>
            <a:ext cx="1753300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8586413" y="3458461"/>
            <a:ext cx="974855" cy="9071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cxnSpLocks/>
            <a:stCxn id="4" idx="1"/>
            <a:endCxn id="6" idx="3"/>
          </p:cNvCxnSpPr>
          <p:nvPr/>
        </p:nvCxnSpPr>
        <p:spPr>
          <a:xfrm rot="10800000">
            <a:off x="8586413" y="4365567"/>
            <a:ext cx="974855" cy="5534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7017" y="489369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0.45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87017" y="321015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0.55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3.655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[</a:t>
            </a:r>
            <a:r>
              <a:rPr lang="ko-KR" altLang="en-US" sz="1400" dirty="0">
                <a:solidFill>
                  <a:schemeClr val="bg1"/>
                </a:solidFill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</a:rPr>
              <a:t>] Baseline_</a:t>
            </a:r>
            <a:r>
              <a:rPr lang="ko-KR" altLang="en-US" sz="1400" dirty="0">
                <a:solidFill>
                  <a:schemeClr val="bg1"/>
                </a:solidFill>
              </a:rPr>
              <a:t>김현우</a:t>
            </a:r>
            <a:r>
              <a:rPr lang="en-US" altLang="ko-KR" sz="1400" dirty="0">
                <a:solidFill>
                  <a:schemeClr val="bg1"/>
                </a:solidFill>
              </a:rPr>
              <a:t>_v8(version 7/8)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</a:t>
            </a:r>
            <a:r>
              <a:rPr lang="ko-KR" altLang="ko-KR" sz="1400" dirty="0">
                <a:solidFill>
                  <a:schemeClr val="bg1"/>
                </a:solidFill>
              </a:rPr>
              <a:t>1.55323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TOP38 </a:t>
            </a:r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6" y="4365566"/>
            <a:ext cx="1146217" cy="80749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33113" y="5030380"/>
            <a:ext cx="1753300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-33.21928095</a:t>
            </a:r>
            <a:endParaRPr lang="ko-KR" altLang="en-US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 flipV="1">
            <a:off x="5686895" y="5329929"/>
            <a:ext cx="1146218" cy="56422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Oultier</a:t>
            </a:r>
            <a:r>
              <a:rPr lang="ko-KR" altLang="en-US" sz="1400" dirty="0">
                <a:solidFill>
                  <a:schemeClr val="bg1"/>
                </a:solidFill>
              </a:rPr>
              <a:t> 제거 </a:t>
            </a:r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155412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0.45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0.55</a:t>
            </a:r>
            <a:endParaRPr lang="ko-KR" altLang="en-US" sz="1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Target&gt;0.00203 </a:t>
            </a:r>
            <a:r>
              <a:rPr lang="en-US" altLang="ko-KR" sz="1400" dirty="0" err="1">
                <a:solidFill>
                  <a:schemeClr val="bg1"/>
                </a:solidFill>
              </a:rPr>
              <a:t>cardid</a:t>
            </a:r>
            <a:r>
              <a:rPr lang="en-US" altLang="ko-KR" sz="1400" dirty="0">
                <a:solidFill>
                  <a:schemeClr val="bg1"/>
                </a:solidFill>
              </a:rPr>
              <a:t>(median)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1AACA2-D6FD-423F-BF5D-8DF4F192B51C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Target&gt;0.5 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개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2983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58130" y="4733680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3.6405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265" y="3140262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v7_3.6434855490056766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4117" y="436005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8" name="연결선: 꺾임 7"/>
          <p:cNvCxnSpPr>
            <a:cxnSpLocks/>
            <a:stCxn id="5" idx="1"/>
            <a:endCxn id="50" idx="3"/>
          </p:cNvCxnSpPr>
          <p:nvPr/>
        </p:nvCxnSpPr>
        <p:spPr>
          <a:xfrm rot="10800000" flipV="1">
            <a:off x="9063185" y="3454999"/>
            <a:ext cx="498080" cy="419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9667" y="351101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0.55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338" y="117446"/>
            <a:ext cx="50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LB 3.654</a:t>
            </a:r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김현우</a:t>
            </a:r>
            <a:r>
              <a:rPr lang="en-US" altLang="ko-KR" sz="1200" dirty="0">
                <a:solidFill>
                  <a:schemeClr val="bg1"/>
                </a:solidFill>
              </a:rPr>
              <a:t>] Baseline_</a:t>
            </a:r>
            <a:r>
              <a:rPr lang="ko-KR" altLang="en-US" sz="1200" dirty="0">
                <a:solidFill>
                  <a:schemeClr val="bg1"/>
                </a:solidFill>
              </a:rPr>
              <a:t>김현우</a:t>
            </a:r>
            <a:r>
              <a:rPr lang="en-US" altLang="ko-KR" sz="1200" dirty="0">
                <a:solidFill>
                  <a:schemeClr val="bg1"/>
                </a:solidFill>
              </a:rPr>
              <a:t>_v8(version 7/8)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LGB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CV: </a:t>
            </a:r>
            <a:r>
              <a:rPr lang="ko-KR" altLang="ko-KR" sz="1200" dirty="0">
                <a:solidFill>
                  <a:schemeClr val="bg1"/>
                </a:solidFill>
              </a:rPr>
              <a:t>1.55323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/>
          <p:cNvCxnSpPr>
            <a:cxnSpLocks/>
            <a:stCxn id="22" idx="1"/>
            <a:endCxn id="44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cxnSp>
        <p:nvCxnSpPr>
          <p:cNvPr id="41" name="연결선: 꺾임 40"/>
          <p:cNvCxnSpPr>
            <a:cxnSpLocks/>
            <a:stCxn id="6" idx="1"/>
            <a:endCxn id="25" idx="3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63" name="연결선: 꺾임 62"/>
          <p:cNvCxnSpPr>
            <a:cxnSpLocks/>
            <a:stCxn id="57" idx="1"/>
            <a:endCxn id="28" idx="3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36B1D-A766-4E87-9362-1B1877B65BB0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Yeonmin</a:t>
            </a:r>
            <a:r>
              <a:rPr lang="en-US" altLang="ko-KR" sz="1000" dirty="0">
                <a:solidFill>
                  <a:schemeClr val="bg1"/>
                </a:solidFill>
              </a:rPr>
              <a:t> Base v6 + </a:t>
            </a:r>
            <a:r>
              <a:rPr lang="en-US" altLang="ko-KR" sz="1000" b="1" dirty="0" err="1">
                <a:solidFill>
                  <a:srgbClr val="FF0000"/>
                </a:solidFill>
              </a:rPr>
              <a:t>last_month_purchase_amount_ratio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Oultier</a:t>
            </a:r>
            <a:r>
              <a:rPr lang="ko-KR" altLang="en-US" sz="1000" dirty="0">
                <a:solidFill>
                  <a:schemeClr val="bg1"/>
                </a:solidFill>
              </a:rPr>
              <a:t> 제거 </a:t>
            </a:r>
            <a:r>
              <a:rPr lang="en-US" altLang="ko-KR" sz="10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1.5536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584A3E-BA68-4EAF-8269-80ECADDFA754}"/>
              </a:ext>
            </a:extLst>
          </p:cNvPr>
          <p:cNvCxnSpPr>
            <a:cxnSpLocks/>
            <a:stCxn id="26" idx="1"/>
            <a:endCxn id="44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F1CEF4-E6B3-4D97-BA71-0240819F32F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CBE62-4BF7-4A59-B6AA-783E0085051F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268FCC-B210-4900-8CF4-6F78297AB097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5FA0127-54DA-4E4D-B23D-766FCF0A27B9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Target&gt;0.00203 </a:t>
            </a:r>
            <a:r>
              <a:rPr lang="en-US" altLang="ko-KR" sz="1400" dirty="0" err="1">
                <a:solidFill>
                  <a:schemeClr val="bg1"/>
                </a:solidFill>
              </a:rPr>
              <a:t>cardid</a:t>
            </a:r>
            <a:r>
              <a:rPr lang="en-US" altLang="ko-KR" sz="1400" dirty="0">
                <a:solidFill>
                  <a:schemeClr val="bg1"/>
                </a:solidFill>
              </a:rPr>
              <a:t>(median)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1AACA2-D6FD-423F-BF5D-8DF4F192B51C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DA0840-2FBF-43EA-85B8-44CA544BFCB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C2041B-24E8-41F9-962C-432D28FEAE55}"/>
              </a:ext>
            </a:extLst>
          </p:cNvPr>
          <p:cNvSpPr/>
          <p:nvPr/>
        </p:nvSpPr>
        <p:spPr>
          <a:xfrm>
            <a:off x="9561263" y="3952654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v7_3.6454921308477695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LB: 3.680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BA4D56-19FE-48CF-86AB-97677AF7315C}"/>
              </a:ext>
            </a:extLst>
          </p:cNvPr>
          <p:cNvSpPr/>
          <p:nvPr/>
        </p:nvSpPr>
        <p:spPr>
          <a:xfrm>
            <a:off x="8301697" y="3384055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970AE2-3096-4D5E-B4F4-6528DBD97CA5}"/>
              </a:ext>
            </a:extLst>
          </p:cNvPr>
          <p:cNvCxnSpPr>
            <a:cxnSpLocks/>
            <a:stCxn id="37" idx="1"/>
            <a:endCxn id="50" idx="3"/>
          </p:cNvCxnSpPr>
          <p:nvPr/>
        </p:nvCxnSpPr>
        <p:spPr>
          <a:xfrm rot="10800000">
            <a:off x="9063185" y="3874811"/>
            <a:ext cx="498078" cy="3925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373022-B920-4C08-9045-7F1B415EF30F}"/>
              </a:ext>
            </a:extLst>
          </p:cNvPr>
          <p:cNvSpPr txBox="1"/>
          <p:nvPr/>
        </p:nvSpPr>
        <p:spPr>
          <a:xfrm>
            <a:off x="9053104" y="315584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12E5C7-873A-4A74-8C5C-73E25E5FE2D5}"/>
              </a:ext>
            </a:extLst>
          </p:cNvPr>
          <p:cNvSpPr txBox="1"/>
          <p:nvPr/>
        </p:nvSpPr>
        <p:spPr>
          <a:xfrm>
            <a:off x="9053104" y="428951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5CDEC1-9CD4-40DA-AEBD-B9742A71A8FE}"/>
              </a:ext>
            </a:extLst>
          </p:cNvPr>
          <p:cNvSpPr/>
          <p:nvPr/>
        </p:nvSpPr>
        <p:spPr>
          <a:xfrm>
            <a:off x="9558130" y="582670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Yeonmin</a:t>
            </a:r>
            <a:r>
              <a:rPr lang="en-US" altLang="ko-KR" sz="1000" dirty="0">
                <a:solidFill>
                  <a:srgbClr val="FF0000"/>
                </a:solidFill>
              </a:rPr>
              <a:t> Base v6 + </a:t>
            </a:r>
            <a:r>
              <a:rPr lang="en-US" altLang="ko-KR" sz="1000" b="1" dirty="0" err="1">
                <a:solidFill>
                  <a:srgbClr val="FF0000"/>
                </a:solidFill>
              </a:rPr>
              <a:t>last_month_purchase_amount_ratio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Oultier</a:t>
            </a:r>
            <a:r>
              <a:rPr lang="ko-KR" altLang="en-US" sz="1000" dirty="0">
                <a:solidFill>
                  <a:srgbClr val="FF0000"/>
                </a:solidFill>
              </a:rPr>
              <a:t> 제거 </a:t>
            </a:r>
            <a:r>
              <a:rPr lang="en-US" altLang="ko-KR" sz="1000" dirty="0">
                <a:solidFill>
                  <a:srgbClr val="FF0000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3.641315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LB: 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F57957B-4BB1-49B2-8CD1-91456BD8909C}"/>
              </a:ext>
            </a:extLst>
          </p:cNvPr>
          <p:cNvSpPr/>
          <p:nvPr/>
        </p:nvSpPr>
        <p:spPr>
          <a:xfrm>
            <a:off x="8301697" y="528593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151C07B-4EF5-44E4-94B9-D9136CF34A7F}"/>
              </a:ext>
            </a:extLst>
          </p:cNvPr>
          <p:cNvCxnSpPr>
            <a:cxnSpLocks/>
            <a:stCxn id="4" idx="1"/>
            <a:endCxn id="67" idx="3"/>
          </p:cNvCxnSpPr>
          <p:nvPr/>
        </p:nvCxnSpPr>
        <p:spPr>
          <a:xfrm rot="10800000" flipV="1">
            <a:off x="9063186" y="5221098"/>
            <a:ext cx="494945" cy="5555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1AABEBF-5367-4DAA-B531-C8527894F34D}"/>
              </a:ext>
            </a:extLst>
          </p:cNvPr>
          <p:cNvCxnSpPr>
            <a:cxnSpLocks/>
            <a:stCxn id="59" idx="1"/>
            <a:endCxn id="67" idx="3"/>
          </p:cNvCxnSpPr>
          <p:nvPr/>
        </p:nvCxnSpPr>
        <p:spPr>
          <a:xfrm rot="10800000">
            <a:off x="9063186" y="5776693"/>
            <a:ext cx="494945" cy="53743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8839A99-C145-4A33-B7CD-98A8E42BD175}"/>
              </a:ext>
            </a:extLst>
          </p:cNvPr>
          <p:cNvSpPr txBox="1"/>
          <p:nvPr/>
        </p:nvSpPr>
        <p:spPr>
          <a:xfrm>
            <a:off x="9053104" y="491208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0FA89B-4D51-4F75-AD9E-2925B25EDF52}"/>
              </a:ext>
            </a:extLst>
          </p:cNvPr>
          <p:cNvSpPr txBox="1"/>
          <p:nvPr/>
        </p:nvSpPr>
        <p:spPr>
          <a:xfrm>
            <a:off x="9053104" y="631144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341A862-8333-4CBC-8579-91ED8A62712B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rot="10800000" flipV="1">
            <a:off x="7515605" y="3874810"/>
            <a:ext cx="786092" cy="97600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1D0564D-31B7-41F9-A258-426A11AFAC1C}"/>
              </a:ext>
            </a:extLst>
          </p:cNvPr>
          <p:cNvCxnSpPr>
            <a:cxnSpLocks/>
            <a:stCxn id="67" idx="1"/>
            <a:endCxn id="6" idx="3"/>
          </p:cNvCxnSpPr>
          <p:nvPr/>
        </p:nvCxnSpPr>
        <p:spPr>
          <a:xfrm rot="10800000">
            <a:off x="7515605" y="4850812"/>
            <a:ext cx="786092" cy="925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49A4BCA-6B4C-4365-A720-66E8F01B8816}"/>
              </a:ext>
            </a:extLst>
          </p:cNvPr>
          <p:cNvSpPr txBox="1"/>
          <p:nvPr/>
        </p:nvSpPr>
        <p:spPr>
          <a:xfrm>
            <a:off x="7629667" y="5773025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0.45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70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3.653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28040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TOP38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v6</a:t>
            </a:r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CV: 0.04353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CV: 0.04353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C07-070D-419B-9E9A-6D8D93BEA89A}"/>
              </a:ext>
            </a:extLst>
          </p:cNvPr>
          <p:cNvSpPr/>
          <p:nvPr/>
        </p:nvSpPr>
        <p:spPr>
          <a:xfrm>
            <a:off x="9558130" y="4733680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Yeonmin</a:t>
            </a:r>
            <a:r>
              <a:rPr lang="en-US" altLang="ko-KR" sz="1400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CV: 3.6405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77DD31-1CC7-401C-99B9-AA17936D1F2D}"/>
              </a:ext>
            </a:extLst>
          </p:cNvPr>
          <p:cNvSpPr/>
          <p:nvPr/>
        </p:nvSpPr>
        <p:spPr>
          <a:xfrm>
            <a:off x="9561265" y="3140262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v7_3.644804072588455.csvLB: 3.679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DF48DF-BDC7-4B55-94D8-4693F32CFD41}"/>
              </a:ext>
            </a:extLst>
          </p:cNvPr>
          <p:cNvSpPr/>
          <p:nvPr/>
        </p:nvSpPr>
        <p:spPr>
          <a:xfrm>
            <a:off x="6754117" y="436005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8A37006-E6D7-4041-9733-77AEB3FBAE37}"/>
              </a:ext>
            </a:extLst>
          </p:cNvPr>
          <p:cNvCxnSpPr>
            <a:cxnSpLocks/>
            <a:stCxn id="62" idx="1"/>
            <a:endCxn id="90" idx="3"/>
          </p:cNvCxnSpPr>
          <p:nvPr/>
        </p:nvCxnSpPr>
        <p:spPr>
          <a:xfrm rot="10800000" flipV="1">
            <a:off x="9063185" y="3454999"/>
            <a:ext cx="498080" cy="4198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511035A-BC02-49F8-B391-A99B816C3939}"/>
              </a:ext>
            </a:extLst>
          </p:cNvPr>
          <p:cNvSpPr txBox="1"/>
          <p:nvPr/>
        </p:nvSpPr>
        <p:spPr>
          <a:xfrm>
            <a:off x="7629667" y="351101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0FB246-A995-4EAB-AF6A-6F04CF9BCE44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BESTLB-Target distribution - Merchant</a:t>
            </a:r>
            <a:br>
              <a:rPr lang="en-US" altLang="ko-KR" sz="1200" dirty="0"/>
            </a:b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CV: </a:t>
            </a:r>
            <a:r>
              <a:rPr lang="ko-KR" altLang="ko-KR" sz="1200" b="1" dirty="0">
                <a:solidFill>
                  <a:srgbClr val="FF0000"/>
                </a:solidFill>
              </a:rPr>
              <a:t>1.55</a:t>
            </a:r>
            <a:r>
              <a:rPr lang="en-US" altLang="ko-KR" sz="1200" b="1" dirty="0">
                <a:solidFill>
                  <a:srgbClr val="FF0000"/>
                </a:solidFill>
              </a:rPr>
              <a:t>3025</a:t>
            </a:r>
            <a:r>
              <a:rPr lang="ko-KR" altLang="ko-KR" sz="1200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C2B527-5EF0-4998-B0B9-98B25318418D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v6 + </a:t>
            </a:r>
            <a:r>
              <a:rPr lang="en-US" altLang="ko-KR" sz="1000" b="1" dirty="0" err="1">
                <a:solidFill>
                  <a:schemeClr val="bg1"/>
                </a:solidFill>
              </a:rPr>
              <a:t>last_month_purchase_amount_ratio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 ratio3</a:t>
            </a: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000" b="1" dirty="0">
                <a:solidFill>
                  <a:schemeClr val="bg1"/>
                </a:solidFill>
              </a:rPr>
              <a:t> 제거 </a:t>
            </a:r>
            <a:r>
              <a:rPr lang="en-US" altLang="ko-KR" sz="1000" b="1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1.55335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EB45CD2-F89D-4662-BE92-2B1F35C1A178}"/>
              </a:ext>
            </a:extLst>
          </p:cNvPr>
          <p:cNvSpPr/>
          <p:nvPr/>
        </p:nvSpPr>
        <p:spPr>
          <a:xfrm>
            <a:off x="9561263" y="3952654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FFM_MERCHANT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LB: 3.680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35FDF8A-37C4-46C6-96B5-431F8DDE5FDA}"/>
              </a:ext>
            </a:extLst>
          </p:cNvPr>
          <p:cNvSpPr/>
          <p:nvPr/>
        </p:nvSpPr>
        <p:spPr>
          <a:xfrm>
            <a:off x="8301697" y="3384055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D51D8C4-626B-440A-9B6D-75C29DE7D7BD}"/>
              </a:ext>
            </a:extLst>
          </p:cNvPr>
          <p:cNvCxnSpPr>
            <a:cxnSpLocks/>
            <a:stCxn id="88" idx="1"/>
            <a:endCxn id="90" idx="3"/>
          </p:cNvCxnSpPr>
          <p:nvPr/>
        </p:nvCxnSpPr>
        <p:spPr>
          <a:xfrm rot="10800000">
            <a:off x="9063185" y="3874811"/>
            <a:ext cx="498078" cy="3925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6B957EF-4964-4C04-8051-FACE94C7DF69}"/>
              </a:ext>
            </a:extLst>
          </p:cNvPr>
          <p:cNvSpPr txBox="1"/>
          <p:nvPr/>
        </p:nvSpPr>
        <p:spPr>
          <a:xfrm>
            <a:off x="9053104" y="315584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0A4397-BC7B-4CBD-9B7B-91AE86FFBBF0}"/>
              </a:ext>
            </a:extLst>
          </p:cNvPr>
          <p:cNvSpPr txBox="1"/>
          <p:nvPr/>
        </p:nvSpPr>
        <p:spPr>
          <a:xfrm>
            <a:off x="9053104" y="428951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28C269-BFB8-4916-ADE7-A498F594A13B}"/>
              </a:ext>
            </a:extLst>
          </p:cNvPr>
          <p:cNvSpPr/>
          <p:nvPr/>
        </p:nvSpPr>
        <p:spPr>
          <a:xfrm>
            <a:off x="9558130" y="5826705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Yeonmin</a:t>
            </a:r>
            <a:r>
              <a:rPr lang="en-US" altLang="ko-KR" sz="1000" dirty="0">
                <a:solidFill>
                  <a:srgbClr val="FF0000"/>
                </a:solidFill>
              </a:rPr>
              <a:t> Base v6 + </a:t>
            </a:r>
            <a:r>
              <a:rPr lang="en-US" altLang="ko-KR" sz="1000" b="1" dirty="0">
                <a:solidFill>
                  <a:srgbClr val="FF0000"/>
                </a:solidFill>
              </a:rPr>
              <a:t>last_month_purchase_amount_ratio3</a:t>
            </a:r>
          </a:p>
          <a:p>
            <a:pPr algn="ctr"/>
            <a:r>
              <a:rPr lang="en-US" altLang="ko-KR" sz="1000" dirty="0" err="1">
                <a:solidFill>
                  <a:srgbClr val="FF0000"/>
                </a:solidFill>
              </a:rPr>
              <a:t>Oultier</a:t>
            </a:r>
            <a:r>
              <a:rPr lang="ko-KR" altLang="en-US" sz="1000" dirty="0">
                <a:solidFill>
                  <a:srgbClr val="FF0000"/>
                </a:solidFill>
              </a:rPr>
              <a:t> 제거 </a:t>
            </a:r>
            <a:r>
              <a:rPr lang="en-US" altLang="ko-KR" sz="1000" dirty="0">
                <a:solidFill>
                  <a:srgbClr val="FF0000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3.640545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LB: 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E4A921F-15CE-4BDC-95CD-BEF5374E3DB0}"/>
              </a:ext>
            </a:extLst>
          </p:cNvPr>
          <p:cNvSpPr/>
          <p:nvPr/>
        </p:nvSpPr>
        <p:spPr>
          <a:xfrm>
            <a:off x="8301697" y="528593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DACAD2C2-C9A5-46B0-82EC-B4C2BDD5186A}"/>
              </a:ext>
            </a:extLst>
          </p:cNvPr>
          <p:cNvCxnSpPr>
            <a:cxnSpLocks/>
            <a:stCxn id="61" idx="1"/>
            <a:endCxn id="95" idx="3"/>
          </p:cNvCxnSpPr>
          <p:nvPr/>
        </p:nvCxnSpPr>
        <p:spPr>
          <a:xfrm rot="10800000" flipV="1">
            <a:off x="9063186" y="5221098"/>
            <a:ext cx="494945" cy="5555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B1B132A7-7FAA-4262-8253-F8489892DE97}"/>
              </a:ext>
            </a:extLst>
          </p:cNvPr>
          <p:cNvCxnSpPr>
            <a:cxnSpLocks/>
            <a:stCxn id="94" idx="1"/>
            <a:endCxn id="95" idx="3"/>
          </p:cNvCxnSpPr>
          <p:nvPr/>
        </p:nvCxnSpPr>
        <p:spPr>
          <a:xfrm rot="10800000">
            <a:off x="9063186" y="5776693"/>
            <a:ext cx="494945" cy="537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E1A73-4AEE-4653-90D3-DD6A9C0F9950}"/>
              </a:ext>
            </a:extLst>
          </p:cNvPr>
          <p:cNvSpPr txBox="1"/>
          <p:nvPr/>
        </p:nvSpPr>
        <p:spPr>
          <a:xfrm>
            <a:off x="9053104" y="491208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6AD84F-72A0-41EE-89C5-FCB240DFA0CE}"/>
              </a:ext>
            </a:extLst>
          </p:cNvPr>
          <p:cNvSpPr txBox="1"/>
          <p:nvPr/>
        </p:nvSpPr>
        <p:spPr>
          <a:xfrm>
            <a:off x="9053104" y="631144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23BE2B4-77E5-4F7F-B492-9DF1050EFE95}"/>
              </a:ext>
            </a:extLst>
          </p:cNvPr>
          <p:cNvCxnSpPr>
            <a:cxnSpLocks/>
            <a:stCxn id="90" idx="1"/>
            <a:endCxn id="64" idx="3"/>
          </p:cNvCxnSpPr>
          <p:nvPr/>
        </p:nvCxnSpPr>
        <p:spPr>
          <a:xfrm rot="10800000" flipV="1">
            <a:off x="7515605" y="3874810"/>
            <a:ext cx="786092" cy="97600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C28D999-DAED-46F2-A32A-6F55CF72BCA2}"/>
              </a:ext>
            </a:extLst>
          </p:cNvPr>
          <p:cNvCxnSpPr>
            <a:cxnSpLocks/>
            <a:stCxn id="95" idx="1"/>
            <a:endCxn id="64" idx="3"/>
          </p:cNvCxnSpPr>
          <p:nvPr/>
        </p:nvCxnSpPr>
        <p:spPr>
          <a:xfrm rot="10800000">
            <a:off x="7515605" y="4850812"/>
            <a:ext cx="786092" cy="925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9B1CD-0F97-4D9E-ABC7-8C4257117C41}"/>
              </a:ext>
            </a:extLst>
          </p:cNvPr>
          <p:cNvSpPr txBox="1"/>
          <p:nvPr/>
        </p:nvSpPr>
        <p:spPr>
          <a:xfrm>
            <a:off x="7629667" y="5773025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67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338" y="117446"/>
            <a:ext cx="1158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3.654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315974" y="4297463"/>
            <a:ext cx="1694576" cy="98847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</a:t>
            </a:r>
            <a:r>
              <a:rPr lang="ko-KR" altLang="en-US" sz="1400" dirty="0"/>
              <a:t>에</a:t>
            </a:r>
            <a:r>
              <a:rPr lang="en-US" altLang="ko-KR" sz="1400" dirty="0"/>
              <a:t>Top20 Outlier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53713" y="1771324"/>
            <a:ext cx="1233182" cy="294453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Without</a:t>
            </a:r>
          </a:p>
          <a:p>
            <a:pPr algn="ctr"/>
            <a:r>
              <a:rPr lang="en-US" altLang="ko-KR" sz="1600" b="1" dirty="0"/>
              <a:t>Outlier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4453713" y="4715860"/>
            <a:ext cx="1233182" cy="914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Outlier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28095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3713" y="5630260"/>
            <a:ext cx="1233182" cy="527794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TOP40</a:t>
            </a:r>
            <a:r>
              <a:rPr lang="en-US" altLang="ko-KR" sz="1600" b="1" dirty="0">
                <a:solidFill>
                  <a:schemeClr val="bg1"/>
                </a:solidFill>
              </a:rPr>
              <a:t> Outlier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4153109" y="5640023"/>
            <a:ext cx="300604" cy="518031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/>
          <p:cNvCxnSpPr>
            <a:cxnSpLocks/>
            <a:stCxn id="53" idx="3"/>
            <a:endCxn id="73" idx="1"/>
          </p:cNvCxnSpPr>
          <p:nvPr/>
        </p:nvCxnSpPr>
        <p:spPr>
          <a:xfrm>
            <a:off x="2007983" y="1968011"/>
            <a:ext cx="2158016" cy="3191412"/>
          </a:xfrm>
          <a:prstGeom prst="bentConnector3">
            <a:avLst>
              <a:gd name="adj1" fmla="val 568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1416" y="5183780"/>
            <a:ext cx="105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Card ID </a:t>
            </a:r>
            <a:r>
              <a:rPr lang="ko-KR" altLang="en-US" b="1" dirty="0"/>
              <a:t>참조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EB4C2B-8D1A-4731-A3B9-830B652FFE98}"/>
              </a:ext>
            </a:extLst>
          </p:cNvPr>
          <p:cNvSpPr/>
          <p:nvPr/>
        </p:nvSpPr>
        <p:spPr>
          <a:xfrm>
            <a:off x="313407" y="862036"/>
            <a:ext cx="1694576" cy="221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Yeonmin</a:t>
            </a:r>
            <a:r>
              <a:rPr lang="en-US" altLang="ko-KR" sz="1400" dirty="0"/>
              <a:t> Base v7</a:t>
            </a:r>
          </a:p>
          <a:p>
            <a:pPr algn="ctr"/>
            <a:r>
              <a:rPr lang="ko-KR" altLang="en-US" sz="1400" dirty="0"/>
              <a:t>일부 삭제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Oultier</a:t>
            </a:r>
            <a:r>
              <a:rPr lang="ko-KR" altLang="en-US" sz="1400" dirty="0"/>
              <a:t> </a:t>
            </a:r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Single LGB(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CV: 0.043457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C83E6EC-2781-41E6-9CA4-143164B793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010550" y="4791700"/>
            <a:ext cx="2045532" cy="10997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513C9076-DF62-42F7-BB10-E9E807403696}"/>
              </a:ext>
            </a:extLst>
          </p:cNvPr>
          <p:cNvSpPr/>
          <p:nvPr/>
        </p:nvSpPr>
        <p:spPr>
          <a:xfrm>
            <a:off x="4165999" y="4688585"/>
            <a:ext cx="300604" cy="941675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5EC0B-644E-4524-84BC-4980BE9F9AA4}"/>
              </a:ext>
            </a:extLst>
          </p:cNvPr>
          <p:cNvSpPr txBox="1"/>
          <p:nvPr/>
        </p:nvSpPr>
        <p:spPr>
          <a:xfrm>
            <a:off x="3025367" y="5891434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Union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82AFC-55B1-4151-A3CE-F3525438BB56}"/>
              </a:ext>
            </a:extLst>
          </p:cNvPr>
          <p:cNvSpPr/>
          <p:nvPr/>
        </p:nvSpPr>
        <p:spPr>
          <a:xfrm>
            <a:off x="315974" y="5380793"/>
            <a:ext cx="1694576" cy="135976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400" b="1" dirty="0">
                <a:solidFill>
                  <a:schemeClr val="bg1"/>
                </a:solidFill>
              </a:rPr>
              <a:t> Base v6</a:t>
            </a:r>
          </a:p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CV: 0.043457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Target&gt;0.5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CA9A0-4EA0-4BBB-8582-0693DF73C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010550" y="5899038"/>
            <a:ext cx="2045532" cy="1616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C7362-DA6E-47A7-ACE5-21BEF93B66EB}"/>
              </a:ext>
            </a:extLst>
          </p:cNvPr>
          <p:cNvSpPr txBox="1"/>
          <p:nvPr/>
        </p:nvSpPr>
        <p:spPr>
          <a:xfrm>
            <a:off x="3190326" y="4868260"/>
            <a:ext cx="11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Intersection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C2B67-6497-4C6B-A96E-EE1358A6F184}"/>
              </a:ext>
            </a:extLst>
          </p:cNvPr>
          <p:cNvSpPr/>
          <p:nvPr/>
        </p:nvSpPr>
        <p:spPr>
          <a:xfrm>
            <a:off x="308775" y="3191488"/>
            <a:ext cx="1694576" cy="9884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Best Single LB 3.671</a:t>
            </a:r>
          </a:p>
          <a:p>
            <a:pPr algn="ctr"/>
            <a:r>
              <a:rPr lang="en-US" altLang="ko-KR" sz="1400" dirty="0"/>
              <a:t>Outlier 29980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6E02513-F160-415B-9E3A-343360F36584}"/>
              </a:ext>
            </a:extLst>
          </p:cNvPr>
          <p:cNvCxnSpPr>
            <a:cxnSpLocks/>
          </p:cNvCxnSpPr>
          <p:nvPr/>
        </p:nvCxnSpPr>
        <p:spPr>
          <a:xfrm>
            <a:off x="2003351" y="3685725"/>
            <a:ext cx="2162648" cy="1473698"/>
          </a:xfrm>
          <a:prstGeom prst="bentConnector3">
            <a:avLst>
              <a:gd name="adj1" fmla="val 568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0FB246-A995-4EAB-AF6A-6F04CF9BCE44}"/>
              </a:ext>
            </a:extLst>
          </p:cNvPr>
          <p:cNvSpPr/>
          <p:nvPr/>
        </p:nvSpPr>
        <p:spPr>
          <a:xfrm>
            <a:off x="9561266" y="657860"/>
            <a:ext cx="2376267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BESTLB-Target distribution - Merchant</a:t>
            </a:r>
            <a:br>
              <a:rPr lang="en-US" altLang="ko-KR" sz="1200" dirty="0"/>
            </a:b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CV: </a:t>
            </a:r>
            <a:r>
              <a:rPr lang="ko-KR" altLang="ko-KR" sz="1200" dirty="0">
                <a:solidFill>
                  <a:schemeClr val="bg1"/>
                </a:solidFill>
              </a:rPr>
              <a:t>1.55</a:t>
            </a:r>
            <a:r>
              <a:rPr lang="en-US" altLang="ko-KR" sz="1200" dirty="0">
                <a:solidFill>
                  <a:schemeClr val="bg1"/>
                </a:solidFill>
              </a:rPr>
              <a:t>3025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801C708-1D86-433E-B0E4-2721C31144EE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rot="10800000" flipV="1">
            <a:off x="8579550" y="1152097"/>
            <a:ext cx="981717" cy="141050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3E5ECE-3C71-4F34-AE7F-010DDE48E90A}"/>
              </a:ext>
            </a:extLst>
          </p:cNvPr>
          <p:cNvSpPr/>
          <p:nvPr/>
        </p:nvSpPr>
        <p:spPr>
          <a:xfrm>
            <a:off x="6361418" y="5967897"/>
            <a:ext cx="1233182" cy="5991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-33.21928095</a:t>
            </a:r>
            <a:endParaRPr lang="ko-KR" altLang="en-US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E3F9FE-583D-4A30-922C-061894B5E0DE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5686896" y="5894157"/>
            <a:ext cx="674523" cy="37329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D9C5A9-4165-4944-88F4-6DDAA3E94F09}"/>
              </a:ext>
            </a:extLst>
          </p:cNvPr>
          <p:cNvSpPr/>
          <p:nvPr/>
        </p:nvSpPr>
        <p:spPr>
          <a:xfrm>
            <a:off x="9561266" y="1771324"/>
            <a:ext cx="2376266" cy="98847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Yeonmin</a:t>
            </a:r>
            <a:r>
              <a:rPr lang="en-US" altLang="ko-KR" sz="1000" b="1" dirty="0">
                <a:solidFill>
                  <a:schemeClr val="bg1"/>
                </a:solidFill>
              </a:rPr>
              <a:t> Base v6 +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Ratio3+ </a:t>
            </a:r>
            <a:r>
              <a:rPr lang="en-US" altLang="ko-KR" sz="1000" b="1" dirty="0" err="1">
                <a:solidFill>
                  <a:schemeClr val="bg1"/>
                </a:solidFill>
              </a:rPr>
              <a:t>last_month_purchase_amount_ratio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</a:rPr>
              <a:t>Oultier</a:t>
            </a:r>
            <a:r>
              <a:rPr lang="ko-KR" altLang="en-US" sz="1000" b="1" dirty="0">
                <a:solidFill>
                  <a:schemeClr val="bg1"/>
                </a:solidFill>
              </a:rPr>
              <a:t> 제거 </a:t>
            </a:r>
            <a:r>
              <a:rPr lang="en-US" altLang="ko-KR" sz="1000" b="1" dirty="0">
                <a:solidFill>
                  <a:schemeClr val="bg1"/>
                </a:solidFill>
              </a:rPr>
              <a:t>Single LGB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CV: 1.553201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B8D2690-BB6B-40D2-A8CC-0F626561C99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>
          <a:xfrm rot="10800000" flipV="1">
            <a:off x="8579550" y="2265561"/>
            <a:ext cx="981717" cy="297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441DE5-616E-4730-A413-A00EC6B6E2AD}"/>
              </a:ext>
            </a:extLst>
          </p:cNvPr>
          <p:cNvSpPr txBox="1"/>
          <p:nvPr/>
        </p:nvSpPr>
        <p:spPr>
          <a:xfrm>
            <a:off x="9070408" y="198667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AAD6C-7887-42BD-B1BC-56DA96E43E95}"/>
              </a:ext>
            </a:extLst>
          </p:cNvPr>
          <p:cNvSpPr txBox="1"/>
          <p:nvPr/>
        </p:nvSpPr>
        <p:spPr>
          <a:xfrm>
            <a:off x="9070408" y="86203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774FEE-22A2-4C18-ADA6-503F48C9EBC2}"/>
              </a:ext>
            </a:extLst>
          </p:cNvPr>
          <p:cNvSpPr/>
          <p:nvPr/>
        </p:nvSpPr>
        <p:spPr>
          <a:xfrm>
            <a:off x="6826249" y="2071847"/>
            <a:ext cx="1753300" cy="981511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Blend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FE70F17-72E7-477C-9E3C-848F5D2F24C9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686895" y="2562602"/>
            <a:ext cx="1139354" cy="68098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F7BC21-057B-4CBF-B756-4F79B5FB9F70}"/>
              </a:ext>
            </a:extLst>
          </p:cNvPr>
          <p:cNvSpPr/>
          <p:nvPr/>
        </p:nvSpPr>
        <p:spPr>
          <a:xfrm>
            <a:off x="9558130" y="4733680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Yeonmin</a:t>
            </a:r>
            <a:r>
              <a:rPr lang="en-US" altLang="ko-KR" sz="1400" dirty="0">
                <a:solidFill>
                  <a:srgbClr val="FF0000"/>
                </a:solidFill>
              </a:rPr>
              <a:t> Base v7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Ratio3 + Ratio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CV: 3.639846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3.676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077E7E-BCCF-4777-A378-F66B09E4C59F}"/>
              </a:ext>
            </a:extLst>
          </p:cNvPr>
          <p:cNvSpPr/>
          <p:nvPr/>
        </p:nvSpPr>
        <p:spPr>
          <a:xfrm>
            <a:off x="9561265" y="3140262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v7_3.644804072588455.csvLB: 3.679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A7A890-6BCA-4F76-B1DE-DEC972AE0456}"/>
              </a:ext>
            </a:extLst>
          </p:cNvPr>
          <p:cNvSpPr/>
          <p:nvPr/>
        </p:nvSpPr>
        <p:spPr>
          <a:xfrm>
            <a:off x="6754117" y="436005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8C3D81B-B6C7-4464-8910-DF8404C8C47C}"/>
              </a:ext>
            </a:extLst>
          </p:cNvPr>
          <p:cNvCxnSpPr>
            <a:cxnSpLocks/>
            <a:stCxn id="38" idx="1"/>
            <a:endCxn id="46" idx="3"/>
          </p:cNvCxnSpPr>
          <p:nvPr/>
        </p:nvCxnSpPr>
        <p:spPr>
          <a:xfrm rot="10800000" flipV="1">
            <a:off x="9063185" y="3454999"/>
            <a:ext cx="498080" cy="4198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5E3CD84-C7F8-4696-9951-D25BE4B8D3F8}"/>
              </a:ext>
            </a:extLst>
          </p:cNvPr>
          <p:cNvSpPr txBox="1"/>
          <p:nvPr/>
        </p:nvSpPr>
        <p:spPr>
          <a:xfrm>
            <a:off x="7629667" y="351101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00D5BEC-7053-40E7-981C-0EB238FFC571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5686895" y="4850812"/>
            <a:ext cx="1067222" cy="32224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55626E-F5E4-417C-8FA3-1B5D2AD2241D}"/>
              </a:ext>
            </a:extLst>
          </p:cNvPr>
          <p:cNvSpPr/>
          <p:nvPr/>
        </p:nvSpPr>
        <p:spPr>
          <a:xfrm>
            <a:off x="9561263" y="3952654"/>
            <a:ext cx="2376267" cy="62947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FFM_MERCHANT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3.680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617D53-A32C-4758-99FF-A06A0BA59171}"/>
              </a:ext>
            </a:extLst>
          </p:cNvPr>
          <p:cNvSpPr/>
          <p:nvPr/>
        </p:nvSpPr>
        <p:spPr>
          <a:xfrm>
            <a:off x="8301697" y="3384055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0100333-B312-4915-A390-D7ED6FAD0122}"/>
              </a:ext>
            </a:extLst>
          </p:cNvPr>
          <p:cNvCxnSpPr>
            <a:cxnSpLocks/>
            <a:stCxn id="44" idx="1"/>
            <a:endCxn id="46" idx="3"/>
          </p:cNvCxnSpPr>
          <p:nvPr/>
        </p:nvCxnSpPr>
        <p:spPr>
          <a:xfrm rot="10800000">
            <a:off x="9063185" y="3874811"/>
            <a:ext cx="498078" cy="3925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5DDBDB-118C-4F40-A115-3EC28C9DB8DA}"/>
              </a:ext>
            </a:extLst>
          </p:cNvPr>
          <p:cNvSpPr txBox="1"/>
          <p:nvPr/>
        </p:nvSpPr>
        <p:spPr>
          <a:xfrm>
            <a:off x="9053104" y="315584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8585F6-ACB8-43CB-BFA1-1089878DD420}"/>
              </a:ext>
            </a:extLst>
          </p:cNvPr>
          <p:cNvSpPr txBox="1"/>
          <p:nvPr/>
        </p:nvSpPr>
        <p:spPr>
          <a:xfrm>
            <a:off x="9053104" y="4289519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0.5</a:t>
            </a:r>
            <a:endParaRPr lang="ko-KR" altLang="en-US" sz="14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F2DB0F-7D8B-4BFD-B752-5FACBA493586}"/>
              </a:ext>
            </a:extLst>
          </p:cNvPr>
          <p:cNvSpPr/>
          <p:nvPr/>
        </p:nvSpPr>
        <p:spPr>
          <a:xfrm>
            <a:off x="8301697" y="5285936"/>
            <a:ext cx="761488" cy="9815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Blend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LB: ?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91751EA-B326-48EC-8397-9F70A69E2C83}"/>
              </a:ext>
            </a:extLst>
          </p:cNvPr>
          <p:cNvCxnSpPr>
            <a:cxnSpLocks/>
            <a:stCxn id="37" idx="1"/>
            <a:endCxn id="55" idx="3"/>
          </p:cNvCxnSpPr>
          <p:nvPr/>
        </p:nvCxnSpPr>
        <p:spPr>
          <a:xfrm rot="10800000" flipV="1">
            <a:off x="9063186" y="5221098"/>
            <a:ext cx="494945" cy="5555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D67D3AF-DE08-4DFB-92BB-200550462B52}"/>
              </a:ext>
            </a:extLst>
          </p:cNvPr>
          <p:cNvCxnSpPr>
            <a:cxnSpLocks/>
            <a:endCxn id="55" idx="3"/>
          </p:cNvCxnSpPr>
          <p:nvPr/>
        </p:nvCxnSpPr>
        <p:spPr>
          <a:xfrm rot="10800000">
            <a:off x="9063186" y="5776693"/>
            <a:ext cx="494945" cy="537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37410D-BC26-4A46-BFDF-482939565992}"/>
              </a:ext>
            </a:extLst>
          </p:cNvPr>
          <p:cNvSpPr txBox="1"/>
          <p:nvPr/>
        </p:nvSpPr>
        <p:spPr>
          <a:xfrm>
            <a:off x="9053104" y="4912086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51EF71-9237-4153-9B07-AB3F56026BF1}"/>
              </a:ext>
            </a:extLst>
          </p:cNvPr>
          <p:cNvSpPr txBox="1"/>
          <p:nvPr/>
        </p:nvSpPr>
        <p:spPr>
          <a:xfrm>
            <a:off x="9053104" y="6311444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9A30192-B939-453C-9B67-CF6B52F6D405}"/>
              </a:ext>
            </a:extLst>
          </p:cNvPr>
          <p:cNvCxnSpPr>
            <a:cxnSpLocks/>
            <a:stCxn id="46" idx="1"/>
            <a:endCxn id="39" idx="3"/>
          </p:cNvCxnSpPr>
          <p:nvPr/>
        </p:nvCxnSpPr>
        <p:spPr>
          <a:xfrm rot="10800000" flipV="1">
            <a:off x="7515605" y="3874810"/>
            <a:ext cx="786092" cy="97600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7103EC1-EE06-4F0E-9811-1DE03B55FD85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rot="10800000">
            <a:off x="7515605" y="4850812"/>
            <a:ext cx="786092" cy="925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4BA4A30-4175-4E09-9F72-4C821C33D104}"/>
              </a:ext>
            </a:extLst>
          </p:cNvPr>
          <p:cNvSpPr txBox="1"/>
          <p:nvPr/>
        </p:nvSpPr>
        <p:spPr>
          <a:xfrm>
            <a:off x="7629667" y="5773025"/>
            <a:ext cx="59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C6C660C-BA90-493E-9105-F63D193B5782}"/>
              </a:ext>
            </a:extLst>
          </p:cNvPr>
          <p:cNvSpPr/>
          <p:nvPr/>
        </p:nvSpPr>
        <p:spPr>
          <a:xfrm>
            <a:off x="9558130" y="5830046"/>
            <a:ext cx="2379400" cy="97483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Yeonmin</a:t>
            </a:r>
            <a:r>
              <a:rPr lang="en-US" altLang="ko-KR" sz="1400" dirty="0">
                <a:solidFill>
                  <a:srgbClr val="FF0000"/>
                </a:solidFill>
              </a:rPr>
              <a:t> Base v7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CV: 3.639444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LB: 3.678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8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19361</TotalTime>
  <Words>1957</Words>
  <Application>Microsoft Office PowerPoint</Application>
  <PresentationFormat>와이드스크린</PresentationFormat>
  <Paragraphs>793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연민</dc:creator>
  <cp:lastModifiedBy>김 연민</cp:lastModifiedBy>
  <cp:revision>41</cp:revision>
  <dcterms:created xsi:type="dcterms:W3CDTF">2019-02-03T16:39:02Z</dcterms:created>
  <dcterms:modified xsi:type="dcterms:W3CDTF">2019-02-24T02:17:26Z</dcterms:modified>
</cp:coreProperties>
</file>