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63" r:id="rId4"/>
    <p:sldId id="275" r:id="rId6"/>
    <p:sldId id="271" r:id="rId7"/>
    <p:sldId id="270" r:id="rId8"/>
    <p:sldId id="272"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12"/>
  </p:normalViewPr>
  <p:slideViewPr>
    <p:cSldViewPr snapToGrid="0" snapToObjects="1">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6D4E5-5DAF-4953-916E-17C7AF7BCB6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F3E32-07A0-4B14-987B-49F693B77C8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1F3E32-07A0-4B14-987B-49F693B77C8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4A66CAC-614C-493F-8B54-FA857F1AF875}" type="datetime2">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C6901397-EECF-4710-AC70-BB8C14B09A66}"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62A9CFE-8A0A-4377-927D-B004FB361C03}"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BF522EC-A7B1-4504-BC17-0165FBB47783}"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7388A799-42C1-4968-AA76-416174E15EBC}"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2815E894-C18A-4E0B-834B-052890CC6BC7}" type="datetime2">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B3DB9CA9-0A30-4274-8F59-645987DBFF06}" type="datetime2">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70BDBC-FFED-4057-B9F9-C96F7033AEBB}" type="datetime2">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4F2F5-CC09-4756-B548-FE25FDE144E6}" type="datetime2">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73D3A54-AAF1-4B91-9FF5-87DB6CC6F5C8}" type="datetime2">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E7C19B-8E80-4FB0-BC67-7B74F32AE736}" type="datetime2">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526EF4-2A5A-422A-873D-4438E847A1D2}" type="datetime2">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1.jpeg"/><Relationship Id="rId2" Type="http://schemas.microsoft.com/office/2007/relationships/hdphoto" Target="../media/image3.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colorTemperature colorTemp="8471"/>
                    </a14:imgEffect>
                    <a14:imgEffect>
                      <a14:saturation sat="28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46" name="Rectangle 13"/>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2336619" y="729586"/>
            <a:ext cx="7814854" cy="2688268"/>
          </a:xfrm>
        </p:spPr>
        <p:txBody>
          <a:bodyPr>
            <a:normAutofit/>
          </a:bodyPr>
          <a:lstStyle/>
          <a:p>
            <a:pPr algn="ctr"/>
            <a:r>
              <a:rPr lang="en-US" sz="2700" b="1"/>
              <a:t>Development of a web based Recruitment Proces system for the hr group For a company. </a:t>
            </a:r>
            <a:br>
              <a:rPr lang="en-US" sz="2700" dirty="0"/>
            </a:br>
            <a:r>
              <a:rPr lang="en-US" sz="2400" dirty="0"/>
              <a:t> </a:t>
            </a:r>
            <a:r>
              <a:rPr lang="en-US" sz="1800" b="1" err="1"/>
              <a:t>grouP</a:t>
            </a:r>
            <a:r>
              <a:rPr lang="en-US" sz="1800" b="1"/>
              <a:t> No-44</a:t>
            </a:r>
            <a:endParaRPr lang="en-US" sz="1800" b="1" dirty="0"/>
          </a:p>
        </p:txBody>
      </p:sp>
      <p:sp>
        <p:nvSpPr>
          <p:cNvPr id="3" name="Subtitle 2"/>
          <p:cNvSpPr>
            <a:spLocks noGrp="1"/>
          </p:cNvSpPr>
          <p:nvPr>
            <p:ph type="subTitle" idx="1"/>
          </p:nvPr>
        </p:nvSpPr>
        <p:spPr>
          <a:xfrm>
            <a:off x="1452617" y="3531204"/>
            <a:ext cx="4791429" cy="1978641"/>
          </a:xfrm>
        </p:spPr>
        <p:txBody>
          <a:bodyPr>
            <a:normAutofit fontScale="92500" lnSpcReduction="10000"/>
          </a:bodyPr>
          <a:lstStyle/>
          <a:p>
            <a:r>
              <a:rPr lang="en-US" sz="1600"/>
              <a:t>Abhishek pandita (06)</a:t>
            </a:r>
            <a:endParaRPr lang="en-US" sz="1600" dirty="0"/>
          </a:p>
          <a:p>
            <a:r>
              <a:rPr lang="en-US" sz="1600"/>
              <a:t>Siddeshwari patil (07)</a:t>
            </a:r>
            <a:endParaRPr lang="en-US" sz="1600" dirty="0"/>
          </a:p>
          <a:p>
            <a:r>
              <a:rPr lang="en-US" sz="1600"/>
              <a:t>Abhijeet pawar (08)</a:t>
            </a:r>
            <a:endParaRPr lang="en-US" sz="1600" dirty="0"/>
          </a:p>
          <a:p>
            <a:r>
              <a:rPr lang="en-US" sz="1600"/>
              <a:t>Saakshi pawar (09)</a:t>
            </a:r>
            <a:endParaRPr lang="en-US" sz="1600" dirty="0"/>
          </a:p>
          <a:p>
            <a:r>
              <a:rPr lang="en-US" sz="1600"/>
              <a:t>Megh podar (10)</a:t>
            </a:r>
            <a:endParaRPr lang="en-US" sz="1600" dirty="0"/>
          </a:p>
          <a:p>
            <a:endParaRPr lang="en-US" sz="1600" dirty="0"/>
          </a:p>
        </p:txBody>
      </p:sp>
      <p:cxnSp>
        <p:nvCxnSpPr>
          <p:cNvPr id="18" name="Straight Connector 17"/>
          <p:cNvCxnSpPr>
            <a:cxnSpLocks noGrp="1" noRot="1" noChangeAspect="1" noMove="1" noResize="1" noEditPoints="1" noAdjustHandles="1" noChangeArrowheads="1" noChangeShapeType="1"/>
          </p:cNvCxnSpPr>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48" name="Straight Connector 21"/>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86150" y="3714750"/>
            <a:ext cx="184731" cy="369332"/>
          </a:xfrm>
          <a:prstGeom prst="rect">
            <a:avLst/>
          </a:prstGeom>
          <a:noFill/>
        </p:spPr>
        <p:txBody>
          <a:bodyPr wrap="none" rtlCol="0">
            <a:spAutoFit/>
          </a:bodyPr>
          <a:lstStyle/>
          <a:p>
            <a:endParaRPr lang="en-US" dirty="0"/>
          </a:p>
        </p:txBody>
      </p:sp>
      <p:sp>
        <p:nvSpPr>
          <p:cNvPr id="10" name="TextBox 9"/>
          <p:cNvSpPr txBox="1"/>
          <p:nvPr/>
        </p:nvSpPr>
        <p:spPr>
          <a:xfrm>
            <a:off x="571500" y="6314257"/>
            <a:ext cx="11072814"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sp>
        <p:nvSpPr>
          <p:cNvPr id="13" name="Slide Number Placeholder 12"/>
          <p:cNvSpPr>
            <a:spLocks noGrp="1"/>
          </p:cNvSpPr>
          <p:nvPr>
            <p:ph type="sldNum" sz="quarter" idx="12"/>
          </p:nvPr>
        </p:nvSpPr>
        <p:spPr/>
        <p:txBody>
          <a:bodyPr/>
          <a:lstStyle/>
          <a:p>
            <a:fld id="{6D22F896-40B5-4ADD-8801-0D06FADFA095}" type="slidenum">
              <a:rPr lang="en-US" smtClean="0"/>
            </a:fld>
            <a:endParaRPr lang="en-US" dirty="0"/>
          </a:p>
        </p:txBody>
      </p:sp>
      <p:pic>
        <p:nvPicPr>
          <p:cNvPr id="15" name="Picture 14"/>
          <p:cNvPicPr/>
          <p:nvPr/>
        </p:nvPicPr>
        <p:blipFill>
          <a:blip r:embed="rId4" cstate="print"/>
          <a:srcRect/>
          <a:stretch>
            <a:fillRect/>
          </a:stretch>
        </p:blipFill>
        <p:spPr>
          <a:xfrm>
            <a:off x="0" y="0"/>
            <a:ext cx="12192000" cy="15005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562167"/>
            <a:ext cx="9603275" cy="1049235"/>
          </a:xfrm>
        </p:spPr>
        <p:txBody>
          <a:bodyPr>
            <a:normAutofit fontScale="90000"/>
          </a:bodyPr>
          <a:lstStyle/>
          <a:p>
            <a:pPr lvl="0"/>
            <a:br>
              <a:rPr lang="en-US" altLang="en-US" b="1" dirty="0"/>
            </a:br>
            <a:r>
              <a:rPr lang="en-US" altLang="en-US" b="1" dirty="0"/>
              <a:t>Flow</a:t>
            </a:r>
            <a:r>
              <a:rPr lang="en-US" altLang="en-US" dirty="0">
                <a:latin typeface="Times New Roman" panose="02020603050405020304" pitchFamily="18" charset="0"/>
                <a:cs typeface="Times New Roman" panose="02020603050405020304" pitchFamily="18" charset="0"/>
              </a:rPr>
              <a:t> </a:t>
            </a:r>
            <a:r>
              <a:rPr lang="en-US" altLang="en-US" b="1" dirty="0"/>
              <a:t>of</a:t>
            </a:r>
            <a:r>
              <a:rPr lang="en-US" altLang="en-US" dirty="0">
                <a:latin typeface="Times New Roman" panose="02020603050405020304" pitchFamily="18" charset="0"/>
                <a:cs typeface="Times New Roman" panose="02020603050405020304" pitchFamily="18" charset="0"/>
              </a:rPr>
              <a:t> </a:t>
            </a:r>
            <a:r>
              <a:rPr lang="en-US" altLang="en-US" b="1" dirty="0"/>
              <a:t>Presentation</a:t>
            </a: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894495" y="2129246"/>
            <a:ext cx="9603275" cy="3971108"/>
          </a:xfrm>
        </p:spPr>
        <p:txBody>
          <a:bodyPr/>
          <a:lstStyle/>
          <a:p>
            <a:pPr algn="just">
              <a:buFont typeface="Wingdings" panose="05000000000000000000" pitchFamily="2" charset="2"/>
              <a:buChar char="Ø"/>
            </a:pPr>
            <a:r>
              <a:rPr lang="en-US" sz="2400" b="1" dirty="0"/>
              <a:t> Introduction</a:t>
            </a:r>
            <a:endParaRPr lang="en-US" sz="2400" b="1" dirty="0"/>
          </a:p>
          <a:p>
            <a:pPr algn="just">
              <a:buFont typeface="Wingdings" panose="05000000000000000000" pitchFamily="2" charset="2"/>
              <a:buChar char="Ø"/>
            </a:pPr>
            <a:r>
              <a:rPr lang="en-US" sz="2400" b="1" dirty="0"/>
              <a:t> Problem Statement</a:t>
            </a:r>
            <a:endParaRPr lang="en-US" sz="2400" b="1" dirty="0"/>
          </a:p>
          <a:p>
            <a:pPr algn="just">
              <a:buFont typeface="Wingdings" panose="05000000000000000000" pitchFamily="2" charset="2"/>
              <a:buChar char="Ø"/>
            </a:pPr>
            <a:r>
              <a:rPr lang="en-US" sz="2400" b="1" dirty="0"/>
              <a:t> Description</a:t>
            </a:r>
            <a:endParaRPr lang="en-US" sz="2400" b="1" dirty="0"/>
          </a:p>
          <a:p>
            <a:pPr algn="just">
              <a:buFont typeface="Wingdings" panose="05000000000000000000" pitchFamily="2" charset="2"/>
              <a:buChar char="Ø"/>
            </a:pPr>
            <a:r>
              <a:rPr lang="en-US" sz="2400" b="1" dirty="0"/>
              <a:t> Implementation</a:t>
            </a:r>
            <a:endParaRPr lang="en-US" sz="2400" b="1" dirty="0"/>
          </a:p>
          <a:p>
            <a:pPr algn="just">
              <a:buFont typeface="Wingdings" panose="05000000000000000000" pitchFamily="2" charset="2"/>
              <a:buChar char="Ø"/>
            </a:pPr>
            <a:r>
              <a:rPr lang="en-US" sz="2400" b="1" dirty="0"/>
              <a:t> Discussion</a:t>
            </a:r>
            <a:endParaRPr lang="en-US" sz="2400" b="1" dirty="0"/>
          </a:p>
          <a:p>
            <a:pPr algn="just">
              <a:buFont typeface="Wingdings" panose="05000000000000000000" pitchFamily="2" charset="2"/>
              <a:buChar char="Ø"/>
            </a:pPr>
            <a:r>
              <a:rPr lang="en-US" sz="2400" b="1" dirty="0"/>
              <a:t> Conclusion</a:t>
            </a:r>
            <a:endParaRPr lang="en-US" sz="2400" b="1" dirty="0"/>
          </a:p>
          <a:p>
            <a:pPr algn="just"/>
            <a:endParaRPr lang="en-US" sz="2400" b="1" dirty="0"/>
          </a:p>
          <a:p>
            <a:pPr algn="just"/>
            <a:endParaRPr lang="en-US" b="1" dirty="0"/>
          </a:p>
          <a:p>
            <a:pPr algn="just"/>
            <a:endParaRPr lang="en-US" altLang="en-US" b="1"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2" y="0"/>
            <a:ext cx="1307797" cy="12041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632857" y="704503"/>
            <a:ext cx="9850627" cy="1049235"/>
          </a:xfrm>
        </p:spPr>
        <p:txBody>
          <a:bodyPr>
            <a:normAutofit/>
          </a:bodyPr>
          <a:lstStyle/>
          <a:p>
            <a:pPr lvl="0"/>
            <a:br>
              <a:rPr lang="en-US" altLang="en-US" b="1" dirty="0"/>
            </a:br>
            <a:r>
              <a:rPr lang="en-US" b="1" dirty="0"/>
              <a:t> </a:t>
            </a:r>
            <a:r>
              <a:rPr lang="en-US" sz="2900" b="1" dirty="0"/>
              <a:t>Introduction</a:t>
            </a:r>
            <a:endParaRPr lang="en-US" altLang="en-US" sz="2900" dirty="0">
              <a:ea typeface="MS PGothic" panose="020B0600070205080204" pitchFamily="34" charset="-128"/>
            </a:endParaRPr>
          </a:p>
        </p:txBody>
      </p:sp>
      <p:sp>
        <p:nvSpPr>
          <p:cNvPr id="20482" name="Content Placeholder 2"/>
          <p:cNvSpPr>
            <a:spLocks noGrp="1"/>
          </p:cNvSpPr>
          <p:nvPr>
            <p:ph idx="1"/>
          </p:nvPr>
        </p:nvSpPr>
        <p:spPr>
          <a:xfrm>
            <a:off x="1632857" y="2129246"/>
            <a:ext cx="9864913" cy="3971108"/>
          </a:xfrm>
        </p:spPr>
        <p:txBody>
          <a:bodyPr>
            <a:normAutofit/>
          </a:bodyPr>
          <a:lstStyle/>
          <a:p>
            <a:pPr algn="just">
              <a:buFont typeface="Wingdings" panose="05000000000000000000" pitchFamily="2" charset="2"/>
              <a:buChar char="Ø"/>
            </a:pPr>
            <a:r>
              <a:rPr lang="en-US" sz="2400" b="1" dirty="0"/>
              <a:t> </a:t>
            </a:r>
            <a:r>
              <a:rPr lang="en-US" sz="2400" dirty="0"/>
              <a:t> </a:t>
            </a:r>
            <a:r>
              <a:rPr lang="en-US" dirty="0"/>
              <a:t>Human Resource (HR)management has become one of the essential functions in an organization. </a:t>
            </a:r>
            <a:r>
              <a:rPr lang="en-US" b="0" i="0" dirty="0">
                <a:effectLst/>
              </a:rPr>
              <a:t>Therefore the HRD has to ensure that the welfare of employees are taken into consideration in their overall tasks. </a:t>
            </a:r>
            <a:endParaRPr lang="en-US" b="0" i="0" dirty="0">
              <a:effectLst/>
            </a:endParaRPr>
          </a:p>
          <a:p>
            <a:pPr algn="just">
              <a:buFont typeface="Wingdings" panose="05000000000000000000" pitchFamily="2" charset="2"/>
              <a:buChar char="Ø"/>
            </a:pPr>
            <a:r>
              <a:rPr lang="en-US" b="0" i="0" dirty="0">
                <a:effectLst/>
              </a:rPr>
              <a:t>Recruitment refers to a process by which potential candidates are selected through venture is gone for building up an online and focal Recruitment Process System for the HR Group for an organization. A few highlights of this framework will make opportunities, putting away Applicants information, Interview process starts, Scheduling Interviews, Storing Interview comes about for the candidate lastly Hiring of the candidate. Reports might be required to be produced for the utilization of HR gathering.</a:t>
            </a:r>
            <a:endParaRPr lang="en-US" b="1" dirty="0"/>
          </a:p>
          <a:p>
            <a:pPr marL="0" indent="0" algn="just">
              <a:buNone/>
            </a:pPr>
            <a:endParaRPr lang="en-US" altLang="en-US" b="1"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07797" cy="12041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3"/>
            <a:ext cx="9603275" cy="1049235"/>
          </a:xfrm>
        </p:spPr>
        <p:txBody>
          <a:bodyPr>
            <a:normAutofit fontScale="90000"/>
          </a:bodyPr>
          <a:lstStyle/>
          <a:p>
            <a:br>
              <a:rPr lang="en-US" b="1" dirty="0"/>
            </a:br>
            <a:r>
              <a:rPr lang="en-US" b="1" dirty="0"/>
              <a:t>Problem Statement</a:t>
            </a:r>
            <a:br>
              <a:rPr lang="en-US" b="1"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129246"/>
            <a:ext cx="10046191" cy="3971108"/>
          </a:xfrm>
        </p:spPr>
        <p:txBody>
          <a:bodyPr>
            <a:normAutofit/>
          </a:bodyPr>
          <a:lstStyle/>
          <a:p>
            <a:pPr algn="just">
              <a:buFont typeface="Wingdings" panose="05000000000000000000" pitchFamily="2" charset="2"/>
              <a:buChar char="Ø"/>
            </a:pPr>
            <a:r>
              <a:rPr lang="en-US" sz="2400" b="1" dirty="0"/>
              <a:t> </a:t>
            </a:r>
            <a:r>
              <a:rPr lang="en-US" sz="2400" dirty="0"/>
              <a:t>The problems faced in web development recruitment </a:t>
            </a:r>
            <a:r>
              <a:rPr lang="en-US" sz="2400"/>
              <a:t>by the HR </a:t>
            </a:r>
            <a:r>
              <a:rPr lang="en-US" sz="2400" dirty="0"/>
              <a:t>group are attracting top talent, lack of quality candidates, technology misalignment.</a:t>
            </a:r>
            <a:endParaRPr lang="en-US" sz="2400" dirty="0"/>
          </a:p>
          <a:p>
            <a:pPr algn="just">
              <a:buFont typeface="Wingdings" panose="05000000000000000000" pitchFamily="2" charset="2"/>
              <a:buChar char="Ø"/>
            </a:pPr>
            <a:r>
              <a:rPr lang="en-IN" sz="2400" dirty="0"/>
              <a:t>Painfully slow decision-making is one of the self-inflicted problems in the recruitment and selection process. Job-seekers are showing little patience for employers who expect them to endure multiple rounds of interviews over the course of several weeks. And in a tight labour market, they don’t have to bide their time. An employer who prolongs the vetting process risks missing out on tapping into the best of a shrinking talent pool.</a:t>
            </a:r>
            <a:endParaRPr lang="en-US" sz="2400" dirty="0"/>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307797" cy="12041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description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268261" y="1982619"/>
            <a:ext cx="4770659" cy="4006993"/>
          </a:xfrm>
        </p:spPr>
        <p:txBody>
          <a:bodyPr>
            <a:normAutofit/>
          </a:bodyPr>
          <a:lstStyle/>
          <a:p>
            <a:pPr algn="just">
              <a:buFont typeface="Wingdings" panose="05000000000000000000" pitchFamily="2" charset="2"/>
              <a:buChar char="Ø"/>
            </a:pPr>
            <a:r>
              <a:rPr lang="en-US" sz="2400" dirty="0"/>
              <a:t> The project will focus on admin creates a job applicants </a:t>
            </a:r>
            <a:r>
              <a:rPr lang="en-IN" altLang="en-US" sz="2400" dirty="0"/>
              <a:t>profile, </a:t>
            </a:r>
            <a:r>
              <a:rPr lang="en-US" sz="2400" dirty="0"/>
              <a:t>creates a CVV, e</a:t>
            </a:r>
            <a:r>
              <a:rPr lang="en-IN" altLang="en-US" sz="2400" dirty="0"/>
              <a:t>ducation and experience profile for</a:t>
            </a:r>
            <a:r>
              <a:rPr lang="en-US" sz="2400" dirty="0"/>
              <a:t> applicant selection.</a:t>
            </a:r>
            <a:endParaRPr lang="en-US" sz="2400" dirty="0"/>
          </a:p>
          <a:p>
            <a:pPr marL="0" indent="0" algn="just">
              <a:buNone/>
            </a:pPr>
            <a:endParaRPr lang="en-US" sz="2400" dirty="0"/>
          </a:p>
          <a:p>
            <a:pPr algn="just"/>
            <a:endParaRPr lang="en-US" sz="2400" dirty="0"/>
          </a:p>
          <a:p>
            <a:pPr>
              <a:buNone/>
            </a:pPr>
            <a:endParaRPr lang="en-US" sz="2400" b="1" dirty="0"/>
          </a:p>
          <a:p>
            <a:pPr algn="just">
              <a:lnSpc>
                <a:spcPct val="100000"/>
              </a:lnSpc>
              <a:spcBef>
                <a:spcPts val="0"/>
              </a:spcBef>
              <a:buNone/>
            </a:pPr>
            <a:endParaRPr lang="en-US" altLang="en-US" sz="24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36" y="-1"/>
            <a:ext cx="1307797" cy="1204121"/>
          </a:xfrm>
          <a:prstGeom prst="rect">
            <a:avLst/>
          </a:prstGeom>
        </p:spPr>
      </p:pic>
      <p:pic>
        <p:nvPicPr>
          <p:cNvPr id="1026" name="Picture 2" descr="Recruitment Process - A simple flowchart guide illustrating th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537" y="98853"/>
            <a:ext cx="4791075" cy="5878273"/>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br>
              <a:rPr lang="en-US" b="1" dirty="0"/>
            </a:br>
            <a:r>
              <a:rPr lang="en-US" b="1" dirty="0"/>
              <a:t>implementation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sz="half" idx="1"/>
          </p:nvPr>
        </p:nvSpPr>
        <p:spPr/>
        <p:txBody>
          <a:bodyPr>
            <a:normAutofit/>
          </a:bodyPr>
          <a:lstStyle/>
          <a:p>
            <a:pPr>
              <a:buFont typeface="Wingdings" panose="05000000000000000000" pitchFamily="2" charset="2"/>
              <a:buChar char="Ø"/>
            </a:pPr>
            <a:r>
              <a:rPr lang="en-US" dirty="0"/>
              <a:t> Software used in project is XAMPP</a:t>
            </a:r>
            <a:endParaRPr lang="en-US" dirty="0"/>
          </a:p>
          <a:p>
            <a:pPr>
              <a:buFont typeface="Wingdings" panose="05000000000000000000" pitchFamily="2" charset="2"/>
              <a:buChar char="Ø"/>
            </a:pPr>
            <a:r>
              <a:rPr lang="en-US" dirty="0"/>
              <a:t>We have used scripting Language as HTML, CSS,PHP</a:t>
            </a:r>
            <a:endParaRPr lang="en-US" dirty="0"/>
          </a:p>
          <a:p>
            <a:pPr marL="0" indent="0">
              <a:buNone/>
            </a:pPr>
            <a:endParaRPr lang="en-US" dirty="0"/>
          </a:p>
          <a:p>
            <a:pPr>
              <a:buFont typeface="Wingdings" panose="05000000000000000000" pitchFamily="2" charset="2"/>
              <a:buChar char="Ø"/>
            </a:pPr>
            <a:endParaRPr lang="en-US" dirty="0"/>
          </a:p>
          <a:p>
            <a:pPr marL="0" indent="0">
              <a:buNone/>
            </a:pPr>
            <a:r>
              <a:rPr lang="en-US" dirty="0"/>
              <a:t>  </a:t>
            </a:r>
            <a:endParaRPr lang="en-US" sz="2400" dirty="0"/>
          </a:p>
          <a:p>
            <a:pPr marL="0" indent="0">
              <a:buNone/>
            </a:pPr>
            <a:endParaRPr lang="en-US" altLang="en-US" sz="1800" dirty="0">
              <a:ea typeface="MS PGothic" panose="020B0600070205080204" pitchFamily="34" charset="-128"/>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07797" cy="1204121"/>
          </a:xfrm>
          <a:prstGeom prst="rect">
            <a:avLst/>
          </a:prstGeom>
        </p:spPr>
      </p:pic>
      <p:pic>
        <p:nvPicPr>
          <p:cNvPr id="2" name="Content Placeholder 1"/>
          <p:cNvPicPr>
            <a:picLocks noChangeAspect="1"/>
          </p:cNvPicPr>
          <p:nvPr>
            <p:ph sz="half" idx="2"/>
          </p:nvPr>
        </p:nvPicPr>
        <p:blipFill>
          <a:blip r:embed="rId4"/>
          <a:stretch>
            <a:fillRect/>
          </a:stretch>
        </p:blipFill>
        <p:spPr>
          <a:xfrm>
            <a:off x="6413500" y="2315845"/>
            <a:ext cx="4645025" cy="2667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Conclusion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a:bodyPr>
          <a:lstStyle/>
          <a:p>
            <a:r>
              <a:rPr lang="en-US" altLang="en-US" sz="2100" dirty="0">
                <a:ea typeface="MS PGothic" panose="020B0600070205080204" pitchFamily="34" charset="-128"/>
              </a:rPr>
              <a:t>It </a:t>
            </a:r>
            <a:r>
              <a:rPr lang="en-US" sz="2100" b="0" i="0" dirty="0">
                <a:solidFill>
                  <a:srgbClr val="000000"/>
                </a:solidFill>
                <a:effectLst/>
                <a:latin typeface="ff1"/>
              </a:rPr>
              <a:t>has been shown that companies can increase the efficiency of the recruitment process and significantly cut costs, by integrating e-recruitment systems in their HR management infrastructure. </a:t>
            </a:r>
            <a:endParaRPr lang="en-US" sz="2100" b="0" i="0" dirty="0">
              <a:solidFill>
                <a:srgbClr val="000000"/>
              </a:solidFill>
              <a:effectLst/>
              <a:latin typeface="ff1"/>
            </a:endParaRPr>
          </a:p>
          <a:p>
            <a:r>
              <a:rPr lang="en-US" sz="2100" b="0" i="0" dirty="0">
                <a:solidFill>
                  <a:srgbClr val="000000"/>
                </a:solidFill>
                <a:effectLst/>
                <a:latin typeface="ff1"/>
              </a:rPr>
              <a:t>On the basis of the conducted research, we can conclude that </a:t>
            </a:r>
            <a:r>
              <a:rPr lang="en-US" sz="2100" b="0" i="0" dirty="0">
                <a:solidFill>
                  <a:srgbClr val="222222"/>
                </a:solidFill>
                <a:effectLst/>
                <a:latin typeface="ff1"/>
              </a:rPr>
              <a:t>the use of modern technologies in the recruitment and selection process is not only a guarantee of completion with the intended effect of a  given project, but also causes a real improvement in the recruitment process, which allows, in particular for the business sector to reduce costs and time. </a:t>
            </a:r>
            <a:endParaRPr lang="en-US" sz="2100" b="0" i="0" dirty="0">
              <a:solidFill>
                <a:srgbClr val="222222"/>
              </a:solidFill>
              <a:effectLst/>
              <a:latin typeface="ff1"/>
            </a:endParaRPr>
          </a:p>
          <a:p>
            <a:pPr marL="0" indent="0">
              <a:buNone/>
            </a:pPr>
            <a:endParaRPr lang="en-US" sz="2000" b="0" i="0" dirty="0">
              <a:solidFill>
                <a:srgbClr val="000000"/>
              </a:solidFill>
              <a:effectLst/>
              <a:latin typeface="ff1"/>
            </a:endParaRPr>
          </a:p>
          <a:p>
            <a:pPr algn="just">
              <a:lnSpc>
                <a:spcPct val="100000"/>
              </a:lnSpc>
              <a:spcBef>
                <a:spcPts val="0"/>
              </a:spcBef>
              <a:buFont typeface="Wingdings" panose="05000000000000000000" pitchFamily="2" charset="2"/>
              <a:buChar char="Ø"/>
            </a:pPr>
            <a:endParaRPr lang="en-US" altLang="en-US" sz="24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PROGRAMM</a:t>
            </a:r>
            <a:endParaRPr lang="en-US" dirty="0">
              <a:solidFill>
                <a:srgbClr val="FFFF00"/>
              </a:solidFill>
              <a:latin typeface="Open San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307797" cy="1204121"/>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2757</Words>
  <Application>WPS Presentation</Application>
  <PresentationFormat>Widescreen</PresentationFormat>
  <Paragraphs>88</Paragraphs>
  <Slides>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Open Sans</vt:lpstr>
      <vt:lpstr>Segoe Print</vt:lpstr>
      <vt:lpstr>Times New Roman</vt:lpstr>
      <vt:lpstr>MS PGothic</vt:lpstr>
      <vt:lpstr>ff1</vt:lpstr>
      <vt:lpstr>Gill Sans MT</vt:lpstr>
      <vt:lpstr>Microsoft YaHei</vt:lpstr>
      <vt:lpstr>Arial Unicode MS</vt:lpstr>
      <vt:lpstr>Calibri</vt:lpstr>
      <vt:lpstr>Gallery</vt:lpstr>
      <vt:lpstr>Development of a web based Recruitment Proces system for the hr group For a company.   grouP No-44</vt:lpstr>
      <vt:lpstr> Flow of Presentation </vt:lpstr>
      <vt:lpstr>  Introduction</vt:lpstr>
      <vt:lpstr> Problem Statement  </vt:lpstr>
      <vt:lpstr> description  </vt:lpstr>
      <vt:lpstr> implementation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Amit Kumar Professor CSE</dc:creator>
  <cp:lastModifiedBy>ABHISHEK PANDITA</cp:lastModifiedBy>
  <cp:revision>45</cp:revision>
  <dcterms:created xsi:type="dcterms:W3CDTF">2019-07-19T06:49:00Z</dcterms:created>
  <dcterms:modified xsi:type="dcterms:W3CDTF">2020-07-31T05:16:45Z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