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35" r:id="rId2"/>
    <p:sldId id="322" r:id="rId3"/>
    <p:sldId id="2836" r:id="rId4"/>
    <p:sldId id="323" r:id="rId5"/>
    <p:sldId id="324" r:id="rId6"/>
    <p:sldId id="2837" r:id="rId7"/>
    <p:sldId id="2838" r:id="rId8"/>
    <p:sldId id="2839" r:id="rId9"/>
    <p:sldId id="2840" r:id="rId10"/>
    <p:sldId id="319" r:id="rId11"/>
    <p:sldId id="320" r:id="rId12"/>
    <p:sldId id="321" r:id="rId13"/>
  </p:sldIdLst>
  <p:sldSz cx="12192000" cy="6858000"/>
  <p:notesSz cx="9945688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2479C6"/>
    <a:srgbClr val="D0CECE"/>
    <a:srgbClr val="68A8E2"/>
    <a:srgbClr val="3C90DC"/>
    <a:srgbClr val="4192DB"/>
    <a:srgbClr val="3D90DB"/>
    <a:srgbClr val="E8E8E8"/>
    <a:srgbClr val="D9D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50" autoAdjust="0"/>
  </p:normalViewPr>
  <p:slideViewPr>
    <p:cSldViewPr>
      <p:cViewPr varScale="1">
        <p:scale>
          <a:sx n="108" d="100"/>
          <a:sy n="108" d="100"/>
        </p:scale>
        <p:origin x="426" y="138"/>
      </p:cViewPr>
      <p:guideLst>
        <p:guide orient="horz" pos="2614"/>
        <p:guide pos="3840"/>
        <p:guide pos="211"/>
        <p:guide pos="7469"/>
        <p:guide pos="5654"/>
        <p:guide orient="horz" pos="663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83" d="100"/>
          <a:sy n="83" d="100"/>
        </p:scale>
        <p:origin x="1114" y="-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BC8C55-289A-1180-14D3-666F2A2516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32694"/>
            <a:ext cx="4310883" cy="344326"/>
          </a:xfrm>
          <a:prstGeom prst="rect">
            <a:avLst/>
          </a:prstGeom>
        </p:spPr>
        <p:txBody>
          <a:bodyPr vert="horz" lIns="91859" tIns="45930" rIns="91859" bIns="45930" rtlCol="0"/>
          <a:lstStyle>
            <a:lvl1pPr algn="l">
              <a:defRPr sz="1200"/>
            </a:lvl1pPr>
          </a:lstStyle>
          <a:p>
            <a:r>
              <a:rPr lang="en-GB" dirty="0"/>
              <a:t>NITK Surathkal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BEF70-4B6C-6B64-E865-10D6DC361C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2484" y="6280981"/>
            <a:ext cx="4310883" cy="344326"/>
          </a:xfrm>
          <a:prstGeom prst="rect">
            <a:avLst/>
          </a:prstGeom>
        </p:spPr>
        <p:txBody>
          <a:bodyPr vert="horz" lIns="91859" tIns="45930" rIns="91859" bIns="45930" rtlCol="0" anchor="b"/>
          <a:lstStyle>
            <a:lvl1pPr algn="r">
              <a:defRPr sz="1200"/>
            </a:lvl1pPr>
          </a:lstStyle>
          <a:p>
            <a:fld id="{472AD005-4918-44E0-9510-90C7F23A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60867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3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9798" cy="344091"/>
          </a:xfrm>
          <a:prstGeom prst="rect">
            <a:avLst/>
          </a:prstGeom>
        </p:spPr>
        <p:txBody>
          <a:bodyPr vert="horz" lIns="91859" tIns="45930" rIns="91859" bIns="4593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3591" y="0"/>
            <a:ext cx="4309798" cy="344091"/>
          </a:xfrm>
          <a:prstGeom prst="rect">
            <a:avLst/>
          </a:prstGeom>
        </p:spPr>
        <p:txBody>
          <a:bodyPr vert="horz" lIns="91859" tIns="45930" rIns="91859" bIns="45930" rtlCol="0"/>
          <a:lstStyle>
            <a:lvl1pPr algn="r">
              <a:defRPr sz="1200"/>
            </a:lvl1pPr>
          </a:lstStyle>
          <a:p>
            <a:fld id="{7C847878-DE9C-4351-97A0-9CE9854633F2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9" tIns="45930" rIns="91859" bIns="4593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859" tIns="45930" rIns="91859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13911"/>
            <a:ext cx="4309798" cy="344090"/>
          </a:xfrm>
          <a:prstGeom prst="rect">
            <a:avLst/>
          </a:prstGeom>
        </p:spPr>
        <p:txBody>
          <a:bodyPr vert="horz" lIns="91859" tIns="45930" rIns="91859" bIns="4593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3591" y="6513911"/>
            <a:ext cx="4309798" cy="344090"/>
          </a:xfrm>
          <a:prstGeom prst="rect">
            <a:avLst/>
          </a:prstGeom>
        </p:spPr>
        <p:txBody>
          <a:bodyPr vert="horz" lIns="91859" tIns="45930" rIns="91859" bIns="45930" rtlCol="0" anchor="b"/>
          <a:lstStyle>
            <a:lvl1pPr algn="r">
              <a:defRPr sz="1200"/>
            </a:lvl1pPr>
          </a:lstStyle>
          <a:p>
            <a:fld id="{A67C296E-4C1C-4872-AB49-54AD0F51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507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© NITK Surathkal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C296E-4C1C-4872-AB49-54AD0F517E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45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23FB-97D5-4873-A6CA-BF5E351D7948}" type="datetime1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3B6B-E697-46DE-B096-5271AD09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6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E4BA69-7005-A601-5CB7-2F887B542FFA}"/>
              </a:ext>
            </a:extLst>
          </p:cNvPr>
          <p:cNvSpPr/>
          <p:nvPr userDrawn="1"/>
        </p:nvSpPr>
        <p:spPr>
          <a:xfrm>
            <a:off x="0" y="0"/>
            <a:ext cx="12192000" cy="685800"/>
          </a:xfrm>
          <a:prstGeom prst="roundRect">
            <a:avLst>
              <a:gd name="adj" fmla="val 539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6000">
                <a:srgbClr val="3D90DB"/>
              </a:gs>
              <a:gs pos="50000">
                <a:srgbClr val="2479C6"/>
              </a:gs>
              <a:gs pos="100000">
                <a:srgbClr val="68A8E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584CF-A054-9AF4-9F52-87F2F07BC5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62" b="91154" l="6923" r="90000">
                        <a14:foregroundMark x1="26538" y1="39231" x2="26538" y2="39231"/>
                        <a14:foregroundMark x1="45385" y1="43462" x2="45385" y2="43462"/>
                        <a14:foregroundMark x1="56154" y1="46923" x2="56154" y2="46923"/>
                        <a14:foregroundMark x1="65769" y1="47692" x2="65769" y2="47692"/>
                        <a14:foregroundMark x1="46154" y1="8846" x2="46154" y2="8846"/>
                        <a14:foregroundMark x1="7308" y1="49615" x2="7308" y2="49615"/>
                        <a14:foregroundMark x1="48846" y1="91154" x2="48846" y2="91154"/>
                        <a14:foregroundMark x1="90385" y1="51154" x2="90385" y2="51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6600" y="-17979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442D4-41E0-42E8-62F2-E121AD43EB26}"/>
              </a:ext>
            </a:extLst>
          </p:cNvPr>
          <p:cNvSpPr txBox="1"/>
          <p:nvPr/>
        </p:nvSpPr>
        <p:spPr>
          <a:xfrm>
            <a:off x="-74712" y="3140968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b="1" dirty="0">
                <a:latin typeface="Calibri"/>
                <a:cs typeface="Arial" pitchFamily="34" charset="0"/>
              </a:rPr>
              <a:t>Statements in C</a:t>
            </a:r>
            <a:endParaRPr lang="en-US" sz="3200" b="1" dirty="0">
              <a:latin typeface="Calibri"/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A8BEB7-2AD8-4113-A45A-54EB644EB73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0"/>
            <a:ext cx="1268760" cy="1268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442D4-41E0-42E8-62F2-E121AD43EB26}"/>
              </a:ext>
            </a:extLst>
          </p:cNvPr>
          <p:cNvSpPr txBox="1"/>
          <p:nvPr/>
        </p:nvSpPr>
        <p:spPr>
          <a:xfrm>
            <a:off x="623392" y="4581128"/>
            <a:ext cx="11255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Calibri"/>
                <a:cs typeface="Arial" pitchFamily="34" charset="0"/>
              </a:rPr>
              <a:t>Dr. Shridhar Sanshi, Assistant Professor </a:t>
            </a:r>
          </a:p>
          <a:p>
            <a:pPr algn="ctr">
              <a:defRPr/>
            </a:pPr>
            <a:r>
              <a:rPr lang="en-US" sz="2800" dirty="0">
                <a:latin typeface="Calibri"/>
                <a:cs typeface="Arial" pitchFamily="34" charset="0"/>
              </a:rPr>
              <a:t>Department of CSE, NITK</a:t>
            </a:r>
            <a:endParaRPr lang="en-US" dirty="0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1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do while Loop: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syntax of the do while loop is: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do 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statement(s);</a:t>
            </a:r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 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310601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1" y="1919876"/>
            <a:ext cx="3362752" cy="62738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u="sng" dirty="0"/>
              <a:t>Flowchart of </a:t>
            </a:r>
            <a:r>
              <a:rPr lang="en-US" sz="2400" u="sng" dirty="0">
                <a:solidFill>
                  <a:srgbClr val="00B050"/>
                </a:solidFill>
              </a:rPr>
              <a:t>do while</a:t>
            </a:r>
            <a:r>
              <a:rPr lang="en-US" sz="2400" u="sng" dirty="0"/>
              <a:t> loop:</a:t>
            </a:r>
            <a:endParaRPr lang="en-US" sz="2400" u="sng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BC9E9-A142-BF54-15E5-98444D0E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58" y="2084809"/>
            <a:ext cx="3934583" cy="39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0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1: do while loop with bounded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// Print 1 to 10 numbers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#include&lt;stdio.h&gt;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int main()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counter=1;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end = 10;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do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	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  	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("Counter=%d\n", counter);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  		counter = counter + 1;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	}while(counter &lt;= end);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return 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70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91344" y="1196753"/>
            <a:ext cx="11521280" cy="50805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while Loop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While both for and while loops are used to perform repetitive tasks in C, they have different strengths and are suited for different types of scenarios.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Use Case: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for loop: </a:t>
            </a:r>
            <a:r>
              <a:rPr lang="en-US" dirty="0"/>
              <a:t>Best when the number of iterations is known ahead of time. Typically used when there's a fixed start and end condition with incremental/decremental steps.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while loop: </a:t>
            </a:r>
            <a:r>
              <a:rPr lang="en-US" dirty="0"/>
              <a:t>Ideal when the number of iterations is not known in advance and depends on some condition during runtime.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Initialization &amp; Iteration: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for loop</a:t>
            </a:r>
            <a:r>
              <a:rPr lang="en-US" dirty="0"/>
              <a:t>: Initialization, condition, and increment are all handled in the loop header, making it ideal for counting loops.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while loop: </a:t>
            </a:r>
            <a:r>
              <a:rPr lang="en-US" dirty="0"/>
              <a:t>Condition is tested at the start, and initialization and increment are handled separately, providing more flexibility for conditional checks.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u="sng" dirty="0"/>
          </a:p>
          <a:p>
            <a:pPr algn="just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9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623392" y="1412776"/>
            <a:ext cx="4422656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while Loop: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syntax of the while loop is: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while(condition)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statement(s);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31FD-808C-28DC-78BF-CC261099D660}"/>
              </a:ext>
            </a:extLst>
          </p:cNvPr>
          <p:cNvSpPr txBox="1">
            <a:spLocks/>
          </p:cNvSpPr>
          <p:nvPr/>
        </p:nvSpPr>
        <p:spPr>
          <a:xfrm>
            <a:off x="6129348" y="1250302"/>
            <a:ext cx="5295243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Examples </a:t>
            </a:r>
            <a:r>
              <a:rPr lang="en-US" u="sng" dirty="0"/>
              <a:t>while Loop is </a:t>
            </a:r>
            <a:r>
              <a:rPr lang="en-US" dirty="0"/>
              <a:t>better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1" dirty="0"/>
              <a:t>Indefinite Loops:</a:t>
            </a:r>
            <a:r>
              <a:rPr lang="en-US" b="1" dirty="0"/>
              <a:t> </a:t>
            </a:r>
            <a:r>
              <a:rPr lang="en-US" dirty="0"/>
              <a:t>When the Number of Iterations is Not Known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Infinite Loops: </a:t>
            </a:r>
            <a:r>
              <a:rPr lang="en-US" dirty="0"/>
              <a:t>When You Want the Loop to Run Indefinitely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Conditional Loops: </a:t>
            </a:r>
            <a:r>
              <a:rPr lang="en-US" dirty="0"/>
              <a:t>When Initialization or Incrementation Happens Outside the Loop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Pre-Check vs. Post-Check (while &amp; do while)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Dynamic Conditions: </a:t>
            </a:r>
            <a:r>
              <a:rPr lang="en-US" dirty="0"/>
              <a:t>If the loop condition changes dynamically based on the input, data stream, or user input, while is more flexible.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8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1" y="1919876"/>
            <a:ext cx="3362752" cy="627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u="sng" dirty="0"/>
              <a:t>Flowchart of </a:t>
            </a:r>
            <a:r>
              <a:rPr lang="en-US" sz="2400" u="sng" dirty="0">
                <a:solidFill>
                  <a:srgbClr val="00B050"/>
                </a:solidFill>
              </a:rPr>
              <a:t>while</a:t>
            </a:r>
            <a:r>
              <a:rPr lang="en-US" sz="2400" u="sng" dirty="0"/>
              <a:t> loop:</a:t>
            </a:r>
            <a:endParaRPr lang="en-US" sz="2400" u="sng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81009-0D24-4282-1E0C-6EA79340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28" y="2007932"/>
            <a:ext cx="3771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4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1: while loop with bounded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// Print 1 to 10 numbers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#include&lt;stdio.h&gt;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int main()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counter=1;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end = 10;</a:t>
            </a:r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while(counter &lt;= end)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	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  	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("Counter=%d\n", counter);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 		counter = counter + 1;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	}</a:t>
            </a:r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	return 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7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479376" y="1916832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Practice Questions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Sum of Digits Until Single Digit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Guessing Game</a:t>
            </a:r>
            <a:r>
              <a:rPr lang="en-US" sz="1800" dirty="0">
                <a:solidFill>
                  <a:schemeClr val="tx1"/>
                </a:solidFill>
              </a:rPr>
              <a:t>: The user has to guess a number between 1 and 100. Keep asking until the guess is correct.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Find Greatest Common Divisor (GCD): Use the Euclidean algorithm to find the GCD of two numbers.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Finding Prime Numbers: Find all prime numbers less than a given number using a while loop.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Reversing a Number: Reverse the digits of a number.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Fibonacci Sequence Until a Limit: Print Fibonacci numbers until a certain limit.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Digit Counting: Count the number of digits in a number.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263352" y="980728"/>
            <a:ext cx="11665296" cy="5293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The Pascal's triangle is a triangular array where each element is the sum of the two elements directly above it. The elements of Pascal's triangle correspond to the binomial coefficients</a:t>
            </a:r>
            <a:r>
              <a:rPr lang="en-US" sz="22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element at row n and column k of Pascal's triangle is given by the binomial coefficient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IN" sz="1800" dirty="0" smtClean="0"/>
              <a:t>Where: C(</a:t>
            </a:r>
            <a:r>
              <a:rPr lang="en-IN" sz="1800" dirty="0" err="1" smtClean="0"/>
              <a:t>n,k</a:t>
            </a:r>
            <a:r>
              <a:rPr lang="en-IN" sz="1800" dirty="0" smtClean="0"/>
              <a:t>) </a:t>
            </a:r>
            <a:r>
              <a:rPr lang="en-IN" sz="1800" dirty="0"/>
              <a:t>is the binomial </a:t>
            </a:r>
            <a:r>
              <a:rPr lang="en-IN" sz="1800" dirty="0" smtClean="0"/>
              <a:t>coefficient, n! is </a:t>
            </a:r>
            <a:r>
              <a:rPr lang="en-IN" sz="1800" dirty="0"/>
              <a:t>the factorial of </a:t>
            </a:r>
            <a:r>
              <a:rPr lang="en-IN" sz="1800" dirty="0" smtClean="0"/>
              <a:t>n, k</a:t>
            </a:r>
            <a:r>
              <a:rPr lang="en-IN" sz="1800" dirty="0"/>
              <a:t>! is the factorial of </a:t>
            </a:r>
            <a:r>
              <a:rPr lang="en-IN" sz="1800" dirty="0" smtClean="0"/>
              <a:t>k,(</a:t>
            </a:r>
            <a:r>
              <a:rPr lang="en-IN" sz="1800" dirty="0"/>
              <a:t>n−k</a:t>
            </a:r>
            <a:r>
              <a:rPr lang="en-IN" sz="1800" dirty="0" smtClean="0"/>
              <a:t>)! </a:t>
            </a:r>
            <a:r>
              <a:rPr lang="en-IN" sz="1800" dirty="0"/>
              <a:t>is the factorial of (n−</a:t>
            </a:r>
            <a:r>
              <a:rPr lang="en-IN" sz="1800" dirty="0" smtClean="0"/>
              <a:t>k).</a:t>
            </a:r>
          </a:p>
          <a:p>
            <a:pPr marL="0" indent="0">
              <a:buNone/>
            </a:pPr>
            <a:endParaRPr lang="en-IN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To calculate the value of an element in Pascal's triangle</a:t>
            </a:r>
            <a:r>
              <a:rPr lang="en-US" sz="1800" dirty="0" smtClean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Example: 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73" y="1556792"/>
            <a:ext cx="19716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92" y="3140968"/>
            <a:ext cx="5429403" cy="936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4221088"/>
            <a:ext cx="9715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1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263352" y="980728"/>
            <a:ext cx="11665296" cy="52934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However, instead of calculating factorials, we use a recursive formula to generate each coefficient based on the previous one in the row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formula says that each coefficient can be calculated from the previous coefficient in the row by multiplying it by a fraction </a:t>
            </a:r>
            <a:r>
              <a:rPr lang="en-US" sz="1800" dirty="0" smtClean="0">
                <a:solidFill>
                  <a:schemeClr val="tx1"/>
                </a:solidFill>
              </a:rPr>
              <a:t>(𝑛</a:t>
            </a:r>
            <a:r>
              <a:rPr lang="en-US" sz="1800" dirty="0">
                <a:solidFill>
                  <a:schemeClr val="tx1"/>
                </a:solidFill>
              </a:rPr>
              <a:t>−𝑘+</a:t>
            </a:r>
            <a:r>
              <a:rPr lang="en-US" sz="1800" dirty="0" smtClean="0">
                <a:solidFill>
                  <a:schemeClr val="tx1"/>
                </a:solidFill>
              </a:rPr>
              <a:t>1)/𝑘 </a:t>
            </a:r>
            <a:r>
              <a:rPr lang="en-US" sz="1800" dirty="0">
                <a:solidFill>
                  <a:schemeClr val="tx1"/>
                </a:solidFill>
              </a:rPr>
              <a:t>, where </a:t>
            </a:r>
            <a:r>
              <a:rPr lang="en-US" sz="1800" dirty="0" smtClean="0">
                <a:solidFill>
                  <a:schemeClr val="tx1"/>
                </a:solidFill>
              </a:rPr>
              <a:t>n </a:t>
            </a:r>
            <a:r>
              <a:rPr lang="en-US" sz="1800" dirty="0">
                <a:solidFill>
                  <a:schemeClr val="tx1"/>
                </a:solidFill>
              </a:rPr>
              <a:t>is the current row and </a:t>
            </a:r>
            <a:r>
              <a:rPr lang="en-US" sz="1800" dirty="0" smtClean="0">
                <a:solidFill>
                  <a:schemeClr val="tx1"/>
                </a:solidFill>
              </a:rPr>
              <a:t>k </a:t>
            </a:r>
            <a:r>
              <a:rPr lang="en-US" sz="1800" dirty="0">
                <a:solidFill>
                  <a:schemeClr val="tx1"/>
                </a:solidFill>
              </a:rPr>
              <a:t>is the current position in the row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340768"/>
            <a:ext cx="3467100" cy="657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8" y="2852936"/>
            <a:ext cx="6193033" cy="36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780928"/>
            <a:ext cx="4414354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3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263352" y="980728"/>
            <a:ext cx="11665296" cy="5293499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#include &lt;</a:t>
            </a:r>
            <a:r>
              <a:rPr lang="en-US" sz="1800" dirty="0" err="1" smtClean="0">
                <a:solidFill>
                  <a:schemeClr val="tx1"/>
                </a:solidFill>
              </a:rPr>
              <a:t>stdio.h</a:t>
            </a:r>
            <a:r>
              <a:rPr lang="en-US" sz="1800" dirty="0" smtClean="0">
                <a:solidFill>
                  <a:schemeClr val="tx1"/>
                </a:solidFill>
              </a:rPr>
              <a:t>&gt;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main()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rows, </a:t>
            </a:r>
            <a:r>
              <a:rPr lang="en-US" sz="1800" dirty="0" err="1">
                <a:solidFill>
                  <a:schemeClr val="tx1"/>
                </a:solidFill>
              </a:rPr>
              <a:t>coef</a:t>
            </a:r>
            <a:r>
              <a:rPr lang="en-US" sz="1800" dirty="0">
                <a:solidFill>
                  <a:schemeClr val="tx1"/>
                </a:solidFill>
              </a:rPr>
              <a:t> = 1;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("Enter the number of rows: ");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chemeClr val="tx1"/>
                </a:solidFill>
              </a:rPr>
              <a:t>scanf</a:t>
            </a:r>
            <a:r>
              <a:rPr lang="en-US" sz="1800" dirty="0">
                <a:solidFill>
                  <a:schemeClr val="tx1"/>
                </a:solidFill>
              </a:rPr>
              <a:t>("%d", &amp;rows);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// Loop through each row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for (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0;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&lt; rows;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++)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// Print leading spaces to center the triangle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for (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space = 1; space &lt;= rows -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; space++)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("  ");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// Calculate and print values in each row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for (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j = 0; j &lt;=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  <a:r>
              <a:rPr lang="en-US" sz="1800" dirty="0" err="1">
                <a:solidFill>
                  <a:schemeClr val="tx1"/>
                </a:solidFill>
              </a:rPr>
              <a:t>j++</a:t>
            </a:r>
            <a:r>
              <a:rPr lang="en-US" sz="1800" dirty="0">
                <a:solidFill>
                  <a:schemeClr val="tx1"/>
                </a:solidFill>
              </a:rPr>
              <a:t>)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// The first element in each row is always 1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if (j == 0 ||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== 0)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</a:t>
            </a:r>
            <a:r>
              <a:rPr lang="en-US" sz="1800" dirty="0" err="1">
                <a:solidFill>
                  <a:schemeClr val="tx1"/>
                </a:solidFill>
              </a:rPr>
              <a:t>coef</a:t>
            </a:r>
            <a:r>
              <a:rPr lang="en-US" sz="1800" dirty="0">
                <a:solidFill>
                  <a:schemeClr val="tx1"/>
                </a:solidFill>
              </a:rPr>
              <a:t> = 1;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} else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// Calculate binomial coefficient using the relation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</a:t>
            </a:r>
            <a:r>
              <a:rPr lang="en-US" sz="1800" dirty="0" err="1">
                <a:solidFill>
                  <a:schemeClr val="tx1"/>
                </a:solidFill>
              </a:rPr>
              <a:t>coef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coef</a:t>
            </a:r>
            <a:r>
              <a:rPr lang="en-US" sz="1800" dirty="0">
                <a:solidFill>
                  <a:schemeClr val="tx1"/>
                </a:solidFill>
              </a:rPr>
              <a:t> * (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- j + 1) / j;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("%4d", </a:t>
            </a:r>
            <a:r>
              <a:rPr lang="en-US" sz="1800" dirty="0" err="1">
                <a:solidFill>
                  <a:schemeClr val="tx1"/>
                </a:solidFill>
              </a:rPr>
              <a:t>coef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// Move to the next line after each row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("\n");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    return 0;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} 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4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8446</TotalTime>
  <Words>853</Words>
  <Application>Microsoft Office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Bhallamudi</dc:creator>
  <cp:lastModifiedBy>hp</cp:lastModifiedBy>
  <cp:revision>399</cp:revision>
  <cp:lastPrinted>2024-04-12T01:57:09Z</cp:lastPrinted>
  <dcterms:created xsi:type="dcterms:W3CDTF">2022-12-28T10:00:36Z</dcterms:created>
  <dcterms:modified xsi:type="dcterms:W3CDTF">2024-09-24T05:45:59Z</dcterms:modified>
</cp:coreProperties>
</file>