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1" r:id="rId3"/>
    <p:sldId id="268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4987" autoAdjust="0"/>
  </p:normalViewPr>
  <p:slideViewPr>
    <p:cSldViewPr snapToGrid="0">
      <p:cViewPr varScale="1">
        <p:scale>
          <a:sx n="82" d="100"/>
          <a:sy n="82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2323-4B76-43AF-B75A-0F45B9CC832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B0F3A-FD12-4339-A9E7-1F63BC59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162B0-B5A5-4090-BA11-B455ACE0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D9795F-F46F-4679-A975-3DB27BA1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AB22B9-3558-46B4-B005-D374CD10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11FB24-29E9-4BA9-AE25-9BAF195F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2E8B74-A70F-4748-BF56-DFDF6B53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62A38-9196-41B2-B0E6-490C8DA9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9E813B-68CD-4E06-81C9-57267C609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CE8450-4010-4084-A80B-A65AFD5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E056CC-8B52-45A4-9090-0FB1511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773926-6119-49F7-83A6-E12FDF3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A10381-6472-4F0B-96B4-5F15993CD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313CB7-AC4E-4F74-B4E8-9852112E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6B323-689A-4788-8139-61974132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F15290-EA3B-4330-AEE2-C3DFD01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41B82E-E121-4903-AB31-537D8A82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1CA68-76AB-41C2-82FC-3EDE7BD7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48546F-5E02-4231-81D4-F064A887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0251F-17A3-4284-AF87-01036664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A50903-1D31-4C38-9ACC-CC8F85F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02EB9-70ED-4A47-A28A-93056DD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42303-F520-4D70-891D-0FE9B926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AC070A-31BE-4AA6-95E5-DFDE451C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69570-E208-4B5B-8B28-F69EB258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DB558E-CD17-4DB2-A2AE-8F07F114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0A18B8-5DA6-4F62-8D70-1D58B638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1B3AE-C67A-4869-A0FE-37B00EE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6D20B8-AE14-4296-A7E2-E3183EF2B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5A615E-46CF-4091-9352-EEB44530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CD696A-C1B6-4346-811F-3CEFD6D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EA2145-DF3B-4272-A7D6-E1277616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4C3563-DA39-4986-B1F7-7AC7964D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7A45C-5337-4285-8799-9085C2F0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248A68-0C6D-4F4F-85F9-67B6E6DB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D28733-EF16-45D1-A93B-FAF6B983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310363-BB49-4E20-BA25-0C92FC1C1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100E87-0F26-463D-9F7E-7740044A1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9768CB-F592-466B-8DC2-795C0968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62C715-6BFD-470B-9216-D2D472BC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66B0F3-C6AE-4F2F-98BD-46C6F779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411E1-4988-4A0F-9B79-20995F5A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A9380D-AAA7-4940-A1F2-D585B80E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47ADF9-DE69-49C8-8FD7-A2B75705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D96A1A-9521-4814-8C6E-92932236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3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71F5B4-3C66-4B3E-BAC9-5C5F8956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FC2EF1-EBE2-4FEB-828D-50F50F2B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C54B4E-FAA5-4817-AAFA-29D7CFDB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7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D6CF4-D68C-4C20-8485-899CF522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5AB3E-3D2C-4CEB-84CF-3022C3F7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7AF5FE-3E9E-4F20-A7EF-C8F57F63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44791-C160-447A-86DC-AAF7D90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50FA13-3B08-4F34-A475-AB338149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D27E98-FD6C-4584-9187-6E61F69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4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7233F-F53F-44AE-AE71-4A793A9F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E71ADA-854D-42F1-ACD0-6CEAD55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D73CA0-B02B-4FE3-83CA-8ED4CFEE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E2C9C-EE82-4EB8-85DB-78D0EC87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CA64EC-880E-4F36-93C7-6A431A98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C3B8E2-8DA9-47D6-8C30-D5DC0BE6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4982B4-2361-4211-848E-D760DEAD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3FC473-0D84-4A93-B6A4-52CAF164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0C0DB-5600-4B58-A576-DCDECF527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3605E-8B30-4640-B0FF-0E520D40F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A0F286-091A-4A6B-BD9A-F62F4996A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4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6DA197-C45F-4394-B24D-4D8A8BAEEDF7}"/>
              </a:ext>
            </a:extLst>
          </p:cNvPr>
          <p:cNvSpPr/>
          <p:nvPr/>
        </p:nvSpPr>
        <p:spPr>
          <a:xfrm>
            <a:off x="889458" y="1134121"/>
            <a:ext cx="10535287" cy="517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the document is to provide clear guidelines to the candidates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use cases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review from the list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one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you would like to work on to enable us to evaluate the data science technical skills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use case has been detailed out in terms of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feel free to introduce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data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think it will strengthen the ML model; 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credit for the innovation quotient will be given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understand that some of the code may be there in open source platforms e.g. Kaggle but we expect you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something authentic to get higher credit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Weightage would be given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done w.r.t to ML Model developed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expect to receive a clean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or R Notebook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good documentation for seamless evaluation; please submit it via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account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will be given to the candidates on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credible assumptions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while completing the exercise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1CA7DC4-9CED-4F8B-B115-35127DF0A35F}"/>
              </a:ext>
            </a:extLst>
          </p:cNvPr>
          <p:cNvCxnSpPr/>
          <p:nvPr/>
        </p:nvCxnSpPr>
        <p:spPr>
          <a:xfrm>
            <a:off x="609600" y="861847"/>
            <a:ext cx="10815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D670B-AA23-4F6C-AAA8-0E37E17F91AE}"/>
              </a:ext>
            </a:extLst>
          </p:cNvPr>
          <p:cNvSpPr/>
          <p:nvPr/>
        </p:nvSpPr>
        <p:spPr>
          <a:xfrm>
            <a:off x="481677" y="154504"/>
            <a:ext cx="11121871" cy="726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Guidelines for Candidates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A4B054-FCB1-4CFC-8174-C530158D7F57}"/>
              </a:ext>
            </a:extLst>
          </p:cNvPr>
          <p:cNvSpPr/>
          <p:nvPr/>
        </p:nvSpPr>
        <p:spPr>
          <a:xfrm>
            <a:off x="627841" y="1134121"/>
            <a:ext cx="45719" cy="5173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 Time Series Forecast Model for Inventory Management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84D742-C81A-4E03-94FA-C3F891EDC1FF}"/>
              </a:ext>
            </a:extLst>
          </p:cNvPr>
          <p:cNvSpPr/>
          <p:nvPr/>
        </p:nvSpPr>
        <p:spPr>
          <a:xfrm>
            <a:off x="887526" y="982725"/>
            <a:ext cx="10640753" cy="3151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  <a:p>
            <a:pPr algn="just"/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Demand Forecast is the most critical aspect to manage inventory of a manufacturing company at an optimum level so as to  ensure prevention of wastage on one hand and enough products to take care of all customer need. We have a scenario where an automotive component manufacturing company manufactures gears based on the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manual forecast (F)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done by Marketing executive who are attached to big car manufacturers, while the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actual number (A)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way off from the forecast resulting in either wastage or unable to meet the demand of the car companies (customers).</a:t>
            </a:r>
          </a:p>
          <a:p>
            <a:pPr algn="just"/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automotive component manufacturing company decides to leverage Time Series Forecast model to be more accurate in the demand management by maintaining right level of inventory.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xmlns="" id="{FA89A508-5F9B-41FE-B7AD-4E0DDEC6DD2F}"/>
              </a:ext>
            </a:extLst>
          </p:cNvPr>
          <p:cNvSpPr/>
          <p:nvPr/>
        </p:nvSpPr>
        <p:spPr>
          <a:xfrm>
            <a:off x="3335394" y="4621931"/>
            <a:ext cx="1366981" cy="1145304"/>
          </a:xfrm>
          <a:prstGeom prst="can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775F82F8-3877-41C2-8765-5545E87B0561}"/>
              </a:ext>
            </a:extLst>
          </p:cNvPr>
          <p:cNvSpPr/>
          <p:nvPr/>
        </p:nvSpPr>
        <p:spPr>
          <a:xfrm>
            <a:off x="7338982" y="4620041"/>
            <a:ext cx="1366981" cy="1145304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BAE3DFD-CD7A-4C24-88AB-BDB7900B526A}"/>
              </a:ext>
            </a:extLst>
          </p:cNvPr>
          <p:cNvSpPr/>
          <p:nvPr/>
        </p:nvSpPr>
        <p:spPr>
          <a:xfrm>
            <a:off x="2189942" y="5765340"/>
            <a:ext cx="3661846" cy="690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Forecast Numbers for Parts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2EE9AA9-F514-4489-B103-7586A4F99F1D}"/>
              </a:ext>
            </a:extLst>
          </p:cNvPr>
          <p:cNvSpPr/>
          <p:nvPr/>
        </p:nvSpPr>
        <p:spPr>
          <a:xfrm>
            <a:off x="6207903" y="5765339"/>
            <a:ext cx="3794155" cy="690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Sales Numbers for Parts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xmlns="" id="{D9FA3209-47DC-4EE3-BEB3-EA3F2866A225}"/>
              </a:ext>
            </a:extLst>
          </p:cNvPr>
          <p:cNvSpPr/>
          <p:nvPr/>
        </p:nvSpPr>
        <p:spPr>
          <a:xfrm>
            <a:off x="5484971" y="5279412"/>
            <a:ext cx="1071418" cy="45721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4B78E23-D3CA-466B-8703-02A835007DA9}"/>
              </a:ext>
            </a:extLst>
          </p:cNvPr>
          <p:cNvSpPr/>
          <p:nvPr/>
        </p:nvSpPr>
        <p:spPr>
          <a:xfrm>
            <a:off x="4778493" y="4793484"/>
            <a:ext cx="2560490" cy="485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Reconciliation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6889D9A-BF58-4E4E-B99A-27557BFF226E}"/>
              </a:ext>
            </a:extLst>
          </p:cNvPr>
          <p:cNvCxnSpPr/>
          <p:nvPr/>
        </p:nvCxnSpPr>
        <p:spPr>
          <a:xfrm>
            <a:off x="973656" y="1421575"/>
            <a:ext cx="19396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&amp; Data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2AB728-AAA2-4EF8-A169-AEC8565400DC}"/>
              </a:ext>
            </a:extLst>
          </p:cNvPr>
          <p:cNvSpPr/>
          <p:nvPr/>
        </p:nvSpPr>
        <p:spPr>
          <a:xfrm>
            <a:off x="671851" y="1264441"/>
            <a:ext cx="10931697" cy="104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current world there is a discrepancy of 20% between the two numbers (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&amp; 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which could lead to shortage or unsold inventory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2CCA9D-CA1D-4144-9A1E-5D7E73EAF478}"/>
              </a:ext>
            </a:extLst>
          </p:cNvPr>
          <p:cNvSpPr/>
          <p:nvPr/>
        </p:nvSpPr>
        <p:spPr>
          <a:xfrm>
            <a:off x="671851" y="2379526"/>
            <a:ext cx="10931697" cy="172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Build a 12 week Time Series Forecast models for Parts (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No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to help auto component manufacturer maintain inventory at appropriate level and take care of current problem being faced by company</a:t>
            </a:r>
          </a:p>
        </p:txBody>
      </p:sp>
      <p:sp>
        <p:nvSpPr>
          <p:cNvPr id="2" name="Rectangle 1"/>
          <p:cNvSpPr/>
          <p:nvPr/>
        </p:nvSpPr>
        <p:spPr>
          <a:xfrm>
            <a:off x="5837148" y="4927599"/>
            <a:ext cx="364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Note: Consider 2019 as test  set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24624"/>
              </p:ext>
            </p:extLst>
          </p:nvPr>
        </p:nvGraphicFramePr>
        <p:xfrm>
          <a:off x="4714661" y="4690783"/>
          <a:ext cx="894081" cy="78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Packager Shell Object" showAsIcon="1" r:id="rId4" imgW="426240" imgH="491040" progId="Package">
                  <p:embed/>
                </p:oleObj>
              </mc:Choice>
              <mc:Fallback>
                <p:oleObj name="Packager Shell Object" showAsIcon="1" r:id="rId4" imgW="426240" imgH="491040" progId="Packag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661" y="4690783"/>
                        <a:ext cx="894081" cy="781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371169" y="4896824"/>
            <a:ext cx="119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Dataset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5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676" y="1130968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-Around 50% of the parts have NA , will assume them as zero as imputing will not make sense and removing them    will distort the time series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8" y="1777299"/>
            <a:ext cx="9425354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676" y="1130968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-Most of the parts distribution is lefty skewed which means they have a lot of zeros(visual is large in shape)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675" y="1580265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-Certain parts(9 out of 190) have been discontinued in 2019, will drop those products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0" y="2214227"/>
            <a:ext cx="3544311" cy="27508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675" y="5150120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-Out of 181 product left 68 products have data with high sparsity ,dropping these products </a:t>
            </a:r>
          </a:p>
          <a:p>
            <a:r>
              <a:rPr lang="en-US" dirty="0"/>
              <a:t> </a:t>
            </a:r>
            <a:r>
              <a:rPr lang="en-US" dirty="0" smtClean="0"/>
              <a:t> We can think of certain linear models rather than time series to </a:t>
            </a:r>
            <a:r>
              <a:rPr lang="en-US" smtClean="0"/>
              <a:t>forecast this parts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676" y="1130968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-Going through some of the top demand </a:t>
            </a:r>
            <a:r>
              <a:rPr lang="en-US" dirty="0"/>
              <a:t>parts </a:t>
            </a:r>
            <a:r>
              <a:rPr lang="en-US" dirty="0" smtClean="0"/>
              <a:t>like 29032913 to see their decomposition and check stationarity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5" y="1861405"/>
            <a:ext cx="4207853" cy="2452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49" y="1579602"/>
            <a:ext cx="3666471" cy="33874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676" y="5118630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-Went through most of the products to see how the decomposition looks like see if they are stationary or not </a:t>
            </a:r>
          </a:p>
          <a:p>
            <a:r>
              <a:rPr lang="en-US" dirty="0"/>
              <a:t> </a:t>
            </a:r>
            <a:r>
              <a:rPr lang="en-US" dirty="0" smtClean="0"/>
              <a:t> most of them where stationary the non stationary ones will be made stationary using box-cox transformation.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714" y="2509365"/>
            <a:ext cx="295166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168" y="5880259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-There were certain seasonal variation for some of the parts as seen in the red circle above for the part 29032913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36677" y="2965937"/>
            <a:ext cx="363415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396" y="2930769"/>
            <a:ext cx="363415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75055" y="2930768"/>
            <a:ext cx="363415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 Validation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7" y="1982650"/>
            <a:ext cx="1099185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9614" y="1101328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-Doing a k fold cross validation doesn’t make much sense as the data is time dependent and has seasonal          variation , below is the how the cross validation is mapped 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3589241"/>
            <a:ext cx="10811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-Model considered for training and cross validation</a:t>
            </a:r>
          </a:p>
          <a:p>
            <a:r>
              <a:rPr lang="en-US" dirty="0"/>
              <a:t> </a:t>
            </a:r>
            <a:r>
              <a:rPr lang="en-US" dirty="0" smtClean="0"/>
              <a:t>  1) </a:t>
            </a:r>
            <a:r>
              <a:rPr lang="en-US" dirty="0" err="1" smtClean="0"/>
              <a:t>tbats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2) </a:t>
            </a:r>
            <a:r>
              <a:rPr lang="en-US" dirty="0" err="1" smtClean="0"/>
              <a:t>ets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3) STLM </a:t>
            </a:r>
          </a:p>
          <a:p>
            <a:r>
              <a:rPr lang="en-US" dirty="0"/>
              <a:t> </a:t>
            </a:r>
            <a:r>
              <a:rPr lang="en-US" dirty="0" smtClean="0"/>
              <a:t>  4) S naïve</a:t>
            </a:r>
          </a:p>
          <a:p>
            <a:r>
              <a:rPr lang="en-US" dirty="0"/>
              <a:t> </a:t>
            </a:r>
            <a:r>
              <a:rPr lang="en-US" dirty="0" smtClean="0"/>
              <a:t>  5) Prophet</a:t>
            </a:r>
          </a:p>
          <a:p>
            <a:r>
              <a:rPr lang="en-US" dirty="0"/>
              <a:t> </a:t>
            </a:r>
            <a:r>
              <a:rPr lang="en-US" dirty="0" smtClean="0"/>
              <a:t>  6) </a:t>
            </a:r>
            <a:r>
              <a:rPr lang="en-US" dirty="0" err="1" smtClean="0"/>
              <a:t>Arima</a:t>
            </a:r>
            <a:endParaRPr lang="en-US" dirty="0"/>
          </a:p>
          <a:p>
            <a:r>
              <a:rPr lang="en-US" dirty="0" smtClean="0"/>
              <a:t>   7) </a:t>
            </a:r>
            <a:r>
              <a:rPr lang="en-US" dirty="0" err="1" smtClean="0"/>
              <a:t>Arimax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8) </a:t>
            </a:r>
            <a:r>
              <a:rPr lang="en-US" dirty="0" err="1" smtClean="0"/>
              <a:t>Arima</a:t>
            </a:r>
            <a:r>
              <a:rPr lang="en-US" dirty="0" smtClean="0"/>
              <a:t> with </a:t>
            </a:r>
            <a:r>
              <a:rPr lang="en-US" dirty="0" err="1" smtClean="0"/>
              <a:t>fourier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9) </a:t>
            </a:r>
            <a:r>
              <a:rPr lang="en-US" dirty="0" err="1" smtClean="0"/>
              <a:t>Catboost</a:t>
            </a:r>
            <a:endParaRPr lang="en-US" dirty="0" smtClean="0"/>
          </a:p>
          <a:p>
            <a:r>
              <a:rPr lang="en-US" dirty="0" smtClean="0"/>
              <a:t> 10)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Model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277" y="1021887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-For getting the best model we take WMAPE as score along with standard deviation of the forecast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4" y="1519981"/>
            <a:ext cx="6623616" cy="17148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277" y="3363610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-The standard deviation helps to negate those models whose WMAPE is less but looks something like below </a:t>
            </a:r>
          </a:p>
        </p:txBody>
      </p:sp>
      <p:pic>
        <p:nvPicPr>
          <p:cNvPr id="6146" name="Picture 2" descr="Solved: When using forecast feature, why is the line some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350" b="-542"/>
          <a:stretch/>
        </p:blipFill>
        <p:spPr bwMode="auto">
          <a:xfrm>
            <a:off x="710795" y="3732942"/>
            <a:ext cx="6421072" cy="28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smtClean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 smtClean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Improvements</a:t>
            </a:r>
            <a:endParaRPr lang="en-IN" sz="28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277" y="1021887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-More hyper parameter tuning</a:t>
            </a:r>
          </a:p>
          <a:p>
            <a:r>
              <a:rPr lang="en-US" dirty="0"/>
              <a:t> </a:t>
            </a:r>
            <a:r>
              <a:rPr lang="en-US" dirty="0" smtClean="0"/>
              <a:t> -Adding more </a:t>
            </a:r>
            <a:r>
              <a:rPr lang="en-US" dirty="0" err="1" smtClean="0"/>
              <a:t>regressors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8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758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biswal</dc:creator>
  <cp:lastModifiedBy>Singh Abhijeet INPU</cp:lastModifiedBy>
  <cp:revision>137</cp:revision>
  <dcterms:created xsi:type="dcterms:W3CDTF">2020-03-12T13:17:38Z</dcterms:created>
  <dcterms:modified xsi:type="dcterms:W3CDTF">2020-06-28T16:10:22Z</dcterms:modified>
</cp:coreProperties>
</file>