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191" autoAdjust="0"/>
    <p:restoredTop sz="94660"/>
  </p:normalViewPr>
  <p:slideViewPr>
    <p:cSldViewPr>
      <p:cViewPr varScale="1">
        <p:scale>
          <a:sx n="67" d="100"/>
          <a:sy n="67" d="100"/>
        </p:scale>
        <p:origin x="78" y="3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5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71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810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14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201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62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553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602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11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6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43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08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76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13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29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23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05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77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9948" y="578213"/>
            <a:ext cx="3812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Over</a:t>
            </a:r>
            <a:r>
              <a:rPr spc="-50" dirty="0"/>
              <a:t> vs </a:t>
            </a:r>
            <a:r>
              <a:rPr spc="-20" dirty="0"/>
              <a:t>Under</a:t>
            </a:r>
            <a:r>
              <a:rPr spc="-50" dirty="0"/>
              <a:t> vs </a:t>
            </a:r>
            <a:r>
              <a:rPr spc="-105" dirty="0"/>
              <a:t>Best</a:t>
            </a:r>
            <a:r>
              <a:rPr spc="-50" dirty="0"/>
              <a:t> </a:t>
            </a:r>
            <a:r>
              <a:rPr spc="-45" dirty="0"/>
              <a:t>Fitting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5124" y="2722478"/>
            <a:ext cx="821309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Overfitting: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Good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performance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poor performance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test data.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latin typeface="Calibri"/>
                <a:cs typeface="Calibri"/>
              </a:rPr>
              <a:t>Underfitting: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performance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performance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 test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8742" y="564146"/>
            <a:ext cx="3390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Dimensionality</a:t>
            </a:r>
            <a:r>
              <a:rPr spc="-85" dirty="0"/>
              <a:t> </a:t>
            </a:r>
            <a:r>
              <a:rPr spc="-40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6926" y="2673956"/>
            <a:ext cx="10570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simple words, dimensionality reduction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refers to the technique 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reducing the dimension 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data feature set.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7861" y="4108546"/>
            <a:ext cx="1537970" cy="727075"/>
          </a:xfrm>
          <a:prstGeom prst="rect">
            <a:avLst/>
          </a:prstGeom>
          <a:solidFill>
            <a:srgbClr val="4472C4"/>
          </a:solidFill>
          <a:ln w="12699">
            <a:solidFill>
              <a:srgbClr val="31538F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47204" y="4108546"/>
            <a:ext cx="1537970" cy="727075"/>
          </a:xfrm>
          <a:prstGeom prst="rect">
            <a:avLst/>
          </a:prstGeom>
          <a:solidFill>
            <a:srgbClr val="4472C4"/>
          </a:solidFill>
          <a:ln w="12699">
            <a:solidFill>
              <a:srgbClr val="31538F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364490" marR="131445" indent="-229235">
              <a:lnSpc>
                <a:spcPct val="100699"/>
              </a:lnSpc>
              <a:spcBef>
                <a:spcPts val="6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Less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100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48273" y="4425622"/>
            <a:ext cx="2673350" cy="222250"/>
            <a:chOff x="4248273" y="4425622"/>
            <a:chExt cx="2673350" cy="222250"/>
          </a:xfrm>
        </p:grpSpPr>
        <p:sp>
          <p:nvSpPr>
            <p:cNvPr id="7" name="object 7"/>
            <p:cNvSpPr/>
            <p:nvPr/>
          </p:nvSpPr>
          <p:spPr>
            <a:xfrm>
              <a:off x="4254623" y="4431972"/>
              <a:ext cx="2660650" cy="209550"/>
            </a:xfrm>
            <a:custGeom>
              <a:avLst/>
              <a:gdLst/>
              <a:ahLst/>
              <a:cxnLst/>
              <a:rect l="l" t="t" r="r" b="b"/>
              <a:pathLst>
                <a:path w="2660650" h="209550">
                  <a:moveTo>
                    <a:pt x="2555366" y="209409"/>
                  </a:moveTo>
                  <a:lnTo>
                    <a:pt x="2555366" y="157057"/>
                  </a:lnTo>
                  <a:lnTo>
                    <a:pt x="0" y="157057"/>
                  </a:lnTo>
                  <a:lnTo>
                    <a:pt x="0" y="52352"/>
                  </a:lnTo>
                  <a:lnTo>
                    <a:pt x="2555366" y="52352"/>
                  </a:lnTo>
                  <a:lnTo>
                    <a:pt x="2555366" y="0"/>
                  </a:lnTo>
                  <a:lnTo>
                    <a:pt x="2660072" y="104704"/>
                  </a:lnTo>
                  <a:lnTo>
                    <a:pt x="2555366" y="20940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54623" y="4431972"/>
              <a:ext cx="2660650" cy="209550"/>
            </a:xfrm>
            <a:custGeom>
              <a:avLst/>
              <a:gdLst/>
              <a:ahLst/>
              <a:cxnLst/>
              <a:rect l="l" t="t" r="r" b="b"/>
              <a:pathLst>
                <a:path w="2660650" h="209550">
                  <a:moveTo>
                    <a:pt x="0" y="52352"/>
                  </a:moveTo>
                  <a:lnTo>
                    <a:pt x="2555366" y="52352"/>
                  </a:lnTo>
                  <a:lnTo>
                    <a:pt x="2555366" y="0"/>
                  </a:lnTo>
                  <a:lnTo>
                    <a:pt x="2660072" y="104704"/>
                  </a:lnTo>
                  <a:lnTo>
                    <a:pt x="2555366" y="209409"/>
                  </a:lnTo>
                  <a:lnTo>
                    <a:pt x="2555366" y="157057"/>
                  </a:lnTo>
                  <a:lnTo>
                    <a:pt x="0" y="157057"/>
                  </a:lnTo>
                  <a:lnTo>
                    <a:pt x="0" y="52352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79603" y="4110689"/>
            <a:ext cx="21621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Dimensionality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Reduction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7173" y="605923"/>
            <a:ext cx="4244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Why</a:t>
            </a:r>
            <a:r>
              <a:rPr spc="-70" dirty="0"/>
              <a:t> </a:t>
            </a:r>
            <a:r>
              <a:rPr spc="-20" dirty="0"/>
              <a:t>Dimensionality</a:t>
            </a:r>
            <a:r>
              <a:rPr spc="-70" dirty="0"/>
              <a:t> Reduction?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1935" y="2432065"/>
            <a:ext cx="9771380" cy="2233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dimensionality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reduction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benefits,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Calibri"/>
              <a:cs typeface="Calibri"/>
            </a:endParaRPr>
          </a:p>
          <a:p>
            <a:pPr marL="298450" indent="-252729">
              <a:lnSpc>
                <a:spcPct val="100000"/>
              </a:lnSpc>
              <a:buFont typeface="Lucida Sans Unicode"/>
              <a:buChar char="▪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eliminates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noise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redundant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features.</a:t>
            </a:r>
            <a:endParaRPr sz="1800">
              <a:latin typeface="Calibri"/>
              <a:cs typeface="Calibri"/>
            </a:endParaRPr>
          </a:p>
          <a:p>
            <a:pPr marL="298450" indent="-252729">
              <a:lnSpc>
                <a:spcPct val="100000"/>
              </a:lnSpc>
              <a:spcBef>
                <a:spcPts val="15"/>
              </a:spcBef>
              <a:buFont typeface="Lucida Sans Unicode"/>
              <a:buChar char="▪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prevents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overfitting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underfitting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models.</a:t>
            </a:r>
            <a:endParaRPr sz="1800">
              <a:latin typeface="Calibri"/>
              <a:cs typeface="Calibri"/>
            </a:endParaRPr>
          </a:p>
          <a:p>
            <a:pPr marL="298450" indent="-252729">
              <a:lnSpc>
                <a:spcPct val="100000"/>
              </a:lnSpc>
              <a:spcBef>
                <a:spcPts val="15"/>
              </a:spcBef>
              <a:buFont typeface="Lucida Sans Unicode"/>
              <a:buChar char="▪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helps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improve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model’s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accuracy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performance.</a:t>
            </a:r>
            <a:endParaRPr sz="1800">
              <a:latin typeface="Calibri"/>
              <a:cs typeface="Calibri"/>
            </a:endParaRPr>
          </a:p>
          <a:p>
            <a:pPr marL="298450" indent="-252729">
              <a:lnSpc>
                <a:spcPct val="100000"/>
              </a:lnSpc>
              <a:spcBef>
                <a:spcPts val="15"/>
              </a:spcBef>
              <a:buFont typeface="Lucida Sans Unicode"/>
              <a:buChar char="▪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facilitates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usage 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algorithms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unfit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substantial dimensions.</a:t>
            </a:r>
            <a:endParaRPr sz="1800">
              <a:latin typeface="Calibri"/>
              <a:cs typeface="Calibri"/>
            </a:endParaRPr>
          </a:p>
          <a:p>
            <a:pPr marL="298450" indent="-252729">
              <a:lnSpc>
                <a:spcPct val="100000"/>
              </a:lnSpc>
              <a:spcBef>
                <a:spcPts val="15"/>
              </a:spcBef>
              <a:buFont typeface="Lucida Sans Unicode"/>
              <a:buChar char="▪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reduces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amount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storage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space required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(less data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lesser storage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space).</a:t>
            </a:r>
            <a:endParaRPr sz="1800">
              <a:latin typeface="Calibri"/>
              <a:cs typeface="Calibri"/>
            </a:endParaRPr>
          </a:p>
          <a:p>
            <a:pPr marL="298450" indent="-252729">
              <a:lnSpc>
                <a:spcPct val="100000"/>
              </a:lnSpc>
              <a:spcBef>
                <a:spcPts val="15"/>
              </a:spcBef>
              <a:buFont typeface="Lucida Sans Unicode"/>
              <a:buChar char="▪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compresses 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data, which reduces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computation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facilitates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faster training 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data.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4889" y="702905"/>
            <a:ext cx="5761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Dimensionality</a:t>
            </a:r>
            <a:r>
              <a:rPr spc="-50" dirty="0"/>
              <a:t> </a:t>
            </a:r>
            <a:r>
              <a:rPr spc="-40" dirty="0"/>
              <a:t>Reduction</a:t>
            </a:r>
            <a:r>
              <a:rPr spc="-45" dirty="0"/>
              <a:t> </a:t>
            </a:r>
            <a:r>
              <a:rPr spc="-60" dirty="0"/>
              <a:t>Techniques</a:t>
            </a:r>
            <a:r>
              <a:rPr spc="-45" dirty="0"/>
              <a:t> </a:t>
            </a:r>
            <a:r>
              <a:rPr spc="-20" dirty="0"/>
              <a:t>in</a:t>
            </a:r>
            <a:r>
              <a:rPr spc="-45" dirty="0"/>
              <a:t> </a:t>
            </a:r>
            <a:r>
              <a:rPr spc="-75" dirty="0"/>
              <a:t>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39296" y="2598317"/>
            <a:ext cx="4043045" cy="2233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 indent="-252729">
              <a:lnSpc>
                <a:spcPct val="100000"/>
              </a:lnSpc>
              <a:spcBef>
                <a:spcPts val="100"/>
              </a:spcBef>
              <a:buFont typeface="Lucida Sans Unicode"/>
              <a:buChar char="▪"/>
              <a:tabLst>
                <a:tab pos="264795" algn="l"/>
                <a:tab pos="265430" algn="l"/>
              </a:tabLst>
            </a:pPr>
            <a:r>
              <a:rPr sz="1800" spc="-5" dirty="0">
                <a:latin typeface="Calibri"/>
                <a:cs typeface="Calibri"/>
              </a:rPr>
              <a:t>Feature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selection.</a:t>
            </a:r>
            <a:endParaRPr sz="1800">
              <a:latin typeface="Calibri"/>
              <a:cs typeface="Calibri"/>
            </a:endParaRPr>
          </a:p>
          <a:p>
            <a:pPr marL="264795" indent="-252729">
              <a:lnSpc>
                <a:spcPct val="100000"/>
              </a:lnSpc>
              <a:spcBef>
                <a:spcPts val="15"/>
              </a:spcBef>
              <a:buFont typeface="Lucida Sans Unicode"/>
              <a:buChar char="▪"/>
              <a:tabLst>
                <a:tab pos="264795" algn="l"/>
                <a:tab pos="265430" algn="l"/>
              </a:tabLst>
            </a:pPr>
            <a:r>
              <a:rPr sz="1800" spc="-5" dirty="0">
                <a:latin typeface="Calibri"/>
                <a:cs typeface="Calibri"/>
              </a:rPr>
              <a:t>Feature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extraction.</a:t>
            </a:r>
            <a:endParaRPr sz="1800">
              <a:latin typeface="Calibri"/>
              <a:cs typeface="Calibri"/>
            </a:endParaRPr>
          </a:p>
          <a:p>
            <a:pPr marL="264795" indent="-252729">
              <a:lnSpc>
                <a:spcPct val="100000"/>
              </a:lnSpc>
              <a:spcBef>
                <a:spcPts val="15"/>
              </a:spcBef>
              <a:buFont typeface="Lucida Sans Unicode"/>
              <a:buChar char="▪"/>
              <a:tabLst>
                <a:tab pos="264795" algn="l"/>
                <a:tab pos="265430" algn="l"/>
              </a:tabLst>
            </a:pPr>
            <a:r>
              <a:rPr sz="1800" spc="-5" dirty="0">
                <a:latin typeface="Calibri"/>
                <a:cs typeface="Calibri"/>
              </a:rPr>
              <a:t>Principal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Component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(PCA)</a:t>
            </a:r>
            <a:endParaRPr sz="1800">
              <a:latin typeface="Calibri"/>
              <a:cs typeface="Calibri"/>
            </a:endParaRPr>
          </a:p>
          <a:p>
            <a:pPr marL="264795" indent="-252729">
              <a:lnSpc>
                <a:spcPct val="100000"/>
              </a:lnSpc>
              <a:spcBef>
                <a:spcPts val="15"/>
              </a:spcBef>
              <a:buFont typeface="Lucida Sans Unicode"/>
              <a:buChar char="▪"/>
              <a:tabLst>
                <a:tab pos="264795" algn="l"/>
                <a:tab pos="265430" algn="l"/>
              </a:tabLst>
            </a:pPr>
            <a:r>
              <a:rPr sz="1800" spc="-5" dirty="0">
                <a:latin typeface="Calibri"/>
                <a:cs typeface="Calibri"/>
              </a:rPr>
              <a:t>Non-negative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matrix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factorization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(NMF)</a:t>
            </a:r>
            <a:endParaRPr sz="1800">
              <a:latin typeface="Calibri"/>
              <a:cs typeface="Calibri"/>
            </a:endParaRPr>
          </a:p>
          <a:p>
            <a:pPr marL="264795" indent="-252729">
              <a:lnSpc>
                <a:spcPct val="100000"/>
              </a:lnSpc>
              <a:spcBef>
                <a:spcPts val="15"/>
              </a:spcBef>
              <a:buFont typeface="Lucida Sans Unicode"/>
              <a:buChar char="▪"/>
              <a:tabLst>
                <a:tab pos="264795" algn="l"/>
                <a:tab pos="265430" algn="l"/>
              </a:tabLst>
            </a:pPr>
            <a:r>
              <a:rPr sz="1800" spc="-5" dirty="0">
                <a:latin typeface="Calibri"/>
                <a:cs typeface="Calibri"/>
              </a:rPr>
              <a:t>Linear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discriminant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analysis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(LDA)</a:t>
            </a:r>
            <a:endParaRPr sz="1800">
              <a:latin typeface="Calibri"/>
              <a:cs typeface="Calibri"/>
            </a:endParaRPr>
          </a:p>
          <a:p>
            <a:pPr marL="264795" indent="-252729">
              <a:lnSpc>
                <a:spcPct val="100000"/>
              </a:lnSpc>
              <a:spcBef>
                <a:spcPts val="15"/>
              </a:spcBef>
              <a:buFont typeface="Lucida Sans Unicode"/>
              <a:buChar char="▪"/>
              <a:tabLst>
                <a:tab pos="264795" algn="l"/>
                <a:tab pos="265430" algn="l"/>
              </a:tabLst>
            </a:pPr>
            <a:r>
              <a:rPr sz="1800" spc="-5" dirty="0">
                <a:latin typeface="Calibri"/>
                <a:cs typeface="Calibri"/>
              </a:rPr>
              <a:t>Generalized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discriminant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analysis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(GDA)</a:t>
            </a:r>
            <a:endParaRPr sz="1800">
              <a:latin typeface="Calibri"/>
              <a:cs typeface="Calibri"/>
            </a:endParaRPr>
          </a:p>
          <a:p>
            <a:pPr marL="264795" indent="-252729">
              <a:lnSpc>
                <a:spcPct val="100000"/>
              </a:lnSpc>
              <a:spcBef>
                <a:spcPts val="15"/>
              </a:spcBef>
              <a:buFont typeface="Lucida Sans Unicode"/>
              <a:buChar char="▪"/>
              <a:tabLst>
                <a:tab pos="264795" algn="l"/>
                <a:tab pos="265430" algn="l"/>
              </a:tabLst>
            </a:pPr>
            <a:r>
              <a:rPr sz="1800" spc="-5" dirty="0">
                <a:latin typeface="Calibri"/>
                <a:cs typeface="Calibri"/>
              </a:rPr>
              <a:t>Missing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Ratio.</a:t>
            </a:r>
            <a:endParaRPr sz="1800">
              <a:latin typeface="Calibri"/>
              <a:cs typeface="Calibri"/>
            </a:endParaRPr>
          </a:p>
          <a:p>
            <a:pPr marL="264795" indent="-252729">
              <a:lnSpc>
                <a:spcPct val="100000"/>
              </a:lnSpc>
              <a:spcBef>
                <a:spcPts val="15"/>
              </a:spcBef>
              <a:buFont typeface="Lucida Sans Unicode"/>
              <a:buChar char="▪"/>
              <a:tabLst>
                <a:tab pos="264795" algn="l"/>
                <a:tab pos="265430" algn="l"/>
              </a:tabLst>
            </a:pPr>
            <a:r>
              <a:rPr sz="1800" spc="-5" dirty="0">
                <a:latin typeface="Calibri"/>
                <a:cs typeface="Calibri"/>
              </a:rPr>
              <a:t>Low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Variance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Filter.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2284" y="2681446"/>
            <a:ext cx="1007173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Feature Selection is the process where you </a:t>
            </a:r>
            <a:r>
              <a:rPr sz="1800" dirty="0">
                <a:latin typeface="Calibri"/>
                <a:cs typeface="Calibri"/>
              </a:rPr>
              <a:t>automatically </a:t>
            </a:r>
            <a:r>
              <a:rPr sz="1800" spc="-5" dirty="0">
                <a:latin typeface="Calibri"/>
                <a:cs typeface="Calibri"/>
              </a:rPr>
              <a:t>or manually select those features which contribute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 to your prediction variable or output in which you </a:t>
            </a:r>
            <a:r>
              <a:rPr sz="180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interested in. Having irrelevant features in your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 decrease the </a:t>
            </a:r>
            <a:r>
              <a:rPr sz="1800" dirty="0">
                <a:latin typeface="Calibri"/>
                <a:cs typeface="Calibri"/>
              </a:rPr>
              <a:t>accuracy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the models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make your model learn based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irrelevant features.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03580" y="758323"/>
            <a:ext cx="2292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Feature</a:t>
            </a:r>
            <a:r>
              <a:rPr spc="-50" dirty="0"/>
              <a:t> </a:t>
            </a:r>
            <a:r>
              <a:rPr spc="-45" dirty="0"/>
              <a:t>Selection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6221" y="4718037"/>
            <a:ext cx="1537970" cy="727075"/>
          </a:xfrm>
          <a:prstGeom prst="rect">
            <a:avLst/>
          </a:prstGeom>
          <a:solidFill>
            <a:srgbClr val="ED7D31"/>
          </a:solidFill>
          <a:ln w="12699">
            <a:solidFill>
              <a:srgbClr val="31538F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500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2799" y="4718037"/>
            <a:ext cx="2452370" cy="727075"/>
          </a:xfrm>
          <a:prstGeom prst="rect">
            <a:avLst/>
          </a:prstGeom>
          <a:solidFill>
            <a:srgbClr val="ED7D31"/>
          </a:solidFill>
          <a:ln w="12699">
            <a:solidFill>
              <a:srgbClr val="31538F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6319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Less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500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63867" y="5035112"/>
            <a:ext cx="2673350" cy="222250"/>
            <a:chOff x="4163867" y="5035112"/>
            <a:chExt cx="2673350" cy="222250"/>
          </a:xfrm>
        </p:grpSpPr>
        <p:sp>
          <p:nvSpPr>
            <p:cNvPr id="7" name="object 7"/>
            <p:cNvSpPr/>
            <p:nvPr/>
          </p:nvSpPr>
          <p:spPr>
            <a:xfrm>
              <a:off x="4170217" y="5041462"/>
              <a:ext cx="2660650" cy="209550"/>
            </a:xfrm>
            <a:custGeom>
              <a:avLst/>
              <a:gdLst/>
              <a:ahLst/>
              <a:cxnLst/>
              <a:rect l="l" t="t" r="r" b="b"/>
              <a:pathLst>
                <a:path w="2660650" h="209550">
                  <a:moveTo>
                    <a:pt x="2555366" y="209409"/>
                  </a:moveTo>
                  <a:lnTo>
                    <a:pt x="2555366" y="157057"/>
                  </a:lnTo>
                  <a:lnTo>
                    <a:pt x="0" y="157057"/>
                  </a:lnTo>
                  <a:lnTo>
                    <a:pt x="0" y="52352"/>
                  </a:lnTo>
                  <a:lnTo>
                    <a:pt x="2555366" y="52352"/>
                  </a:lnTo>
                  <a:lnTo>
                    <a:pt x="2555366" y="0"/>
                  </a:lnTo>
                  <a:lnTo>
                    <a:pt x="2660071" y="104704"/>
                  </a:lnTo>
                  <a:lnTo>
                    <a:pt x="2555366" y="20940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70217" y="5041462"/>
              <a:ext cx="2660650" cy="209550"/>
            </a:xfrm>
            <a:custGeom>
              <a:avLst/>
              <a:gdLst/>
              <a:ahLst/>
              <a:cxnLst/>
              <a:rect l="l" t="t" r="r" b="b"/>
              <a:pathLst>
                <a:path w="2660650" h="209550">
                  <a:moveTo>
                    <a:pt x="0" y="52352"/>
                  </a:moveTo>
                  <a:lnTo>
                    <a:pt x="2555366" y="52352"/>
                  </a:lnTo>
                  <a:lnTo>
                    <a:pt x="2555366" y="0"/>
                  </a:lnTo>
                  <a:lnTo>
                    <a:pt x="2660071" y="104704"/>
                  </a:lnTo>
                  <a:lnTo>
                    <a:pt x="2555366" y="209409"/>
                  </a:lnTo>
                  <a:lnTo>
                    <a:pt x="2555366" y="157057"/>
                  </a:lnTo>
                  <a:lnTo>
                    <a:pt x="0" y="157057"/>
                  </a:lnTo>
                  <a:lnTo>
                    <a:pt x="0" y="52352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31565" y="4683369"/>
            <a:ext cx="192023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After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Feature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Selection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8742" y="578213"/>
            <a:ext cx="3542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icrosoft Sans Serif"/>
                <a:cs typeface="Microsoft Sans Serif"/>
              </a:rPr>
              <a:t>All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about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Feature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Selection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1331" y="3100801"/>
            <a:ext cx="1007173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Feature Selection is the process where you </a:t>
            </a:r>
            <a:r>
              <a:rPr sz="1800" dirty="0">
                <a:latin typeface="Calibri"/>
                <a:cs typeface="Calibri"/>
              </a:rPr>
              <a:t>automatically </a:t>
            </a:r>
            <a:r>
              <a:rPr sz="1800" spc="-5" dirty="0">
                <a:latin typeface="Calibri"/>
                <a:cs typeface="Calibri"/>
              </a:rPr>
              <a:t>or manually select those features which contribute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 to your prediction variable or output in which you </a:t>
            </a:r>
            <a:r>
              <a:rPr sz="180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interested in. Having irrelevant features in your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 decrease the </a:t>
            </a:r>
            <a:r>
              <a:rPr sz="1800" dirty="0">
                <a:latin typeface="Calibri"/>
                <a:cs typeface="Calibri"/>
              </a:rPr>
              <a:t>accuracy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the models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make your model learn based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irrelevant features.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8742" y="578213"/>
            <a:ext cx="3542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</a:t>
            </a:r>
            <a:r>
              <a:rPr spc="-60" dirty="0"/>
              <a:t> </a:t>
            </a:r>
            <a:r>
              <a:rPr spc="-10" dirty="0"/>
              <a:t>about</a:t>
            </a:r>
            <a:r>
              <a:rPr spc="-55" dirty="0"/>
              <a:t> </a:t>
            </a:r>
            <a:r>
              <a:rPr spc="-80" dirty="0"/>
              <a:t>Feature</a:t>
            </a:r>
            <a:r>
              <a:rPr spc="-55" dirty="0"/>
              <a:t> </a:t>
            </a:r>
            <a:r>
              <a:rPr spc="-45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9419" y="2941320"/>
            <a:ext cx="3202305" cy="1183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Techniques:-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Calibri"/>
              <a:cs typeface="Calibri"/>
            </a:endParaRPr>
          </a:p>
          <a:p>
            <a:pPr marL="1345565" indent="-253365">
              <a:lnSpc>
                <a:spcPct val="100000"/>
              </a:lnSpc>
              <a:buFont typeface="Lucida Sans Unicode"/>
              <a:buChar char="▪"/>
              <a:tabLst>
                <a:tab pos="1344930" algn="l"/>
                <a:tab pos="1346200" algn="l"/>
              </a:tabLst>
            </a:pPr>
            <a:r>
              <a:rPr sz="1800" spc="-5" dirty="0">
                <a:latin typeface="Calibri"/>
                <a:cs typeface="Calibri"/>
              </a:rPr>
              <a:t>Feature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Importance</a:t>
            </a:r>
            <a:endParaRPr sz="1800">
              <a:latin typeface="Calibri"/>
              <a:cs typeface="Calibri"/>
            </a:endParaRPr>
          </a:p>
          <a:p>
            <a:pPr marL="1345565" indent="-253365">
              <a:lnSpc>
                <a:spcPct val="100000"/>
              </a:lnSpc>
              <a:spcBef>
                <a:spcPts val="15"/>
              </a:spcBef>
              <a:buFont typeface="Lucida Sans Unicode"/>
              <a:buChar char="▪"/>
              <a:tabLst>
                <a:tab pos="1344930" algn="l"/>
                <a:tab pos="1346200" algn="l"/>
              </a:tabLst>
            </a:pPr>
            <a:r>
              <a:rPr sz="1800" spc="-5" dirty="0">
                <a:latin typeface="Calibri"/>
                <a:cs typeface="Calibri"/>
              </a:rPr>
              <a:t>SelectKBest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8742" y="578213"/>
            <a:ext cx="3542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</a:t>
            </a:r>
            <a:r>
              <a:rPr spc="-60" dirty="0"/>
              <a:t> </a:t>
            </a:r>
            <a:r>
              <a:rPr spc="-10" dirty="0"/>
              <a:t>about</a:t>
            </a:r>
            <a:r>
              <a:rPr spc="-55" dirty="0"/>
              <a:t> </a:t>
            </a:r>
            <a:r>
              <a:rPr spc="-80" dirty="0"/>
              <a:t>Feature</a:t>
            </a:r>
            <a:r>
              <a:rPr spc="-55" dirty="0"/>
              <a:t> </a:t>
            </a:r>
            <a:r>
              <a:rPr spc="-45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8742" y="2157637"/>
            <a:ext cx="397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Feature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Importance: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ExtraTreesClassifier()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657" y="3641678"/>
            <a:ext cx="1075880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5"/>
              </a:spcBef>
            </a:pPr>
            <a:r>
              <a:rPr sz="1800" b="1" spc="-5" dirty="0">
                <a:latin typeface="Calibri"/>
                <a:cs typeface="Calibri"/>
              </a:rPr>
              <a:t>Extra Trees Classifier: </a:t>
            </a:r>
            <a:r>
              <a:rPr sz="1800" spc="-5" dirty="0">
                <a:latin typeface="Calibri"/>
                <a:cs typeface="Calibri"/>
              </a:rPr>
              <a:t>Extra Trees Classifier is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ensemble learning method fundamentally based on decision trees.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ExtraTreesClassifier, like RandomForest, randomizes certain decisions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subsets of data to minimize over-learning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from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data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overfitting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8742" y="578213"/>
            <a:ext cx="3542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</a:t>
            </a:r>
            <a:r>
              <a:rPr spc="-60" dirty="0"/>
              <a:t> </a:t>
            </a:r>
            <a:r>
              <a:rPr spc="-10" dirty="0"/>
              <a:t>about</a:t>
            </a:r>
            <a:r>
              <a:rPr spc="-55" dirty="0"/>
              <a:t> </a:t>
            </a:r>
            <a:r>
              <a:rPr spc="-80" dirty="0"/>
              <a:t>Feature</a:t>
            </a:r>
            <a:r>
              <a:rPr spc="-55" dirty="0"/>
              <a:t> </a:t>
            </a:r>
            <a:r>
              <a:rPr spc="-45" dirty="0"/>
              <a:t>Selection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92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SelectKBest:</a:t>
            </a:r>
            <a:r>
              <a:rPr spc="-35" dirty="0"/>
              <a:t> </a:t>
            </a:r>
            <a:r>
              <a:rPr spc="-5" dirty="0"/>
              <a:t>Score</a:t>
            </a:r>
            <a:r>
              <a:rPr spc="-30" dirty="0"/>
              <a:t> </a:t>
            </a:r>
            <a:r>
              <a:rPr spc="-5" dirty="0"/>
              <a:t>Function</a:t>
            </a:r>
          </a:p>
          <a:p>
            <a:pPr marL="256540">
              <a:lnSpc>
                <a:spcPct val="100000"/>
              </a:lnSpc>
            </a:pPr>
            <a:endParaRPr spc="-5" dirty="0"/>
          </a:p>
          <a:p>
            <a:pPr marL="256540">
              <a:lnSpc>
                <a:spcPct val="100000"/>
              </a:lnSpc>
              <a:spcBef>
                <a:spcPts val="50"/>
              </a:spcBef>
            </a:pPr>
            <a:endParaRPr sz="2500"/>
          </a:p>
          <a:p>
            <a:pPr marL="521334" indent="-252729">
              <a:lnSpc>
                <a:spcPct val="100000"/>
              </a:lnSpc>
              <a:buFont typeface="Lucida Sans Unicode"/>
              <a:buChar char="▪"/>
              <a:tabLst>
                <a:tab pos="521334" algn="l"/>
                <a:tab pos="521970" algn="l"/>
              </a:tabLst>
            </a:pPr>
            <a:r>
              <a:rPr b="0" spc="-5" dirty="0">
                <a:latin typeface="Calibri"/>
                <a:cs typeface="Calibri"/>
              </a:rPr>
              <a:t>f_regression: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Used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only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for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numeric targets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based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on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linear regression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performance.</a:t>
            </a:r>
          </a:p>
          <a:p>
            <a:pPr marL="256540">
              <a:lnSpc>
                <a:spcPct val="100000"/>
              </a:lnSpc>
              <a:spcBef>
                <a:spcPts val="40"/>
              </a:spcBef>
              <a:buFont typeface="Lucida Sans Unicode"/>
              <a:buChar char="▪"/>
            </a:pPr>
            <a:endParaRPr sz="1750">
              <a:latin typeface="Calibri"/>
              <a:cs typeface="Calibri"/>
            </a:endParaRPr>
          </a:p>
          <a:p>
            <a:pPr marL="521334" marR="5080" indent="-252729">
              <a:lnSpc>
                <a:spcPct val="100699"/>
              </a:lnSpc>
              <a:buFont typeface="Lucida Sans Unicode"/>
              <a:buChar char="▪"/>
              <a:tabLst>
                <a:tab pos="521334" algn="l"/>
                <a:tab pos="521970" algn="l"/>
              </a:tabLst>
            </a:pPr>
            <a:r>
              <a:rPr b="0" spc="-5" dirty="0">
                <a:latin typeface="Calibri"/>
                <a:cs typeface="Calibri"/>
              </a:rPr>
              <a:t>f_classif: Used only for categorical targets </a:t>
            </a:r>
            <a:r>
              <a:rPr b="0" dirty="0">
                <a:latin typeface="Calibri"/>
                <a:cs typeface="Calibri"/>
              </a:rPr>
              <a:t>and </a:t>
            </a:r>
            <a:r>
              <a:rPr b="0" spc="-5" dirty="0">
                <a:latin typeface="Calibri"/>
                <a:cs typeface="Calibri"/>
              </a:rPr>
              <a:t>based on the Analysis of Variance (ANOVA) </a:t>
            </a:r>
            <a:r>
              <a:rPr b="0" spc="-39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statistical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test.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413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Garamond</vt:lpstr>
      <vt:lpstr>Lucida Sans Unicode</vt:lpstr>
      <vt:lpstr>Microsoft Sans Serif</vt:lpstr>
      <vt:lpstr>Times New Roman</vt:lpstr>
      <vt:lpstr>Organic</vt:lpstr>
      <vt:lpstr>Over vs Under vs Best Fitting</vt:lpstr>
      <vt:lpstr>Dimensionality Reduction</vt:lpstr>
      <vt:lpstr>Why Dimensionality Reduction?</vt:lpstr>
      <vt:lpstr>Dimensionality Reduction Techniques in ML</vt:lpstr>
      <vt:lpstr>Feature Selection</vt:lpstr>
      <vt:lpstr>PowerPoint Presentation</vt:lpstr>
      <vt:lpstr>All about Feature Selection</vt:lpstr>
      <vt:lpstr>All about Feature Selection</vt:lpstr>
      <vt:lpstr>All about Feature Selection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 vs Under vs Best Fitting</dc:title>
  <cp:lastModifiedBy>My Laptop</cp:lastModifiedBy>
  <cp:revision>1</cp:revision>
  <dcterms:created xsi:type="dcterms:W3CDTF">2023-03-05T16:56:35Z</dcterms:created>
  <dcterms:modified xsi:type="dcterms:W3CDTF">2023-03-05T16:57:48Z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