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8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1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5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5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8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2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3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4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4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2194" y="1777746"/>
            <a:ext cx="595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Print"/>
                <a:cs typeface="Segoe Print"/>
              </a:rPr>
              <a:t>Stemming</a:t>
            </a:r>
            <a:r>
              <a:rPr sz="2400" spc="-3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and</a:t>
            </a:r>
            <a:r>
              <a:rPr sz="2400" spc="-5" dirty="0">
                <a:latin typeface="Segoe Print"/>
                <a:cs typeface="Segoe Print"/>
              </a:rPr>
              <a:t> Lemmatization</a:t>
            </a:r>
            <a:r>
              <a:rPr sz="2400" spc="1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in</a:t>
            </a:r>
            <a:r>
              <a:rPr sz="2400" spc="-15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NLP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7160" y="2986532"/>
            <a:ext cx="1025588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Stemming </a:t>
            </a:r>
            <a:r>
              <a:rPr sz="1800" dirty="0">
                <a:latin typeface="Times New Roman"/>
                <a:cs typeface="Times New Roman"/>
              </a:rPr>
              <a:t>and Lemmatization are </a:t>
            </a:r>
            <a:r>
              <a:rPr sz="1800" spc="-30" dirty="0">
                <a:latin typeface="Times New Roman"/>
                <a:cs typeface="Times New Roman"/>
              </a:rPr>
              <a:t>Text </a:t>
            </a:r>
            <a:r>
              <a:rPr sz="1800" dirty="0">
                <a:latin typeface="Times New Roman"/>
                <a:cs typeface="Times New Roman"/>
              </a:rPr>
              <a:t>Normalization (or </a:t>
            </a:r>
            <a:r>
              <a:rPr sz="1800" spc="-5" dirty="0">
                <a:latin typeface="Times New Roman"/>
                <a:cs typeface="Times New Roman"/>
              </a:rPr>
              <a:t>sometimes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40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Normalization) techniques 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field of Natural Language </a:t>
            </a:r>
            <a:r>
              <a:rPr sz="1800" spc="-5" dirty="0">
                <a:latin typeface="Times New Roman"/>
                <a:cs typeface="Times New Roman"/>
              </a:rPr>
              <a:t>Processing </a:t>
            </a:r>
            <a:r>
              <a:rPr sz="1800" dirty="0">
                <a:latin typeface="Times New Roman"/>
                <a:cs typeface="Times New Roman"/>
              </a:rPr>
              <a:t>that are used to prepare text, </a:t>
            </a:r>
            <a:r>
              <a:rPr sz="1800" spc="-5" dirty="0">
                <a:latin typeface="Times New Roman"/>
                <a:cs typeface="Times New Roman"/>
              </a:rPr>
              <a:t>words, </a:t>
            </a:r>
            <a:r>
              <a:rPr sz="1800" dirty="0">
                <a:latin typeface="Times New Roman"/>
                <a:cs typeface="Times New Roman"/>
              </a:rPr>
              <a:t>and documents for further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processing. Stemming </a:t>
            </a:r>
            <a:r>
              <a:rPr sz="1800" dirty="0">
                <a:latin typeface="Times New Roman"/>
                <a:cs typeface="Times New Roman"/>
              </a:rPr>
              <a:t>and Lemmatization have been studied, and algorithms have been developed in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1960's.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We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Stemming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Lemmatization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covering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background,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famous algorithms, applications of </a:t>
            </a:r>
            <a:r>
              <a:rPr sz="1800" spc="-5" dirty="0">
                <a:latin typeface="Times New Roman"/>
                <a:cs typeface="Times New Roman"/>
              </a:rPr>
              <a:t>Stemming </a:t>
            </a:r>
            <a:r>
              <a:rPr sz="1800" dirty="0">
                <a:latin typeface="Times New Roman"/>
                <a:cs typeface="Times New Roman"/>
              </a:rPr>
              <a:t>and Lemmatization, and how to stem and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lemmatize words, </a:t>
            </a:r>
            <a:r>
              <a:rPr sz="1800" dirty="0">
                <a:latin typeface="Times New Roman"/>
                <a:cs typeface="Times New Roman"/>
              </a:rPr>
              <a:t>sentences and documents using the Python </a:t>
            </a:r>
            <a:r>
              <a:rPr sz="1800" b="1" spc="-5" dirty="0">
                <a:latin typeface="Times New Roman"/>
                <a:cs typeface="Times New Roman"/>
              </a:rPr>
              <a:t>nltk </a:t>
            </a:r>
            <a:r>
              <a:rPr sz="1800" b="1" dirty="0">
                <a:latin typeface="Times New Roman"/>
                <a:cs typeface="Times New Roman"/>
              </a:rPr>
              <a:t>package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Natural Language </a:t>
            </a:r>
            <a:r>
              <a:rPr sz="1800" spc="-30" dirty="0">
                <a:latin typeface="Times New Roman"/>
                <a:cs typeface="Times New Roman"/>
              </a:rPr>
              <a:t>Tool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Kit</a:t>
            </a:r>
            <a:r>
              <a:rPr sz="1800" dirty="0">
                <a:latin typeface="Times New Roman"/>
                <a:cs typeface="Times New Roman"/>
              </a:rPr>
              <a:t> package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 Python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tasks.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5790" y="37129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5790" y="37129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1143000" y="1676400"/>
            <a:ext cx="9753597" cy="221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15887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Stemming</a:t>
            </a:r>
          </a:p>
          <a:p>
            <a:pPr marL="264160">
              <a:lnSpc>
                <a:spcPct val="100000"/>
              </a:lnSpc>
              <a:spcBef>
                <a:spcPts val="25"/>
              </a:spcBef>
            </a:pPr>
            <a:endParaRPr sz="26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6860" marR="5080">
              <a:lnSpc>
                <a:spcPct val="97800"/>
              </a:lnSpc>
            </a:pPr>
            <a:r>
              <a:rPr lang="en-GB" sz="2000" dirty="0">
                <a:solidFill>
                  <a:schemeClr val="tx1"/>
                </a:solidFill>
              </a:rPr>
              <a:t>Stemming is a process that stems or removes last few characters from a word, often leading to incorrect meanings and spelling</a:t>
            </a:r>
            <a:r>
              <a:rPr sz="2000" dirty="0" smtClean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r>
              <a:rPr sz="2000" spc="-5" dirty="0" smtClean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Stemming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important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natural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language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understanding</a:t>
            </a:r>
            <a:r>
              <a:rPr sz="20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(NLU)</a:t>
            </a:r>
            <a:r>
              <a:rPr sz="20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natural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language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processing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(NLP).</a:t>
            </a:r>
            <a:r>
              <a:rPr sz="20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When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new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tx1"/>
                </a:solidFill>
                <a:latin typeface="Calibri"/>
                <a:cs typeface="Calibri"/>
              </a:rPr>
              <a:t>word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found,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can</a:t>
            </a:r>
            <a:r>
              <a:rPr sz="20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present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new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research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 opportunities.</a:t>
            </a:r>
            <a:r>
              <a:rPr sz="20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/>
                <a:cs typeface="Calibri"/>
              </a:rPr>
              <a:t>example</a:t>
            </a:r>
            <a:r>
              <a:rPr sz="20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/>
                <a:cs typeface="Calibri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5147" y="4890515"/>
            <a:ext cx="1080770" cy="4025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5147" y="6009132"/>
            <a:ext cx="1080770" cy="4025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5147" y="5425440"/>
            <a:ext cx="1080770" cy="4025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waiting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5147" y="4335779"/>
            <a:ext cx="1080770" cy="4025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waiting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5264" y="5012435"/>
            <a:ext cx="1080770" cy="699770"/>
          </a:xfrm>
          <a:prstGeom prst="rect">
            <a:avLst/>
          </a:prstGeom>
          <a:solidFill>
            <a:srgbClr val="C00000"/>
          </a:solidFill>
          <a:ln w="12192">
            <a:solidFill>
              <a:srgbClr val="41709C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5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0457" y="4533138"/>
            <a:ext cx="615315" cy="1680845"/>
          </a:xfrm>
          <a:custGeom>
            <a:avLst/>
            <a:gdLst/>
            <a:ahLst/>
            <a:cxnLst/>
            <a:rect l="l" t="t" r="r" b="b"/>
            <a:pathLst>
              <a:path w="615314" h="1680845">
                <a:moveTo>
                  <a:pt x="614807" y="828167"/>
                </a:moveTo>
                <a:lnTo>
                  <a:pt x="606513" y="780923"/>
                </a:lnTo>
                <a:lnTo>
                  <a:pt x="600075" y="744220"/>
                </a:lnTo>
                <a:lnTo>
                  <a:pt x="574598" y="763092"/>
                </a:lnTo>
                <a:lnTo>
                  <a:pt x="10287" y="0"/>
                </a:lnTo>
                <a:lnTo>
                  <a:pt x="127" y="7620"/>
                </a:lnTo>
                <a:lnTo>
                  <a:pt x="559892" y="764565"/>
                </a:lnTo>
                <a:lnTo>
                  <a:pt x="553656" y="778598"/>
                </a:lnTo>
                <a:lnTo>
                  <a:pt x="540067" y="788670"/>
                </a:lnTo>
                <a:lnTo>
                  <a:pt x="7747" y="552704"/>
                </a:lnTo>
                <a:lnTo>
                  <a:pt x="2667" y="564388"/>
                </a:lnTo>
                <a:lnTo>
                  <a:pt x="542582" y="803592"/>
                </a:lnTo>
                <a:lnTo>
                  <a:pt x="533565" y="823937"/>
                </a:lnTo>
                <a:lnTo>
                  <a:pt x="529717" y="823722"/>
                </a:lnTo>
                <a:lnTo>
                  <a:pt x="531660" y="828217"/>
                </a:lnTo>
                <a:lnTo>
                  <a:pt x="529717" y="832612"/>
                </a:lnTo>
                <a:lnTo>
                  <a:pt x="533501" y="832446"/>
                </a:lnTo>
                <a:lnTo>
                  <a:pt x="542340" y="852779"/>
                </a:lnTo>
                <a:lnTo>
                  <a:pt x="2667" y="1087323"/>
                </a:lnTo>
                <a:lnTo>
                  <a:pt x="7747" y="1098981"/>
                </a:lnTo>
                <a:lnTo>
                  <a:pt x="539407" y="867956"/>
                </a:lnTo>
                <a:lnTo>
                  <a:pt x="553237" y="877887"/>
                </a:lnTo>
                <a:lnTo>
                  <a:pt x="560070" y="893572"/>
                </a:lnTo>
                <a:lnTo>
                  <a:pt x="560590" y="892949"/>
                </a:lnTo>
                <a:lnTo>
                  <a:pt x="0" y="1672958"/>
                </a:lnTo>
                <a:lnTo>
                  <a:pt x="10414" y="1680375"/>
                </a:lnTo>
                <a:lnTo>
                  <a:pt x="575513" y="893851"/>
                </a:lnTo>
                <a:lnTo>
                  <a:pt x="601345" y="912368"/>
                </a:lnTo>
                <a:lnTo>
                  <a:pt x="607136" y="876173"/>
                </a:lnTo>
                <a:lnTo>
                  <a:pt x="614743" y="828687"/>
                </a:lnTo>
                <a:lnTo>
                  <a:pt x="614807" y="828294"/>
                </a:lnTo>
                <a:lnTo>
                  <a:pt x="614464" y="828281"/>
                </a:lnTo>
                <a:lnTo>
                  <a:pt x="614083" y="827811"/>
                </a:lnTo>
                <a:lnTo>
                  <a:pt x="614807" y="8281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65947" y="4319015"/>
            <a:ext cx="1513840" cy="402590"/>
          </a:xfrm>
          <a:prstGeom prst="rect">
            <a:avLst/>
          </a:prstGeom>
          <a:solidFill>
            <a:srgbClr val="00AFEF"/>
          </a:solidFill>
          <a:ln w="12192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consultant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5947" y="4811267"/>
            <a:ext cx="1513840" cy="401320"/>
          </a:xfrm>
          <a:prstGeom prst="rect">
            <a:avLst/>
          </a:prstGeom>
          <a:solidFill>
            <a:srgbClr val="00AFEF"/>
          </a:solidFill>
          <a:ln w="12192">
            <a:solidFill>
              <a:srgbClr val="41709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5947" y="5309615"/>
            <a:ext cx="1513840" cy="402590"/>
          </a:xfrm>
          <a:prstGeom prst="rect">
            <a:avLst/>
          </a:prstGeom>
          <a:solidFill>
            <a:srgbClr val="00AFEF"/>
          </a:solidFill>
          <a:ln w="12192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consulting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65947" y="5791200"/>
            <a:ext cx="1513840" cy="402590"/>
          </a:xfrm>
          <a:prstGeom prst="rect">
            <a:avLst/>
          </a:prstGeom>
          <a:solidFill>
            <a:srgbClr val="00AFEF"/>
          </a:solidFill>
          <a:ln w="12192">
            <a:solidFill>
              <a:srgbClr val="41709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53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consultative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01300" y="5091684"/>
            <a:ext cx="1178560" cy="658495"/>
          </a:xfrm>
          <a:prstGeom prst="rect">
            <a:avLst/>
          </a:prstGeom>
          <a:solidFill>
            <a:srgbClr val="00AF50"/>
          </a:solidFill>
          <a:ln w="12192">
            <a:solidFill>
              <a:srgbClr val="41709C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4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consult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5947" y="6272784"/>
            <a:ext cx="1513840" cy="402590"/>
          </a:xfrm>
          <a:prstGeom prst="rect">
            <a:avLst/>
          </a:prstGeom>
          <a:solidFill>
            <a:srgbClr val="00AFEF"/>
          </a:solidFill>
          <a:ln w="12192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consultants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74454" y="4515611"/>
            <a:ext cx="927100" cy="1962785"/>
          </a:xfrm>
          <a:custGeom>
            <a:avLst/>
            <a:gdLst/>
            <a:ahLst/>
            <a:cxnLst/>
            <a:rect l="l" t="t" r="r" b="b"/>
            <a:pathLst>
              <a:path w="927100" h="1962785">
                <a:moveTo>
                  <a:pt x="927100" y="905129"/>
                </a:moveTo>
                <a:lnTo>
                  <a:pt x="913257" y="865251"/>
                </a:lnTo>
                <a:lnTo>
                  <a:pt x="899160" y="824611"/>
                </a:lnTo>
                <a:lnTo>
                  <a:pt x="878090" y="846188"/>
                </a:lnTo>
                <a:lnTo>
                  <a:pt x="872871" y="839851"/>
                </a:lnTo>
                <a:lnTo>
                  <a:pt x="871778" y="842302"/>
                </a:lnTo>
                <a:lnTo>
                  <a:pt x="9271" y="0"/>
                </a:lnTo>
                <a:lnTo>
                  <a:pt x="381" y="9144"/>
                </a:lnTo>
                <a:lnTo>
                  <a:pt x="866305" y="854646"/>
                </a:lnTo>
                <a:lnTo>
                  <a:pt x="863384" y="861237"/>
                </a:lnTo>
                <a:lnTo>
                  <a:pt x="857148" y="867625"/>
                </a:lnTo>
                <a:lnTo>
                  <a:pt x="7366" y="490982"/>
                </a:lnTo>
                <a:lnTo>
                  <a:pt x="2286" y="502666"/>
                </a:lnTo>
                <a:lnTo>
                  <a:pt x="847699" y="877303"/>
                </a:lnTo>
                <a:lnTo>
                  <a:pt x="845947" y="879094"/>
                </a:lnTo>
                <a:lnTo>
                  <a:pt x="847953" y="879741"/>
                </a:lnTo>
                <a:lnTo>
                  <a:pt x="849261" y="893076"/>
                </a:lnTo>
                <a:lnTo>
                  <a:pt x="843038" y="907110"/>
                </a:lnTo>
                <a:lnTo>
                  <a:pt x="4191" y="988949"/>
                </a:lnTo>
                <a:lnTo>
                  <a:pt x="5461" y="1001649"/>
                </a:lnTo>
                <a:lnTo>
                  <a:pt x="846277" y="919492"/>
                </a:lnTo>
                <a:lnTo>
                  <a:pt x="852944" y="930262"/>
                </a:lnTo>
                <a:lnTo>
                  <a:pt x="853440" y="935380"/>
                </a:lnTo>
                <a:lnTo>
                  <a:pt x="848233" y="937514"/>
                </a:lnTo>
                <a:lnTo>
                  <a:pt x="854176" y="942733"/>
                </a:lnTo>
                <a:lnTo>
                  <a:pt x="854202" y="942936"/>
                </a:lnTo>
                <a:lnTo>
                  <a:pt x="1524" y="1471396"/>
                </a:lnTo>
                <a:lnTo>
                  <a:pt x="8128" y="1482191"/>
                </a:lnTo>
                <a:lnTo>
                  <a:pt x="864323" y="951623"/>
                </a:lnTo>
                <a:lnTo>
                  <a:pt x="868387" y="955192"/>
                </a:lnTo>
                <a:lnTo>
                  <a:pt x="871093" y="959548"/>
                </a:lnTo>
                <a:lnTo>
                  <a:pt x="0" y="1954110"/>
                </a:lnTo>
                <a:lnTo>
                  <a:pt x="9652" y="1962467"/>
                </a:lnTo>
                <a:lnTo>
                  <a:pt x="878078" y="970826"/>
                </a:lnTo>
                <a:lnTo>
                  <a:pt x="882396" y="977773"/>
                </a:lnTo>
                <a:lnTo>
                  <a:pt x="886523" y="971067"/>
                </a:lnTo>
                <a:lnTo>
                  <a:pt x="905510" y="987679"/>
                </a:lnTo>
                <a:lnTo>
                  <a:pt x="915682" y="948817"/>
                </a:lnTo>
                <a:lnTo>
                  <a:pt x="927023" y="905522"/>
                </a:lnTo>
                <a:lnTo>
                  <a:pt x="927100" y="905256"/>
                </a:lnTo>
                <a:lnTo>
                  <a:pt x="926782" y="905141"/>
                </a:lnTo>
                <a:lnTo>
                  <a:pt x="926668" y="905002"/>
                </a:lnTo>
                <a:lnTo>
                  <a:pt x="927100" y="9051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930526" y="4233671"/>
            <a:ext cx="2575560" cy="2468880"/>
            <a:chOff x="4930526" y="4233671"/>
            <a:chExt cx="2575560" cy="24688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0526" y="4233671"/>
              <a:ext cx="2349620" cy="24688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25183" y="4960619"/>
              <a:ext cx="1080770" cy="789940"/>
            </a:xfrm>
            <a:custGeom>
              <a:avLst/>
              <a:gdLst/>
              <a:ahLst/>
              <a:cxnLst/>
              <a:rect l="l" t="t" r="r" b="b"/>
              <a:pathLst>
                <a:path w="1080770" h="789939">
                  <a:moveTo>
                    <a:pt x="1080515" y="0"/>
                  </a:moveTo>
                  <a:lnTo>
                    <a:pt x="0" y="0"/>
                  </a:lnTo>
                  <a:lnTo>
                    <a:pt x="0" y="789431"/>
                  </a:lnTo>
                  <a:lnTo>
                    <a:pt x="1080515" y="789431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25184" y="4960620"/>
            <a:ext cx="1080770" cy="78994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chang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6667" y="1807590"/>
            <a:ext cx="1616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Print"/>
                <a:cs typeface="Segoe Print"/>
              </a:rPr>
              <a:t>Ste</a:t>
            </a:r>
            <a:r>
              <a:rPr sz="2400" spc="5" dirty="0">
                <a:latin typeface="Segoe Print"/>
                <a:cs typeface="Segoe Print"/>
              </a:rPr>
              <a:t>m</a:t>
            </a:r>
            <a:r>
              <a:rPr sz="2400" dirty="0">
                <a:latin typeface="Segoe Print"/>
                <a:cs typeface="Segoe Print"/>
              </a:rPr>
              <a:t>mi</a:t>
            </a:r>
            <a:r>
              <a:rPr sz="2400" spc="10" dirty="0">
                <a:latin typeface="Segoe Print"/>
                <a:cs typeface="Segoe Print"/>
              </a:rPr>
              <a:t>n</a:t>
            </a:r>
            <a:r>
              <a:rPr sz="2400" dirty="0">
                <a:latin typeface="Segoe Print"/>
                <a:cs typeface="Segoe Print"/>
              </a:rPr>
              <a:t>g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3276" y="3222116"/>
            <a:ext cx="97224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Porter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Stemmer():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Porter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stemming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'Porter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stemmer')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removing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commoner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morphological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flexional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endings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English.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ts val="2130"/>
              </a:lnSpc>
              <a:spcBef>
                <a:spcPts val="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Lovins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Stemmer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213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Dawson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Stemmer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5" dirty="0">
                <a:latin typeface="Calibri"/>
                <a:cs typeface="Calibri"/>
              </a:rPr>
              <a:t>Krovetz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Stemmer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20" dirty="0">
                <a:latin typeface="Calibri"/>
                <a:cs typeface="Calibri"/>
              </a:rPr>
              <a:t>Xerox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Stemmer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N-Gram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Stemmer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Snowball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Stemmer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Lancaster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Stemmer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5790" y="37129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9129" y="1807590"/>
            <a:ext cx="235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Print"/>
                <a:cs typeface="Segoe Print"/>
              </a:rPr>
              <a:t>Lemmatization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087" y="3161538"/>
            <a:ext cx="10187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Lemmatization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usually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refers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 </a:t>
            </a:r>
            <a:r>
              <a:rPr sz="1800" spc="-5" dirty="0">
                <a:latin typeface="Segoe Print"/>
                <a:cs typeface="Segoe Print"/>
              </a:rPr>
              <a:t>doing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things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properly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with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use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vocabulary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morphological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analysis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words,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normally aiming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remove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inflectional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endings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only 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dirty="0">
                <a:latin typeface="Segoe Print"/>
                <a:cs typeface="Segoe Print"/>
              </a:rPr>
              <a:t> to</a:t>
            </a:r>
            <a:r>
              <a:rPr sz="1800" spc="-5" dirty="0">
                <a:latin typeface="Segoe Print"/>
                <a:cs typeface="Segoe Print"/>
              </a:rPr>
              <a:t> return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base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or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dictionary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form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word,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known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as 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lemma</a:t>
            </a:r>
            <a:r>
              <a:rPr sz="1800" dirty="0">
                <a:latin typeface="Segoe Print"/>
                <a:cs typeface="Segoe Print"/>
              </a:rPr>
              <a:t> 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4878" y="4678807"/>
            <a:ext cx="23958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25" dirty="0">
                <a:latin typeface="Calibri"/>
                <a:cs typeface="Calibri"/>
              </a:rPr>
              <a:t>Word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Lemmatizer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Spacy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Lemmatizer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30" dirty="0">
                <a:latin typeface="Calibri"/>
                <a:cs typeface="Calibri"/>
              </a:rPr>
              <a:t>TextBlob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Gensim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Lemmatizer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30" dirty="0">
                <a:latin typeface="Calibri"/>
                <a:cs typeface="Calibri"/>
              </a:rPr>
              <a:t>TreeTagger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5790" y="37129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9129" y="1807590"/>
            <a:ext cx="235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Print"/>
                <a:cs typeface="Segoe Print"/>
              </a:rPr>
              <a:t>Lemmatization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9716" y="3369631"/>
            <a:ext cx="3531485" cy="17847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16054" y="3877327"/>
            <a:ext cx="5457825" cy="1048385"/>
            <a:chOff x="1016054" y="3877327"/>
            <a:chExt cx="5457825" cy="1048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054" y="3877327"/>
              <a:ext cx="5457578" cy="10482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06980" y="3948683"/>
              <a:ext cx="2494915" cy="304800"/>
            </a:xfrm>
            <a:custGeom>
              <a:avLst/>
              <a:gdLst/>
              <a:ahLst/>
              <a:cxnLst/>
              <a:rect l="l" t="t" r="r" b="b"/>
              <a:pathLst>
                <a:path w="2494915" h="304800">
                  <a:moveTo>
                    <a:pt x="249478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494788" y="304800"/>
                  </a:lnTo>
                  <a:lnTo>
                    <a:pt x="2494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6980" y="3948683"/>
              <a:ext cx="2494915" cy="304800"/>
            </a:xfrm>
            <a:custGeom>
              <a:avLst/>
              <a:gdLst/>
              <a:ahLst/>
              <a:cxnLst/>
              <a:rect l="l" t="t" r="r" b="b"/>
              <a:pathLst>
                <a:path w="2494915" h="304800">
                  <a:moveTo>
                    <a:pt x="0" y="304800"/>
                  </a:moveTo>
                  <a:lnTo>
                    <a:pt x="2494788" y="304800"/>
                  </a:lnTo>
                  <a:lnTo>
                    <a:pt x="2494788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72232" y="3924427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D0D0D"/>
                </a:solidFill>
                <a:latin typeface="Segoe Print"/>
                <a:cs typeface="Segoe Print"/>
              </a:rPr>
              <a:t>Lemmatization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15790" y="37129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5378" y="1807590"/>
            <a:ext cx="447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Print"/>
                <a:cs typeface="Segoe Print"/>
              </a:rPr>
              <a:t>Stemming</a:t>
            </a:r>
            <a:r>
              <a:rPr sz="2400" spc="-40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vs</a:t>
            </a:r>
            <a:r>
              <a:rPr sz="2400" spc="-15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Lemmatization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15790" y="37129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Text</a:t>
            </a:r>
            <a:r>
              <a:rPr spc="-70" dirty="0"/>
              <a:t> </a:t>
            </a:r>
            <a:r>
              <a:rPr spc="-10" dirty="0"/>
              <a:t>Preprocessing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807590"/>
            <a:ext cx="9272586" cy="46297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269</TotalTime>
  <Words>304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Segoe Print</vt:lpstr>
      <vt:lpstr>Times New Roman</vt:lpstr>
      <vt:lpstr>Wingdings</vt:lpstr>
      <vt:lpstr>Organic</vt:lpstr>
      <vt:lpstr>Text Preprocessing</vt:lpstr>
      <vt:lpstr>Text Preprocessing</vt:lpstr>
      <vt:lpstr>Text Preprocessing</vt:lpstr>
      <vt:lpstr>Text Preprocessing</vt:lpstr>
      <vt:lpstr>Text Preprocessing</vt:lpstr>
      <vt:lpstr>Text Preprocessing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4</cp:revision>
  <dcterms:created xsi:type="dcterms:W3CDTF">2023-03-05T16:48:48Z</dcterms:created>
  <dcterms:modified xsi:type="dcterms:W3CDTF">2023-06-25T12:23:04Z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