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2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3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79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0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2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65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66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4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8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805" y="566165"/>
            <a:ext cx="6097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727" y="2227326"/>
            <a:ext cx="10248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Embeddings or </a:t>
            </a:r>
            <a:r>
              <a:rPr sz="1800" spc="-30" dirty="0">
                <a:latin typeface="Calibri"/>
                <a:cs typeface="Calibri"/>
              </a:rPr>
              <a:t>Word </a:t>
            </a:r>
            <a:r>
              <a:rPr sz="1800" spc="-10" dirty="0">
                <a:latin typeface="Calibri"/>
                <a:cs typeface="Calibri"/>
              </a:rPr>
              <a:t>vectorization </a:t>
            </a:r>
            <a:r>
              <a:rPr sz="1800" dirty="0">
                <a:latin typeface="Calibri"/>
                <a:cs typeface="Calibri"/>
              </a:rPr>
              <a:t>is a </a:t>
            </a:r>
            <a:r>
              <a:rPr sz="1800" spc="-5" dirty="0">
                <a:latin typeface="Calibri"/>
                <a:cs typeface="Calibri"/>
              </a:rPr>
              <a:t>methodology in </a:t>
            </a:r>
            <a:r>
              <a:rPr sz="1800" dirty="0">
                <a:latin typeface="Calibri"/>
                <a:cs typeface="Calibri"/>
              </a:rPr>
              <a:t>NLP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map </a:t>
            </a:r>
            <a:r>
              <a:rPr sz="1800" spc="-15" dirty="0">
                <a:latin typeface="Calibri"/>
                <a:cs typeface="Calibri"/>
              </a:rPr>
              <a:t>words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phrases from </a:t>
            </a:r>
            <a:r>
              <a:rPr sz="1800" spc="-5" dirty="0">
                <a:latin typeface="Calibri"/>
                <a:cs typeface="Calibri"/>
              </a:rPr>
              <a:t>vocabulary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corresponding vector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real numbers </a:t>
            </a:r>
            <a:r>
              <a:rPr sz="1800" spc="-5" dirty="0">
                <a:latin typeface="Calibri"/>
                <a:cs typeface="Calibri"/>
              </a:rPr>
              <a:t>which 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spc="-15" dirty="0">
                <a:latin typeface="Calibri"/>
                <a:cs typeface="Calibri"/>
              </a:rPr>
              <a:t>word </a:t>
            </a:r>
            <a:r>
              <a:rPr sz="1800" spc="-10" dirty="0">
                <a:latin typeface="Calibri"/>
                <a:cs typeface="Calibri"/>
              </a:rPr>
              <a:t>predictions, </a:t>
            </a:r>
            <a:r>
              <a:rPr sz="1800" spc="-15" dirty="0">
                <a:latin typeface="Calibri"/>
                <a:cs typeface="Calibri"/>
              </a:rPr>
              <a:t>word </a:t>
            </a:r>
            <a:r>
              <a:rPr sz="1800" spc="-5" dirty="0">
                <a:latin typeface="Calibri"/>
                <a:cs typeface="Calibri"/>
              </a:rPr>
              <a:t>similarities/semantics. 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converting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Vectorization.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79" y="4005245"/>
            <a:ext cx="10341904" cy="16109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700" y="3527425"/>
            <a:ext cx="736600" cy="228600"/>
          </a:xfrm>
          <a:custGeom>
            <a:avLst/>
            <a:gdLst/>
            <a:ahLst/>
            <a:cxnLst/>
            <a:rect l="l" t="t" r="r" b="b"/>
            <a:pathLst>
              <a:path w="736600" h="228600">
                <a:moveTo>
                  <a:pt x="736600" y="0"/>
                </a:moveTo>
                <a:lnTo>
                  <a:pt x="0" y="0"/>
                </a:lnTo>
                <a:lnTo>
                  <a:pt x="0" y="228600"/>
                </a:lnTo>
                <a:lnTo>
                  <a:pt x="736600" y="228600"/>
                </a:lnTo>
                <a:lnTo>
                  <a:pt x="7366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2700" y="3527425"/>
            <a:ext cx="9448800" cy="228600"/>
          </a:xfrm>
          <a:custGeom>
            <a:avLst/>
            <a:gdLst/>
            <a:ahLst/>
            <a:cxnLst/>
            <a:rect l="l" t="t" r="r" b="b"/>
            <a:pathLst>
              <a:path w="9448800" h="228600">
                <a:moveTo>
                  <a:pt x="9448800" y="0"/>
                </a:moveTo>
                <a:lnTo>
                  <a:pt x="0" y="0"/>
                </a:lnTo>
                <a:lnTo>
                  <a:pt x="0" y="228600"/>
                </a:lnTo>
                <a:lnTo>
                  <a:pt x="9448800" y="228600"/>
                </a:lnTo>
                <a:lnTo>
                  <a:pt x="94488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700" y="3806825"/>
            <a:ext cx="1244600" cy="228600"/>
          </a:xfrm>
          <a:custGeom>
            <a:avLst/>
            <a:gdLst/>
            <a:ahLst/>
            <a:cxnLst/>
            <a:rect l="l" t="t" r="r" b="b"/>
            <a:pathLst>
              <a:path w="1244600" h="228600">
                <a:moveTo>
                  <a:pt x="1244600" y="0"/>
                </a:moveTo>
                <a:lnTo>
                  <a:pt x="0" y="0"/>
                </a:lnTo>
                <a:lnTo>
                  <a:pt x="0" y="228600"/>
                </a:lnTo>
                <a:lnTo>
                  <a:pt x="1244600" y="228600"/>
                </a:lnTo>
                <a:lnTo>
                  <a:pt x="12446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0300" y="3806825"/>
            <a:ext cx="5880100" cy="228600"/>
          </a:xfrm>
          <a:custGeom>
            <a:avLst/>
            <a:gdLst/>
            <a:ahLst/>
            <a:cxnLst/>
            <a:rect l="l" t="t" r="r" b="b"/>
            <a:pathLst>
              <a:path w="5880100" h="228600">
                <a:moveTo>
                  <a:pt x="5880100" y="0"/>
                </a:moveTo>
                <a:lnTo>
                  <a:pt x="0" y="0"/>
                </a:lnTo>
                <a:lnTo>
                  <a:pt x="0" y="228600"/>
                </a:lnTo>
                <a:lnTo>
                  <a:pt x="5880100" y="228600"/>
                </a:lnTo>
                <a:lnTo>
                  <a:pt x="58801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26609" y="2116963"/>
            <a:ext cx="2751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Segoe Print"/>
                <a:cs typeface="Segoe Print"/>
              </a:rPr>
              <a:t>Word2Vec</a:t>
            </a:r>
            <a:r>
              <a:rPr sz="2000" spc="-7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711" y="3447110"/>
            <a:ext cx="10488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Word2vec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“vectorizing” </a:t>
            </a:r>
            <a:r>
              <a:rPr sz="1800" spc="-10" dirty="0">
                <a:latin typeface="Calibri"/>
                <a:cs typeface="Calibri"/>
              </a:rPr>
              <a:t>words.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vectors: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609" y="2116963"/>
            <a:ext cx="2751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0000"/>
                </a:solidFill>
                <a:latin typeface="Segoe Print"/>
                <a:cs typeface="Segoe Print"/>
              </a:rPr>
              <a:t>Word2Vec</a:t>
            </a:r>
            <a:r>
              <a:rPr sz="2000" spc="-7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2641" y="3811866"/>
            <a:ext cx="4203614" cy="21619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76646" y="5831535"/>
            <a:ext cx="1204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Fig: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Word2Vec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6438" y="3361766"/>
            <a:ext cx="521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0541" y="3361766"/>
            <a:ext cx="694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Hi</a:t>
            </a:r>
            <a:r>
              <a:rPr sz="1800" spc="-5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0294" y="3361766"/>
            <a:ext cx="691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9132" y="1378965"/>
            <a:ext cx="2752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Segoe Print"/>
                <a:cs typeface="Segoe Print"/>
              </a:rPr>
              <a:t>Word2Vec</a:t>
            </a:r>
            <a:r>
              <a:rPr sz="2000" spc="-7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9504" y="2273807"/>
            <a:ext cx="4146803" cy="39776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96276" y="3583685"/>
            <a:ext cx="413257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King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Women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Queen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Prince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Queen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15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vec(“king”)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vec(“man”)</a:t>
            </a:r>
            <a:r>
              <a:rPr sz="1800" dirty="0">
                <a:latin typeface="Calibri"/>
                <a:cs typeface="Calibri"/>
              </a:rPr>
              <a:t> + </a:t>
            </a:r>
            <a:r>
              <a:rPr sz="1800" spc="-10" dirty="0">
                <a:latin typeface="Calibri"/>
                <a:cs typeface="Calibri"/>
              </a:rPr>
              <a:t>vec(“woman”)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=~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vec(“queen”)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3" y="3052698"/>
            <a:ext cx="82975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transformation: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accuracy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selection: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removing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unnecessary</a:t>
            </a:r>
            <a:r>
              <a:rPr sz="1800" spc="-10" dirty="0">
                <a:latin typeface="Calibri"/>
                <a:cs typeface="Calibri"/>
              </a:rPr>
              <a:t> features.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extraction:</a:t>
            </a:r>
            <a:r>
              <a:rPr sz="1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features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805" y="566165"/>
            <a:ext cx="6097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019" y="2899028"/>
            <a:ext cx="40684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  <a:tab pos="2109470" algn="l"/>
              </a:tabLst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Bag</a:t>
            </a:r>
            <a:r>
              <a:rPr sz="1800" spc="3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of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Words:	Count</a:t>
            </a:r>
            <a:r>
              <a:rPr sz="1800" spc="-6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TF-IDF</a:t>
            </a:r>
            <a:r>
              <a:rPr sz="1800" spc="-4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Word2Vec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805" y="566165"/>
            <a:ext cx="6097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4347" y="3240151"/>
            <a:ext cx="965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Count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Vectorizer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scikit-learn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Python.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transform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vector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(count)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occurs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1005" y="2068525"/>
            <a:ext cx="2619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2023"/>
                </a:solidFill>
                <a:latin typeface="Segoe Print"/>
                <a:cs typeface="Segoe Print"/>
              </a:rPr>
              <a:t>Count</a:t>
            </a:r>
            <a:r>
              <a:rPr sz="2400" spc="-5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Segoe Print"/>
                <a:cs typeface="Segoe Print"/>
              </a:rPr>
              <a:t>Vectorizer</a:t>
            </a:r>
            <a:endParaRPr sz="24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4069" y="1822830"/>
            <a:ext cx="261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2023"/>
                </a:solidFill>
                <a:latin typeface="Segoe Print"/>
                <a:cs typeface="Segoe Print"/>
              </a:rPr>
              <a:t>Count</a:t>
            </a:r>
            <a:r>
              <a:rPr sz="2400" spc="-7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Segoe Print"/>
                <a:cs typeface="Segoe Print"/>
              </a:rPr>
              <a:t>Vectorizer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2239" y="3707538"/>
            <a:ext cx="7916441" cy="25330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2669" y="1773428"/>
            <a:ext cx="103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Sen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86" y="2322067"/>
            <a:ext cx="2798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[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'Hello,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you!’,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'Win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money,</a:t>
            </a:r>
            <a:r>
              <a:rPr sz="1800" spc="-5" dirty="0">
                <a:latin typeface="Calibri"/>
                <a:cs typeface="Calibri"/>
              </a:rPr>
              <a:t> win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0" dirty="0">
                <a:latin typeface="Calibri"/>
                <a:cs typeface="Calibri"/>
              </a:rPr>
              <a:t>home.’,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'Call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now’,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'Hello,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tomorrow?’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405" y="4091493"/>
            <a:ext cx="2613025" cy="192341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10" dirty="0">
                <a:latin typeface="Calibri"/>
                <a:cs typeface="Calibri"/>
              </a:rPr>
              <a:t>Hello,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Win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money,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Hello,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tomorrow?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97" y="3648582"/>
            <a:ext cx="209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Term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(TF)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4478" y="3648582"/>
            <a:ext cx="389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Number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repetition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sentence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6979" y="3998976"/>
            <a:ext cx="3893185" cy="0"/>
          </a:xfrm>
          <a:custGeom>
            <a:avLst/>
            <a:gdLst/>
            <a:ahLst/>
            <a:cxnLst/>
            <a:rect l="l" t="t" r="r" b="b"/>
            <a:pathLst>
              <a:path w="3893185">
                <a:moveTo>
                  <a:pt x="0" y="0"/>
                </a:moveTo>
                <a:lnTo>
                  <a:pt x="3893184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8691" y="4018026"/>
            <a:ext cx="212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sentence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865" y="1848504"/>
            <a:ext cx="2905423" cy="9679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631" y="3608933"/>
            <a:ext cx="4954541" cy="23847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Vectorizer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29900" y="4233671"/>
            <a:ext cx="1164590" cy="38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70840">
              <a:lnSpc>
                <a:spcPts val="2795"/>
              </a:lnSpc>
            </a:pPr>
            <a:r>
              <a:rPr sz="2400" spc="-5" dirty="0">
                <a:latin typeface="Calibri"/>
                <a:cs typeface="Calibri"/>
              </a:rPr>
              <a:t>1/3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763" y="1767585"/>
            <a:ext cx="5397500" cy="132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685">
              <a:lnSpc>
                <a:spcPts val="1855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TF-IDF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ts val="1855"/>
              </a:lnSpc>
            </a:pPr>
            <a:r>
              <a:rPr sz="1800" b="1" i="1" spc="-10" dirty="0">
                <a:latin typeface="Calibri"/>
                <a:cs typeface="Calibri"/>
              </a:rPr>
              <a:t>Dataset:</a:t>
            </a:r>
            <a:endParaRPr sz="1800">
              <a:latin typeface="Calibri"/>
              <a:cs typeface="Calibri"/>
            </a:endParaRPr>
          </a:p>
          <a:p>
            <a:pPr marL="12700" marR="2632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Sentence1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Love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Bangladesh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Sentence2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Love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Germany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Sentence3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Bangladesh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Germany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9820" y="3998976"/>
            <a:ext cx="2812415" cy="0"/>
          </a:xfrm>
          <a:custGeom>
            <a:avLst/>
            <a:gdLst/>
            <a:ahLst/>
            <a:cxnLst/>
            <a:rect l="l" t="t" r="r" b="b"/>
            <a:pathLst>
              <a:path w="2812415">
                <a:moveTo>
                  <a:pt x="0" y="0"/>
                </a:moveTo>
                <a:lnTo>
                  <a:pt x="2812415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604" y="2101810"/>
            <a:ext cx="3139366" cy="11578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201" y="3817346"/>
            <a:ext cx="4111902" cy="23815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2627" y="566165"/>
            <a:ext cx="8264525" cy="376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662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  <a:p>
            <a:pPr marL="2169795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Segoe Print"/>
              <a:cs typeface="Segoe Print"/>
            </a:endParaRPr>
          </a:p>
          <a:p>
            <a:pPr marL="4001770">
              <a:lnSpc>
                <a:spcPts val="1855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TF-IDF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 marL="438784">
              <a:lnSpc>
                <a:spcPts val="1855"/>
              </a:lnSpc>
            </a:pPr>
            <a:r>
              <a:rPr sz="1800" b="1" i="1" spc="-10" dirty="0">
                <a:latin typeface="Calibri"/>
                <a:cs typeface="Calibri"/>
              </a:rPr>
              <a:t>Dataset:</a:t>
            </a:r>
            <a:endParaRPr sz="1800">
              <a:latin typeface="Calibri"/>
              <a:cs typeface="Calibri"/>
            </a:endParaRPr>
          </a:p>
          <a:p>
            <a:pPr marL="438784" marR="50730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Sentence1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Love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Bangladesh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Sentence2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Love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Germany</a:t>
            </a:r>
            <a:endParaRPr sz="180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Sentence3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Bangladesh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Germany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Calibri"/>
              <a:cs typeface="Calibri"/>
            </a:endParaRPr>
          </a:p>
          <a:p>
            <a:pPr marL="1751964">
              <a:lnSpc>
                <a:spcPts val="1850"/>
              </a:lnSpc>
            </a:pPr>
            <a:r>
              <a:rPr sz="1800" spc="-40" dirty="0">
                <a:latin typeface="Calibri"/>
                <a:cs typeface="Calibri"/>
              </a:rPr>
              <a:t>Total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sentence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85"/>
              </a:lnSpc>
            </a:pPr>
            <a:r>
              <a:rPr sz="1800" dirty="0">
                <a:latin typeface="Calibri"/>
                <a:cs typeface="Calibri"/>
              </a:rPr>
              <a:t>IDF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</a:t>
            </a:r>
            <a:endParaRPr sz="1800">
              <a:latin typeface="Calibri"/>
              <a:cs typeface="Calibri"/>
            </a:endParaRPr>
          </a:p>
          <a:p>
            <a:pPr marL="1243330">
              <a:lnSpc>
                <a:spcPts val="2000"/>
              </a:lnSpc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sentence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word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42516" y="3581400"/>
            <a:ext cx="245745" cy="1059180"/>
          </a:xfrm>
          <a:custGeom>
            <a:avLst/>
            <a:gdLst/>
            <a:ahLst/>
            <a:cxnLst/>
            <a:rect l="l" t="t" r="r" b="b"/>
            <a:pathLst>
              <a:path w="245744" h="1059179">
                <a:moveTo>
                  <a:pt x="245363" y="1059180"/>
                </a:moveTo>
                <a:lnTo>
                  <a:pt x="197584" y="1057574"/>
                </a:lnTo>
                <a:lnTo>
                  <a:pt x="158591" y="1053195"/>
                </a:lnTo>
                <a:lnTo>
                  <a:pt x="132314" y="1046696"/>
                </a:lnTo>
                <a:lnTo>
                  <a:pt x="122681" y="1038732"/>
                </a:lnTo>
                <a:lnTo>
                  <a:pt x="122681" y="550037"/>
                </a:lnTo>
                <a:lnTo>
                  <a:pt x="113049" y="542073"/>
                </a:lnTo>
                <a:lnTo>
                  <a:pt x="86772" y="535574"/>
                </a:lnTo>
                <a:lnTo>
                  <a:pt x="47779" y="531195"/>
                </a:lnTo>
                <a:lnTo>
                  <a:pt x="0" y="529589"/>
                </a:lnTo>
                <a:lnTo>
                  <a:pt x="47779" y="527984"/>
                </a:lnTo>
                <a:lnTo>
                  <a:pt x="86772" y="523605"/>
                </a:lnTo>
                <a:lnTo>
                  <a:pt x="113049" y="517106"/>
                </a:lnTo>
                <a:lnTo>
                  <a:pt x="122681" y="509143"/>
                </a:lnTo>
                <a:lnTo>
                  <a:pt x="122681" y="20447"/>
                </a:lnTo>
                <a:lnTo>
                  <a:pt x="132314" y="12483"/>
                </a:lnTo>
                <a:lnTo>
                  <a:pt x="158591" y="5984"/>
                </a:lnTo>
                <a:lnTo>
                  <a:pt x="197584" y="1605"/>
                </a:lnTo>
                <a:lnTo>
                  <a:pt x="245363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3531108"/>
            <a:ext cx="360045" cy="1109980"/>
          </a:xfrm>
          <a:custGeom>
            <a:avLst/>
            <a:gdLst/>
            <a:ahLst/>
            <a:cxnLst/>
            <a:rect l="l" t="t" r="r" b="b"/>
            <a:pathLst>
              <a:path w="360045" h="1109979">
                <a:moveTo>
                  <a:pt x="0" y="0"/>
                </a:moveTo>
                <a:lnTo>
                  <a:pt x="69996" y="2361"/>
                </a:lnTo>
                <a:lnTo>
                  <a:pt x="127158" y="8794"/>
                </a:lnTo>
                <a:lnTo>
                  <a:pt x="165699" y="18323"/>
                </a:lnTo>
                <a:lnTo>
                  <a:pt x="179832" y="29971"/>
                </a:lnTo>
                <a:lnTo>
                  <a:pt x="179832" y="524763"/>
                </a:lnTo>
                <a:lnTo>
                  <a:pt x="193964" y="536412"/>
                </a:lnTo>
                <a:lnTo>
                  <a:pt x="232505" y="545941"/>
                </a:lnTo>
                <a:lnTo>
                  <a:pt x="289667" y="552374"/>
                </a:lnTo>
                <a:lnTo>
                  <a:pt x="359663" y="554735"/>
                </a:lnTo>
                <a:lnTo>
                  <a:pt x="289667" y="557097"/>
                </a:lnTo>
                <a:lnTo>
                  <a:pt x="232505" y="563530"/>
                </a:lnTo>
                <a:lnTo>
                  <a:pt x="193964" y="573059"/>
                </a:lnTo>
                <a:lnTo>
                  <a:pt x="179832" y="584707"/>
                </a:lnTo>
                <a:lnTo>
                  <a:pt x="179832" y="1079499"/>
                </a:lnTo>
                <a:lnTo>
                  <a:pt x="165699" y="1091148"/>
                </a:lnTo>
                <a:lnTo>
                  <a:pt x="127158" y="1100677"/>
                </a:lnTo>
                <a:lnTo>
                  <a:pt x="69996" y="1107110"/>
                </a:lnTo>
                <a:lnTo>
                  <a:pt x="0" y="1109471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3985" y="5105527"/>
            <a:ext cx="98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TF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IDF</a:t>
            </a:r>
            <a:r>
              <a:rPr sz="1800" spc="3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4825" y="4255237"/>
            <a:ext cx="5367116" cy="20869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097" y="2317495"/>
            <a:ext cx="3757865" cy="14071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8507" y="2300184"/>
            <a:ext cx="2987344" cy="13845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19805" y="566165"/>
            <a:ext cx="609727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  <a:p>
            <a:pPr marL="2540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  <a:p>
            <a:pPr marL="7620" algn="ctr">
              <a:lnSpc>
                <a:spcPct val="100000"/>
              </a:lnSpc>
              <a:spcBef>
                <a:spcPts val="215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TF-IDF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8957" y="1868246"/>
            <a:ext cx="241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9131" y="1793240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0" y="3095624"/>
            <a:ext cx="8534400" cy="228600"/>
          </a:xfrm>
          <a:custGeom>
            <a:avLst/>
            <a:gdLst/>
            <a:ahLst/>
            <a:cxnLst/>
            <a:rect l="l" t="t" r="r" b="b"/>
            <a:pathLst>
              <a:path w="8534400" h="228600">
                <a:moveTo>
                  <a:pt x="8534400" y="0"/>
                </a:moveTo>
                <a:lnTo>
                  <a:pt x="7861300" y="0"/>
                </a:lnTo>
                <a:lnTo>
                  <a:pt x="0" y="0"/>
                </a:lnTo>
                <a:lnTo>
                  <a:pt x="0" y="228600"/>
                </a:lnTo>
                <a:lnTo>
                  <a:pt x="7861300" y="228600"/>
                </a:lnTo>
                <a:lnTo>
                  <a:pt x="8534400" y="228600"/>
                </a:lnTo>
                <a:lnTo>
                  <a:pt x="85344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5124" y="2745740"/>
            <a:ext cx="10445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TF-IDF</a:t>
            </a:r>
            <a:r>
              <a:rPr sz="1800" dirty="0">
                <a:latin typeface="Calibri"/>
                <a:cs typeface="Calibri"/>
              </a:rPr>
              <a:t> is </a:t>
            </a:r>
            <a:r>
              <a:rPr sz="1800" spc="-15" dirty="0">
                <a:latin typeface="Calibri"/>
                <a:cs typeface="Calibri"/>
              </a:rPr>
              <a:t>better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Vectorizers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because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focuses</a:t>
            </a:r>
            <a:r>
              <a:rPr sz="1800" spc="-5" dirty="0">
                <a:latin typeface="Calibri"/>
                <a:cs typeface="Calibri"/>
              </a:rPr>
              <a:t> 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words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words.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"df"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3375025"/>
            <a:ext cx="6489700" cy="228600"/>
          </a:xfrm>
          <a:prstGeom prst="rect">
            <a:avLst/>
          </a:prstGeom>
          <a:solidFill>
            <a:srgbClr val="FFEF66">
              <a:alpha val="75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625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"subfield"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805" y="566165"/>
            <a:ext cx="6097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Different</a:t>
            </a:r>
            <a:r>
              <a:rPr sz="1800" spc="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Techniques</a:t>
            </a:r>
            <a:r>
              <a:rPr sz="1800" spc="2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Represent</a:t>
            </a:r>
            <a:r>
              <a:rPr sz="1800" spc="5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Words</a:t>
            </a:r>
            <a:r>
              <a:rPr sz="1800" spc="-10" dirty="0">
                <a:solidFill>
                  <a:srgbClr val="1F2023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1F2023"/>
                </a:solidFill>
                <a:latin typeface="Segoe Print"/>
                <a:cs typeface="Segoe Print"/>
              </a:rPr>
              <a:t>as </a:t>
            </a:r>
            <a:r>
              <a:rPr sz="1800" spc="-5" dirty="0">
                <a:solidFill>
                  <a:srgbClr val="1F2023"/>
                </a:solidFill>
                <a:latin typeface="Segoe Print"/>
                <a:cs typeface="Segoe Print"/>
              </a:rPr>
              <a:t>Vectors: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0" y="840181"/>
            <a:ext cx="11925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Segoe Print"/>
                <a:cs typeface="Segoe Print"/>
              </a:rPr>
              <a:t>Vectorizer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6926" y="1472311"/>
            <a:ext cx="34626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TF-idf</a:t>
            </a:r>
            <a:r>
              <a:rPr sz="2000" dirty="0"/>
              <a:t> vs</a:t>
            </a:r>
            <a:r>
              <a:rPr sz="2000" spc="-20" dirty="0"/>
              <a:t> </a:t>
            </a:r>
            <a:r>
              <a:rPr sz="2000" dirty="0"/>
              <a:t>Count</a:t>
            </a:r>
            <a:r>
              <a:rPr sz="2000" spc="-25" dirty="0"/>
              <a:t> </a:t>
            </a:r>
            <a:r>
              <a:rPr sz="2000" spc="-5" dirty="0"/>
              <a:t>Vectorizer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770940" y="3823207"/>
            <a:ext cx="10692765" cy="165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Can TF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Negative?</a:t>
            </a:r>
            <a:endParaRPr sz="1800">
              <a:latin typeface="Calibri"/>
              <a:cs typeface="Calibri"/>
            </a:endParaRPr>
          </a:p>
          <a:p>
            <a:pPr marL="1297305" marR="809625" indent="-287020">
              <a:lnSpc>
                <a:spcPct val="100000"/>
              </a:lnSpc>
              <a:buFont typeface="Wingdings"/>
              <a:buChar char=""/>
              <a:tabLst>
                <a:tab pos="1297305" algn="l"/>
                <a:tab pos="1297940" algn="l"/>
              </a:tabLst>
            </a:pPr>
            <a:r>
              <a:rPr sz="1800" spc="-5" dirty="0">
                <a:latin typeface="Calibri"/>
                <a:cs typeface="Calibri"/>
              </a:rPr>
              <a:t>No. 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0. </a:t>
            </a:r>
            <a:r>
              <a:rPr sz="1800" spc="-5" dirty="0">
                <a:latin typeface="Calibri"/>
                <a:cs typeface="Calibri"/>
              </a:rPr>
              <a:t>Both </a:t>
            </a:r>
            <a:r>
              <a:rPr sz="1800" spc="-10" dirty="0">
                <a:latin typeface="Calibri"/>
                <a:cs typeface="Calibri"/>
              </a:rPr>
              <a:t>term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inverse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positive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 </a:t>
            </a:r>
            <a:r>
              <a:rPr sz="1800" spc="-15" dirty="0">
                <a:latin typeface="Calibri"/>
                <a:cs typeface="Calibri"/>
              </a:rPr>
              <a:t>inference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sparsity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zeros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significantly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551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Segoe Print</vt:lpstr>
      <vt:lpstr>Wingdings</vt:lpstr>
      <vt:lpstr>Organic</vt:lpstr>
      <vt:lpstr>PowerPoint Presentation</vt:lpstr>
      <vt:lpstr>PowerPoint Presentation</vt:lpstr>
      <vt:lpstr>PowerPoint Presentation</vt:lpstr>
      <vt:lpstr>Vectorizer</vt:lpstr>
      <vt:lpstr>Vectorizer</vt:lpstr>
      <vt:lpstr>Vectorizer</vt:lpstr>
      <vt:lpstr>PowerPoint Presentation</vt:lpstr>
      <vt:lpstr>PowerPoint Presentation</vt:lpstr>
      <vt:lpstr>TF-idf vs Count Vectorizer</vt:lpstr>
      <vt:lpstr>Vectorizer</vt:lpstr>
      <vt:lpstr>Vectorizer</vt:lpstr>
      <vt:lpstr>Vectorizer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 Laptop</cp:lastModifiedBy>
  <cp:revision>1</cp:revision>
  <dcterms:created xsi:type="dcterms:W3CDTF">2023-03-05T16:46:09Z</dcterms:created>
  <dcterms:modified xsi:type="dcterms:W3CDTF">2023-03-05T16:48:19Z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