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4" r:id="rId5"/>
    <p:sldId id="258" r:id="rId6"/>
    <p:sldId id="259" r:id="rId7"/>
    <p:sldId id="361" r:id="rId8"/>
    <p:sldId id="265" r:id="rId9"/>
    <p:sldId id="344" r:id="rId10"/>
    <p:sldId id="348" r:id="rId11"/>
    <p:sldId id="349" r:id="rId12"/>
    <p:sldId id="358" r:id="rId13"/>
    <p:sldId id="359" r:id="rId14"/>
    <p:sldId id="350" r:id="rId15"/>
    <p:sldId id="351" r:id="rId16"/>
    <p:sldId id="352" r:id="rId17"/>
    <p:sldId id="353" r:id="rId18"/>
    <p:sldId id="354" r:id="rId19"/>
    <p:sldId id="355" r:id="rId20"/>
    <p:sldId id="3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7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9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4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3. Platform Independent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“Write once run anywhere” feature of Java makes it platform independent. It allows a Java program to run on any operating system like Windows, Linux, Mac or Solaris.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Other languages like C, C++, etc. are directly compiled into platform specific machine codes.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additional layer (class file) is added in java to achieve platform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7012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57655" y="123167"/>
            <a:ext cx="12034345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 – </a:t>
            </a:r>
            <a:r>
              <a:rPr lang="en-IN" sz="3600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Platform Independence</a:t>
            </a:r>
            <a:endParaRPr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BC491-AA50-441E-8132-311E8CC8AC52}"/>
              </a:ext>
            </a:extLst>
          </p:cNvPr>
          <p:cNvSpPr/>
          <p:nvPr/>
        </p:nvSpPr>
        <p:spPr>
          <a:xfrm>
            <a:off x="5230915" y="988538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.java file</a:t>
            </a:r>
            <a:b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CODE</a:t>
            </a:r>
            <a:endParaRPr lang="en-IN" sz="1867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FF911-FAC7-4F59-BE24-EFCC364AD66F}"/>
              </a:ext>
            </a:extLst>
          </p:cNvPr>
          <p:cNvSpPr/>
          <p:nvPr/>
        </p:nvSpPr>
        <p:spPr>
          <a:xfrm>
            <a:off x="2144789" y="407554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dirty="0">
                <a:solidFill>
                  <a:srgbClr val="FFFFFF"/>
                </a:solidFill>
                <a:latin typeface="Montserrat" panose="00000500000000000000" pitchFamily="2" charset="0"/>
              </a:rPr>
              <a:t>JVM for MAC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BDDEC-45E2-464D-B28B-7239384CF811}"/>
              </a:ext>
            </a:extLst>
          </p:cNvPr>
          <p:cNvSpPr/>
          <p:nvPr/>
        </p:nvSpPr>
        <p:spPr>
          <a:xfrm>
            <a:off x="7872021" y="402537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Linux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03981-82A2-4004-B170-402704420F6A}"/>
              </a:ext>
            </a:extLst>
          </p:cNvPr>
          <p:cNvSpPr/>
          <p:nvPr/>
        </p:nvSpPr>
        <p:spPr>
          <a:xfrm>
            <a:off x="4988996" y="4059024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Windows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66FF-2CAD-4341-8B49-DB8118B8BE41}"/>
              </a:ext>
            </a:extLst>
          </p:cNvPr>
          <p:cNvSpPr/>
          <p:nvPr/>
        </p:nvSpPr>
        <p:spPr>
          <a:xfrm>
            <a:off x="5230914" y="2371241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.class file</a:t>
            </a:r>
            <a:b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BYTE CODE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030" name="Picture 6" descr="https://encrypted-tbn0.gstatic.com/images?q=tbn:ANd9GcTkDd6p2uliOYDbJRzjQ6vVavygcaub0GgxGGKDK-vYFeo8Rmv2&amp;s">
            <a:extLst>
              <a:ext uri="{FF2B5EF4-FFF2-40B4-BE49-F238E27FC236}">
                <a16:creationId xmlns:a16="http://schemas.microsoft.com/office/drawing/2014/main" id="{40EFEE2F-999A-4646-B287-088764C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75" y="5483779"/>
            <a:ext cx="67190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6FBD1C5-571A-4EAA-8C6E-7D3EC53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8" y="5483779"/>
            <a:ext cx="792104" cy="7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Free computer icons">
            <a:extLst>
              <a:ext uri="{FF2B5EF4-FFF2-40B4-BE49-F238E27FC236}">
                <a16:creationId xmlns:a16="http://schemas.microsoft.com/office/drawing/2014/main" id="{915F3C70-EA50-4452-8D1D-D8C6016A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r="24737"/>
          <a:stretch/>
        </p:blipFill>
        <p:spPr bwMode="auto">
          <a:xfrm>
            <a:off x="2908936" y="5483779"/>
            <a:ext cx="68571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CAD6AC-335E-4551-A375-565C57F0B7B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1837744"/>
            <a:ext cx="1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83DC2-A4F8-442F-89C3-44CA81312D3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251794" y="3220447"/>
            <a:ext cx="2844207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DAB3A-69BF-4325-AD96-6A1967F77C1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096000" y="3220448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398AB8-03A7-4BEC-9AF4-7DD4E660477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1" y="3220447"/>
            <a:ext cx="2883025" cy="8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82CEBC-5B06-4D3B-8E23-56CFD3D80CCE}"/>
              </a:ext>
            </a:extLst>
          </p:cNvPr>
          <p:cNvSpPr txBox="1"/>
          <p:nvPr/>
        </p:nvSpPr>
        <p:spPr>
          <a:xfrm>
            <a:off x="6250333" y="19272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Compilation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C092A2-718A-4690-871B-B0A46004A518}"/>
              </a:ext>
            </a:extLst>
          </p:cNvPr>
          <p:cNvCxnSpPr/>
          <p:nvPr/>
        </p:nvCxnSpPr>
        <p:spPr>
          <a:xfrm>
            <a:off x="3230404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7DC4B-3FD3-4615-82AC-A3154BC22011}"/>
              </a:ext>
            </a:extLst>
          </p:cNvPr>
          <p:cNvCxnSpPr/>
          <p:nvPr/>
        </p:nvCxnSpPr>
        <p:spPr>
          <a:xfrm>
            <a:off x="6096000" y="457874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A8588-EAB8-47FA-BE71-86007001EFFE}"/>
              </a:ext>
            </a:extLst>
          </p:cNvPr>
          <p:cNvCxnSpPr/>
          <p:nvPr/>
        </p:nvCxnSpPr>
        <p:spPr>
          <a:xfrm>
            <a:off x="8979025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DFAFB-7300-4D9E-AD8E-0BAFFD14A61E}"/>
              </a:ext>
            </a:extLst>
          </p:cNvPr>
          <p:cNvSpPr txBox="1"/>
          <p:nvPr/>
        </p:nvSpPr>
        <p:spPr>
          <a:xfrm>
            <a:off x="2359242" y="627218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C668F-532E-44FB-9C39-43261BF156D5}"/>
              </a:ext>
            </a:extLst>
          </p:cNvPr>
          <p:cNvSpPr/>
          <p:nvPr/>
        </p:nvSpPr>
        <p:spPr>
          <a:xfrm>
            <a:off x="5203449" y="627218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098BE-AD3E-48B5-9B89-FB1AE60B649C}"/>
              </a:ext>
            </a:extLst>
          </p:cNvPr>
          <p:cNvSpPr/>
          <p:nvPr/>
        </p:nvSpPr>
        <p:spPr>
          <a:xfrm>
            <a:off x="8086474" y="627218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279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Compiler creates .class file which contains byte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(Java Virtual Machine) executes byte code into machine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itself is platform dependent. There is a separate JVM available for each operating system.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Different JVM produces different binary code for different operating systems.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byte code and different JVMs for different operating systems Java achieves its platform independence and makes software development easy to run on different platforms.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4. Architecture Neutral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an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essential feature that allows the applications to run easily on different machines with different hardware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There are no architecture dependent features, for example, the size of primitive types is fixed.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C programming, int data type occupies 2 bytes of memory for 32-bit architecture and 4 bytes of memory for 64-bit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 it occupies 4 bytes of memory for both 32 and 64-bit architectures.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5. Portable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Platform Independence and Architecture Neutral features of Java make it portable.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Portable because it facilitates to carry the Java bytecode to any platform.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367863" y="706210"/>
            <a:ext cx="11824137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6. Robust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Robust means strong/reliable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eliminated certain types of error prone programming constructs that are found in other languages.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exception handling mechanism, Java can catch and respond to exceptional situations, so that a program can continue its normal execution.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 strong memory allocation and garbage collection mechanism.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It does not support pointers, thereby eliminating the possibilities of overwriting memory and corrupting data.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7. Secure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best known for its security.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does not use pointers explicitly.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programs run under an area known as the Sand Box.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Security manager determines the accessibility options of a class, like reading and writing a file to the local disk.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uses a public key encryption system to allow the Java application transmit over the internet in the secured encrypted form.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byte code verifier checks the classes after loading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8. High Performance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faster than other traditional interpreted programming languages because Java bytecode is "close" to native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But it is not as fast as compiled languages, such as C++, because Java is interpreted.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new JVM is significantly faster than the earlier one. The new JVM uses the technology known as Just-In-Time compilation(JIT). It converts the byte code into machine code on demand basis.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9. Multi-Threaded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means a single program having different independent tasks to be performed independently at the same time(concurrently).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 can write Java programs that deal with many tasks at once by defining multiple threads.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is particularly useful in server applications, a server can serve multiple clients at the same time.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Java, threads can be created in two ways: by extending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Thread class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and by implementing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Runnable interface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8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10. Distributed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distributed computing, several computers work together on a network.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designed to develop applications that make distributed computing easy and efficient.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This feature of Java makes us able to access files by calling the methods from any machine on the internet.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Classes &amp; Objects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Primitive Datatypes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Operators &amp; Operands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Features of Java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040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Primitive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11288110" cy="112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hlinkClick r:id="rId2"/>
              </a:rPr>
              <a:t>https://www.w3schools.com/java/java_data_types.asp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Operators &amp; Operands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46959-8D67-4A8E-A901-C56D82968F96}"/>
              </a:ext>
            </a:extLst>
          </p:cNvPr>
          <p:cNvSpPr txBox="1"/>
          <p:nvPr/>
        </p:nvSpPr>
        <p:spPr>
          <a:xfrm>
            <a:off x="299544" y="1142709"/>
            <a:ext cx="9443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Conditional Statement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if – else, only if, nested  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switch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Loops (Iteration/ Repetition Statements)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for loop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32495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Return</a:t>
            </a:r>
          </a:p>
        </p:txBody>
      </p:sp>
    </p:spTree>
    <p:extLst>
      <p:ext uri="{BB962C8B-B14F-4D97-AF65-F5344CB8AC3E}">
        <p14:creationId xmlns:p14="http://schemas.microsoft.com/office/powerpoint/2010/main" val="15739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03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Features of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559D-7027-4572-8D4A-7F63E48774C8}"/>
              </a:ext>
            </a:extLst>
          </p:cNvPr>
          <p:cNvGrpSpPr/>
          <p:nvPr/>
        </p:nvGrpSpPr>
        <p:grpSpPr>
          <a:xfrm>
            <a:off x="3402527" y="1099010"/>
            <a:ext cx="5386946" cy="5242930"/>
            <a:chOff x="2382709" y="643999"/>
            <a:chExt cx="4583297" cy="4463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33D8B-FC4F-4B48-891B-25ECE8B00104}"/>
                </a:ext>
              </a:extLst>
            </p:cNvPr>
            <p:cNvGrpSpPr/>
            <p:nvPr/>
          </p:nvGrpSpPr>
          <p:grpSpPr>
            <a:xfrm>
              <a:off x="2950884" y="1062318"/>
              <a:ext cx="1300720" cy="1253005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D2BC69-CF56-43CB-ABE2-116AEE7E9C3E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96D5C-2E2B-487F-A03D-3062C6E26430}"/>
                  </a:ext>
                </a:extLst>
              </p:cNvPr>
              <p:cNvSpPr/>
              <p:nvPr/>
            </p:nvSpPr>
            <p:spPr>
              <a:xfrm>
                <a:off x="6437383" y="1028409"/>
                <a:ext cx="1040271" cy="8993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64A4A-8575-42AF-850E-17E43BC36A25}"/>
                </a:ext>
              </a:extLst>
            </p:cNvPr>
            <p:cNvGrpSpPr/>
            <p:nvPr/>
          </p:nvGrpSpPr>
          <p:grpSpPr>
            <a:xfrm>
              <a:off x="5004709" y="968093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ED0F39D-CB00-4B10-A3E5-E72062D9FCF0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Oriented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AD2660-B2F6-4A95-9234-8D6EF0DE6B25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3C6FC-2CD7-47BA-8B85-0F6C1C76B603}"/>
                </a:ext>
              </a:extLst>
            </p:cNvPr>
            <p:cNvGrpSpPr/>
            <p:nvPr/>
          </p:nvGrpSpPr>
          <p:grpSpPr>
            <a:xfrm>
              <a:off x="5674705" y="179843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3E242D-8EE0-4FFE-877E-A8AFE4D9F774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165CE3-EDDF-4238-95D4-3B266C996505}"/>
                  </a:ext>
                </a:extLst>
              </p:cNvPr>
              <p:cNvSpPr/>
              <p:nvPr/>
            </p:nvSpPr>
            <p:spPr>
              <a:xfrm>
                <a:off x="6771524" y="103725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C2AF9-BA3F-4D18-A53C-8AD72D76DEF6}"/>
                </a:ext>
              </a:extLst>
            </p:cNvPr>
            <p:cNvGrpSpPr/>
            <p:nvPr/>
          </p:nvGrpSpPr>
          <p:grpSpPr>
            <a:xfrm>
              <a:off x="5674705" y="27507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0B8BEB-E9C1-450B-B470-3A7CE5F465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77E26-2E83-448C-BA0D-C595F789C6A6}"/>
                  </a:ext>
                </a:extLst>
              </p:cNvPr>
              <p:cNvSpPr/>
              <p:nvPr/>
            </p:nvSpPr>
            <p:spPr>
              <a:xfrm>
                <a:off x="6913174" y="1161588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2088A0-9825-4BF6-99BA-096B84672E08}"/>
                </a:ext>
              </a:extLst>
            </p:cNvPr>
            <p:cNvGrpSpPr/>
            <p:nvPr/>
          </p:nvGrpSpPr>
          <p:grpSpPr>
            <a:xfrm>
              <a:off x="4034047" y="387048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046E5-9463-4509-A182-6FFA94EB4A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5AF968-D235-404E-937F-351AFC432266}"/>
                  </a:ext>
                </a:extLst>
              </p:cNvPr>
              <p:cNvSpPr/>
              <p:nvPr/>
            </p:nvSpPr>
            <p:spPr>
              <a:xfrm>
                <a:off x="6662784" y="1412707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E7A7E2-F5BB-4E66-B4E6-4646B1AF4F51}"/>
                </a:ext>
              </a:extLst>
            </p:cNvPr>
            <p:cNvGrpSpPr/>
            <p:nvPr/>
          </p:nvGrpSpPr>
          <p:grpSpPr>
            <a:xfrm>
              <a:off x="4013928" y="643999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BE841F-E77E-43FA-8503-0C05963CB5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8E6821-E52C-40AF-B9E3-64933D7E5377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3C68CB-5429-4AF3-A3DD-0FFF5D67F6B2}"/>
                </a:ext>
              </a:extLst>
            </p:cNvPr>
            <p:cNvGrpSpPr/>
            <p:nvPr/>
          </p:nvGrpSpPr>
          <p:grpSpPr>
            <a:xfrm>
              <a:off x="4958230" y="3546386"/>
              <a:ext cx="1249022" cy="1236923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127C1E-FA94-4CF4-A23F-0AE8430C7831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Portable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BD965D-9B06-4021-AB26-FECEBE3FD1DA}"/>
                  </a:ext>
                </a:extLst>
              </p:cNvPr>
              <p:cNvSpPr/>
              <p:nvPr/>
            </p:nvSpPr>
            <p:spPr>
              <a:xfrm>
                <a:off x="7204658" y="1286261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72153-63B2-4DB3-B9AE-399156BF9C25}"/>
                </a:ext>
              </a:extLst>
            </p:cNvPr>
            <p:cNvGrpSpPr/>
            <p:nvPr/>
          </p:nvGrpSpPr>
          <p:grpSpPr>
            <a:xfrm>
              <a:off x="2382709" y="18894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A75BBE-9DA4-4B4D-A1C8-A2E2D65615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005192-4EE9-4829-AD5C-A88936F1D89C}"/>
                  </a:ext>
                </a:extLst>
              </p:cNvPr>
              <p:cNvSpPr/>
              <p:nvPr/>
            </p:nvSpPr>
            <p:spPr>
              <a:xfrm>
                <a:off x="6404983" y="116336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5BCE42-775C-4BF8-82BC-99C9F161DA5E}"/>
                </a:ext>
              </a:extLst>
            </p:cNvPr>
            <p:cNvSpPr txBox="1"/>
            <p:nvPr/>
          </p:nvSpPr>
          <p:spPr>
            <a:xfrm>
              <a:off x="5778557" y="3209702"/>
              <a:ext cx="116891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  <a:p>
              <a:pPr algn="ctr"/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F83D3-5D42-4B45-89B0-7CA50218D161}"/>
                </a:ext>
              </a:extLst>
            </p:cNvPr>
            <p:cNvSpPr txBox="1"/>
            <p:nvPr/>
          </p:nvSpPr>
          <p:spPr>
            <a:xfrm>
              <a:off x="3011993" y="1579137"/>
              <a:ext cx="1133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Distributed</a:t>
              </a:r>
            </a:p>
            <a:p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F86E9-C756-4152-86B1-C3AAFF8FD369}"/>
                </a:ext>
              </a:extLst>
            </p:cNvPr>
            <p:cNvSpPr txBox="1"/>
            <p:nvPr/>
          </p:nvSpPr>
          <p:spPr>
            <a:xfrm>
              <a:off x="5784272" y="2174383"/>
              <a:ext cx="11817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04059-0650-45E2-ABF9-CD7910DE9BDF}"/>
                </a:ext>
              </a:extLst>
            </p:cNvPr>
            <p:cNvSpPr txBox="1"/>
            <p:nvPr/>
          </p:nvSpPr>
          <p:spPr>
            <a:xfrm>
              <a:off x="2466094" y="2343260"/>
              <a:ext cx="938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F2BDF-53E6-496B-96E4-B3551587547A}"/>
                </a:ext>
              </a:extLst>
            </p:cNvPr>
            <p:cNvSpPr txBox="1"/>
            <p:nvPr/>
          </p:nvSpPr>
          <p:spPr>
            <a:xfrm>
              <a:off x="4284376" y="4448927"/>
              <a:ext cx="7617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IN" sz="1300" b="1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Robust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81077E-4FB6-4604-8F9E-DB6171140384}"/>
                </a:ext>
              </a:extLst>
            </p:cNvPr>
            <p:cNvGrpSpPr/>
            <p:nvPr/>
          </p:nvGrpSpPr>
          <p:grpSpPr>
            <a:xfrm>
              <a:off x="2538515" y="2835526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1AD9DE-4D75-44C8-9F8C-EF15E8F851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C5E6B1-9BD3-4031-8839-71AB36766A9E}"/>
                  </a:ext>
                </a:extLst>
              </p:cNvPr>
              <p:cNvSpPr/>
              <p:nvPr/>
            </p:nvSpPr>
            <p:spPr>
              <a:xfrm>
                <a:off x="6504258" y="1159360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06BBBD-55B3-4CC9-9CB1-1D6442DA7841}"/>
                </a:ext>
              </a:extLst>
            </p:cNvPr>
            <p:cNvGrpSpPr/>
            <p:nvPr/>
          </p:nvGrpSpPr>
          <p:grpSpPr>
            <a:xfrm>
              <a:off x="3002582" y="3664024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4C3CB8-544E-4BE2-9355-00FAB653CF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4BEE28-B21B-42DA-8631-0842E74AC4B0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CEC6C-4BE6-4972-877B-16576D3CCD64}"/>
                </a:ext>
              </a:extLst>
            </p:cNvPr>
            <p:cNvSpPr/>
            <p:nvPr/>
          </p:nvSpPr>
          <p:spPr>
            <a:xfrm>
              <a:off x="2480196" y="3248962"/>
              <a:ext cx="1259336" cy="628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IN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Performace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B5513-1E20-4C23-B965-92C9FD903EA8}"/>
                </a:ext>
              </a:extLst>
            </p:cNvPr>
            <p:cNvSpPr/>
            <p:nvPr/>
          </p:nvSpPr>
          <p:spPr>
            <a:xfrm>
              <a:off x="3434903" y="1663328"/>
              <a:ext cx="2498043" cy="2473846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of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1. Simple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very easy to learn as its syntax is very simple.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It’s Syntax is based on C++. (Easier for people already familiar with it)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No complicated features like pointers, operator overloading etc.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Automatic Garbage Collection to remove unreferenced objects and thus programmers are free from memory management responsibilities. 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2. Object Oriented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object oriented programming language.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Just like the real world, it is centered on creating objects, manipulating objects and making them work together.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 is better than procedural programming because it provides great flexibility, modularity, clarity and reusability.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OOPs is more secure as it provides data hiding features.</a:t>
            </a:r>
          </a:p>
        </p:txBody>
      </p:sp>
    </p:spTree>
    <p:extLst>
      <p:ext uri="{BB962C8B-B14F-4D97-AF65-F5344CB8AC3E}">
        <p14:creationId xmlns:p14="http://schemas.microsoft.com/office/powerpoint/2010/main" val="64904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929</Words>
  <Application>Microsoft Office PowerPoint</Application>
  <PresentationFormat>Widescreen</PresentationFormat>
  <Paragraphs>126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Java</vt:lpstr>
      <vt:lpstr>Features of Java</vt:lpstr>
      <vt:lpstr>Features of Java</vt:lpstr>
      <vt:lpstr>Features of Java – Platform Independence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173</cp:revision>
  <dcterms:created xsi:type="dcterms:W3CDTF">2020-04-22T15:02:33Z</dcterms:created>
  <dcterms:modified xsi:type="dcterms:W3CDTF">2020-07-03T14:08:50Z</dcterms:modified>
</cp:coreProperties>
</file>