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9fd2a67c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9fd2a67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9fd2a67c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9fd2a67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9fd2a67c2_5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9fd2a67c2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fd2a67c2_5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fd2a67c2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29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</a:t>
            </a:r>
            <a:r>
              <a:rPr b="1" lang="en"/>
              <a:t>Data Analyst online job postings</a:t>
            </a:r>
            <a:r>
              <a:rPr lang="en"/>
              <a:t> in the United States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1870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b="1" lang="en"/>
              <a:t>Skills</a:t>
            </a:r>
            <a:r>
              <a:rPr lang="en"/>
              <a:t>, </a:t>
            </a:r>
            <a:r>
              <a:rPr b="1" lang="en"/>
              <a:t>Pay</a:t>
            </a:r>
            <a:r>
              <a:rPr lang="en"/>
              <a:t> and </a:t>
            </a:r>
            <a:r>
              <a:rPr b="1" lang="en"/>
              <a:t>Schedule</a:t>
            </a:r>
            <a:r>
              <a:rPr lang="en"/>
              <a:t> a candidate may expect.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811675" y="4293850"/>
            <a:ext cx="2888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Blue_People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22" name="Google Shape;222;p2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24" name="Google Shape;224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2"/>
          <p:cNvSpPr txBox="1"/>
          <p:nvPr>
            <p:ph idx="4294967295" type="body"/>
          </p:nvPr>
        </p:nvSpPr>
        <p:spPr>
          <a:xfrm>
            <a:off x="340925" y="5941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Include other Data related roles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Background pointer shape in timeline graphic" id="227" name="Google Shape;227;p22"/>
          <p:cNvSpPr/>
          <p:nvPr/>
        </p:nvSpPr>
        <p:spPr>
          <a:xfrm>
            <a:off x="1817050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228" name="Google Shape;228;p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30" name="Google Shape;230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1" name="Google Shape;231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2"/>
          <p:cNvSpPr txBox="1"/>
          <p:nvPr>
            <p:ph idx="4294967295" type="body"/>
          </p:nvPr>
        </p:nvSpPr>
        <p:spPr>
          <a:xfrm>
            <a:off x="32975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Compare skills associated with different Data roles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Background pointer shape in timeline graphic" id="233" name="Google Shape;233;p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35" name="Google Shape;235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2"/>
          <p:cNvSpPr txBox="1"/>
          <p:nvPr>
            <p:ph idx="4294967295" type="body"/>
          </p:nvPr>
        </p:nvSpPr>
        <p:spPr>
          <a:xfrm>
            <a:off x="5126902" y="37239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Remote vs OnSite salary </a:t>
            </a:r>
            <a:r>
              <a:rPr lang="en" sz="1600">
                <a:solidFill>
                  <a:schemeClr val="dk1"/>
                </a:solidFill>
              </a:rPr>
              <a:t>comparison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Background pointer shape in timeline graphic" id="238" name="Google Shape;238;p2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40" name="Google Shape;240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2"/>
          <p:cNvSpPr txBox="1"/>
          <p:nvPr>
            <p:ph idx="4294967295" type="body"/>
          </p:nvPr>
        </p:nvSpPr>
        <p:spPr>
          <a:xfrm>
            <a:off x="6590129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Correlate skills with salary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3" name="Google Shape;243;p22"/>
          <p:cNvSpPr txBox="1"/>
          <p:nvPr/>
        </p:nvSpPr>
        <p:spPr>
          <a:xfrm>
            <a:off x="248875" y="2993725"/>
            <a:ext cx="3505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Further  Research</a:t>
            </a:r>
            <a:endParaRPr b="1" sz="32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Q&amp;A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529050" y="3181875"/>
            <a:ext cx="8085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for your time!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50450" y="449450"/>
            <a:ext cx="40452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50450" y="19988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Members: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Gravias Marios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Tragakis Tilemachos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Chalepas Konstantinos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We are a US based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HR Services company</a:t>
            </a:r>
            <a:r>
              <a:rPr lang="en" sz="2000"/>
              <a:t> conducting a market research of job postings </a:t>
            </a:r>
            <a:r>
              <a:rPr lang="en" sz="2000"/>
              <a:t>concerning</a:t>
            </a:r>
            <a:r>
              <a:rPr lang="en" sz="2000"/>
              <a:t> the role of Data Analyst.</a:t>
            </a:r>
            <a:endParaRPr sz="2000"/>
          </a:p>
        </p:txBody>
      </p:sp>
      <p:sp>
        <p:nvSpPr>
          <p:cNvPr id="96" name="Google Shape;96;p14"/>
          <p:cNvSpPr txBox="1"/>
          <p:nvPr/>
        </p:nvSpPr>
        <p:spPr>
          <a:xfrm>
            <a:off x="4857750" y="401600"/>
            <a:ext cx="39189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Blue_People</a:t>
            </a:r>
            <a:endParaRPr b="1" sz="4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Our_Data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Source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Google search results</a:t>
            </a:r>
            <a:r>
              <a:rPr lang="en">
                <a:solidFill>
                  <a:schemeClr val="dk1"/>
                </a:solidFill>
              </a:rPr>
              <a:t> for Data Analyst </a:t>
            </a:r>
            <a:r>
              <a:rPr lang="en">
                <a:solidFill>
                  <a:schemeClr val="dk1"/>
                </a:solidFill>
              </a:rPr>
              <a:t>positions</a:t>
            </a:r>
            <a:r>
              <a:rPr lang="en">
                <a:solidFill>
                  <a:schemeClr val="dk1"/>
                </a:solidFill>
              </a:rPr>
              <a:t> in the United States.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Timeframe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November 4th 2022 to present</a:t>
            </a:r>
            <a:r>
              <a:rPr lang="en">
                <a:solidFill>
                  <a:schemeClr val="dk1"/>
                </a:solidFill>
              </a:rPr>
              <a:t>, gathered daily.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4" name="Google Shape;11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Description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~31.500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job postings</a:t>
            </a:r>
            <a:r>
              <a:rPr lang="en">
                <a:solidFill>
                  <a:schemeClr val="dk1"/>
                </a:solidFill>
              </a:rPr>
              <a:t> on 536 online platforms.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4" name="Google Shape;124;p1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396625" y="625100"/>
            <a:ext cx="2808000" cy="22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What are the most </a:t>
            </a:r>
            <a:r>
              <a:rPr b="1" lang="en" sz="3000"/>
              <a:t>in demand</a:t>
            </a:r>
            <a:r>
              <a:rPr b="1" lang="en" sz="3000">
                <a:solidFill>
                  <a:schemeClr val="lt1"/>
                </a:solidFill>
              </a:rPr>
              <a:t> </a:t>
            </a: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</a:rPr>
              <a:t>skills</a:t>
            </a:r>
            <a:r>
              <a:rPr lang="en" sz="2900"/>
              <a:t> a Data Analyst should have?</a:t>
            </a:r>
            <a:endParaRPr sz="2900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36" name="Google Shape;136;p1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7" name="Google Shape;137;p1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875" y="585762"/>
            <a:ext cx="5760125" cy="3971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217375" y="3027400"/>
            <a:ext cx="316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most in demand skill followed by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PowerBI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Tableau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have an almost identical appearance (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~33% included both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in demand but Python takes the edge. (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~36% included both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860675" y="4328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How does </a:t>
            </a:r>
            <a:r>
              <a:rPr b="1" lang="en" sz="3100">
                <a:highlight>
                  <a:schemeClr val="lt1"/>
                </a:highlight>
              </a:rPr>
              <a:t>salary</a:t>
            </a:r>
            <a:r>
              <a:rPr lang="en" sz="2900">
                <a:solidFill>
                  <a:schemeClr val="lt1"/>
                </a:solidFill>
              </a:rPr>
              <a:t> vary for different </a:t>
            </a:r>
            <a:r>
              <a:rPr b="1" lang="en" sz="2900">
                <a:solidFill>
                  <a:schemeClr val="lt1"/>
                </a:solidFill>
                <a:highlight>
                  <a:schemeClr val="dk1"/>
                </a:highlight>
              </a:rPr>
              <a:t>seniority levels</a:t>
            </a:r>
            <a:r>
              <a:rPr lang="en" sz="2900">
                <a:solidFill>
                  <a:schemeClr val="lt1"/>
                </a:solidFill>
              </a:rPr>
              <a:t>?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" y="1037700"/>
            <a:ext cx="4229601" cy="30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5035375" y="2154700"/>
            <a:ext cx="3622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Salaries 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rise linearly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seniority </a:t>
            </a:r>
            <a:r>
              <a:rPr i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(~26K increase)</a:t>
            </a:r>
            <a:endParaRPr i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job offerings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at Junior level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salary of a mid-level Data Analyst is around 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$86K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per year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2" name="Google Shape;162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2" name="Google Shape;172;p18"/>
          <p:cNvSpPr txBox="1"/>
          <p:nvPr>
            <p:ph type="title"/>
          </p:nvPr>
        </p:nvSpPr>
        <p:spPr>
          <a:xfrm>
            <a:off x="396625" y="625100"/>
            <a:ext cx="2808000" cy="22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Which </a:t>
            </a: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</a:rPr>
              <a:t>platforms</a:t>
            </a:r>
            <a:r>
              <a:rPr lang="en" sz="2900"/>
              <a:t> have the most Data Analyst related postings?</a:t>
            </a:r>
            <a:endParaRPr sz="2900"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74" name="Google Shape;174;p1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5" name="Google Shape;175;p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217375" y="3027400"/>
            <a:ext cx="316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Linkedin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&gt;30%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share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5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platforms have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&gt;75%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listings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00" y="721425"/>
            <a:ext cx="5858501" cy="37005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4860675" y="4328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How are job postings distributed between </a:t>
            </a:r>
            <a:r>
              <a:rPr b="1" lang="en" sz="2500">
                <a:highlight>
                  <a:schemeClr val="lt1"/>
                </a:highlight>
              </a:rPr>
              <a:t>OnSite and WFH</a:t>
            </a:r>
            <a:r>
              <a:rPr lang="en" sz="2500">
                <a:solidFill>
                  <a:schemeClr val="lt1"/>
                </a:solidFill>
              </a:rPr>
              <a:t> for each </a:t>
            </a:r>
            <a:r>
              <a:rPr b="1" lang="en" sz="2500">
                <a:solidFill>
                  <a:schemeClr val="lt1"/>
                </a:solidFill>
              </a:rPr>
              <a:t>platform</a:t>
            </a:r>
            <a:r>
              <a:rPr lang="en" sz="2500">
                <a:solidFill>
                  <a:schemeClr val="lt1"/>
                </a:solidFill>
              </a:rPr>
              <a:t>?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419475" y="2093250"/>
            <a:ext cx="3622200" cy="2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Likelihood to WFH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LinkedIn: 72%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Upwork: 100%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BeBee: 0%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Trabajo.org: 0%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ZipRecruiter: 4%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Indeed: 44%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6525"/>
            <a:ext cx="4555876" cy="411669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4852950" y="7803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How are job postings distributed between </a:t>
            </a:r>
            <a:r>
              <a:rPr b="1" lang="en" sz="2500">
                <a:highlight>
                  <a:schemeClr val="lt1"/>
                </a:highlight>
              </a:rPr>
              <a:t>OnSite and WFH</a:t>
            </a:r>
            <a:r>
              <a:rPr lang="en" sz="2500">
                <a:solidFill>
                  <a:schemeClr val="lt1"/>
                </a:solidFill>
              </a:rPr>
              <a:t> based on </a:t>
            </a:r>
            <a:r>
              <a:rPr b="1" lang="en" sz="2500">
                <a:solidFill>
                  <a:schemeClr val="lt1"/>
                </a:solidFill>
              </a:rPr>
              <a:t>work schedule</a:t>
            </a:r>
            <a:r>
              <a:rPr lang="en" sz="2500">
                <a:solidFill>
                  <a:schemeClr val="lt1"/>
                </a:solidFill>
              </a:rPr>
              <a:t>?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511100" y="2066300"/>
            <a:ext cx="43827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Likelihood to WFH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Contractors: 9x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Part-time: 1.8x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Interns: 0.6x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Full-time: 0.4x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4825"/>
            <a:ext cx="4548150" cy="365308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Skills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2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Excel</a:t>
            </a:r>
            <a:r>
              <a:rPr lang="en" sz="1600">
                <a:solidFill>
                  <a:schemeClr val="dk1"/>
                </a:solidFill>
              </a:rPr>
              <a:t> are a MUST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Python or R</a:t>
            </a:r>
            <a:r>
              <a:rPr lang="en" sz="1600">
                <a:solidFill>
                  <a:schemeClr val="dk1"/>
                </a:solidFill>
              </a:rPr>
              <a:t> for coding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PowerBI or Tableau</a:t>
            </a:r>
            <a:r>
              <a:rPr lang="en" sz="1600">
                <a:solidFill>
                  <a:schemeClr val="dk1"/>
                </a:solidFill>
              </a:rPr>
              <a:t> for visualizing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Salary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3" name="Google Shape;213;p21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Average Salary </a:t>
            </a:r>
            <a:r>
              <a:rPr b="1" lang="en" sz="1600">
                <a:solidFill>
                  <a:schemeClr val="dk1"/>
                </a:solidFill>
              </a:rPr>
              <a:t>~$98K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Steady increase</a:t>
            </a:r>
            <a:r>
              <a:rPr lang="en" sz="1600">
                <a:solidFill>
                  <a:schemeClr val="dk1"/>
                </a:solidFill>
              </a:rPr>
              <a:t> with longer experience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Schedule - WFH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6" name="Google Shape;216;p21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Remote offers are on </a:t>
            </a:r>
            <a:r>
              <a:rPr b="1" lang="en" sz="1600">
                <a:solidFill>
                  <a:schemeClr val="dk1"/>
                </a:solidFill>
              </a:rPr>
              <a:t>Linkedin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Upwork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&gt;73%</a:t>
            </a:r>
            <a:r>
              <a:rPr lang="en" sz="1600">
                <a:solidFill>
                  <a:schemeClr val="dk1"/>
                </a:solidFill>
              </a:rPr>
              <a:t> of postings are </a:t>
            </a:r>
            <a:r>
              <a:rPr b="1" lang="en" sz="1600">
                <a:solidFill>
                  <a:schemeClr val="dk1"/>
                </a:solidFill>
              </a:rPr>
              <a:t>full-time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