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2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7" name="Google Shape;37;p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46" name="Google Shape;46;p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1" name="Google Shape;61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22959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An overview of </a:t>
            </a:r>
            <a:r>
              <a:rPr b="1" lang="en"/>
              <a:t>Data Analyst online job postings</a:t>
            </a:r>
            <a:r>
              <a:rPr lang="en"/>
              <a:t> in the United States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187038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What </a:t>
            </a:r>
            <a:r>
              <a:rPr b="1" lang="en"/>
              <a:t>Skills</a:t>
            </a:r>
            <a:r>
              <a:rPr lang="en"/>
              <a:t>, </a:t>
            </a:r>
            <a:r>
              <a:rPr b="1" lang="en"/>
              <a:t>Pay</a:t>
            </a:r>
            <a:r>
              <a:rPr lang="en"/>
              <a:t> and </a:t>
            </a:r>
            <a:r>
              <a:rPr b="1" lang="en"/>
              <a:t>Schedule</a:t>
            </a:r>
            <a:r>
              <a:rPr lang="en"/>
              <a:t> a candidate may expect.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811675" y="4293850"/>
            <a:ext cx="28884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Blue_People</a:t>
            </a:r>
            <a:endParaRPr b="1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22" name="Google Shape;222;p22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24" name="Google Shape;224;p2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5" name="Google Shape;225;p2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22"/>
          <p:cNvSpPr txBox="1"/>
          <p:nvPr>
            <p:ph idx="4294967295" type="body"/>
          </p:nvPr>
        </p:nvSpPr>
        <p:spPr>
          <a:xfrm>
            <a:off x="340925" y="594192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Include other Data related roles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descr="Background pointer shape in timeline graphic" id="227" name="Google Shape;227;p22"/>
          <p:cNvSpPr/>
          <p:nvPr/>
        </p:nvSpPr>
        <p:spPr>
          <a:xfrm>
            <a:off x="1817050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ackground pointer shape in timeline graphic" id="228" name="Google Shape;228;p2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22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30" name="Google Shape;230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1" name="Google Shape;231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22"/>
          <p:cNvSpPr txBox="1"/>
          <p:nvPr>
            <p:ph idx="4294967295" type="body"/>
          </p:nvPr>
        </p:nvSpPr>
        <p:spPr>
          <a:xfrm>
            <a:off x="3297594" y="385667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Compare skills associated with different Data roles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descr="Background pointer shape in timeline graphic" id="233" name="Google Shape;233;p2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35" name="Google Shape;235;p2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2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22"/>
          <p:cNvSpPr txBox="1"/>
          <p:nvPr>
            <p:ph idx="4294967295" type="body"/>
          </p:nvPr>
        </p:nvSpPr>
        <p:spPr>
          <a:xfrm>
            <a:off x="5126902" y="3723925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Remote vs OnSite salary comparison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descr="Background pointer shape in timeline graphic" id="238" name="Google Shape;238;p22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2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40" name="Google Shape;240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1" name="Google Shape;241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22"/>
          <p:cNvSpPr txBox="1"/>
          <p:nvPr>
            <p:ph idx="4294967295" type="body"/>
          </p:nvPr>
        </p:nvSpPr>
        <p:spPr>
          <a:xfrm>
            <a:off x="6590129" y="703917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Correlate skills with salary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243" name="Google Shape;243;p22"/>
          <p:cNvSpPr txBox="1"/>
          <p:nvPr/>
        </p:nvSpPr>
        <p:spPr>
          <a:xfrm>
            <a:off x="248875" y="2993725"/>
            <a:ext cx="35052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Further  Research</a:t>
            </a:r>
            <a:endParaRPr b="1" i="0" sz="3200" u="none" cap="none" strike="noStrike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Q&amp;A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529050" y="3181875"/>
            <a:ext cx="8085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for your time!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50450" y="449450"/>
            <a:ext cx="4045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350450" y="1998876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 u="sng">
                <a:solidFill>
                  <a:schemeClr val="dk1"/>
                </a:solidFill>
              </a:rPr>
              <a:t>Members:</a:t>
            </a:r>
            <a:endParaRPr sz="16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>
                <a:solidFill>
                  <a:schemeClr val="dk1"/>
                </a:solidFill>
              </a:rPr>
              <a:t>Gravias Marios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>
                <a:solidFill>
                  <a:schemeClr val="dk1"/>
                </a:solidFill>
              </a:rPr>
              <a:t>Tragakis Tilemachos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>
                <a:solidFill>
                  <a:schemeClr val="dk1"/>
                </a:solidFill>
              </a:rPr>
              <a:t>Chalepas Konstantinos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000"/>
              <a:t>We are a US based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</a:rPr>
              <a:t>HR Services company</a:t>
            </a:r>
            <a:r>
              <a:rPr lang="en" sz="2000"/>
              <a:t> conducting a market research of job postings concerning the role of Data Analyst.</a:t>
            </a:r>
            <a:endParaRPr sz="2000"/>
          </a:p>
        </p:txBody>
      </p:sp>
      <p:sp>
        <p:nvSpPr>
          <p:cNvPr id="96" name="Google Shape;96;p14"/>
          <p:cNvSpPr txBox="1"/>
          <p:nvPr/>
        </p:nvSpPr>
        <p:spPr>
          <a:xfrm>
            <a:off x="4857750" y="401600"/>
            <a:ext cx="39189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Blue_People</a:t>
            </a:r>
            <a:endParaRPr b="1" i="0" sz="42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</a:rPr>
              <a:t>Our_Data</a:t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1"/>
                </a:solidFill>
              </a:rPr>
              <a:t>Source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Google search results</a:t>
            </a:r>
            <a:r>
              <a:rPr lang="en">
                <a:solidFill>
                  <a:schemeClr val="dk1"/>
                </a:solidFill>
              </a:rPr>
              <a:t> for Data Analyst positions in the United States.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8" name="Google Shape;108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9" name="Google Shape;109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1"/>
                </a:solidFill>
              </a:rPr>
              <a:t>Timeframe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November 2022 to present</a:t>
            </a:r>
            <a:r>
              <a:rPr lang="en">
                <a:solidFill>
                  <a:schemeClr val="dk1"/>
                </a:solidFill>
              </a:rPr>
              <a:t>, gathered daily.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4" name="Google Shape;114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1"/>
                </a:solidFill>
              </a:rPr>
              <a:t>Description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&gt;</a:t>
            </a:r>
            <a:r>
              <a:rPr b="1" lang="en">
                <a:solidFill>
                  <a:schemeClr val="dk1"/>
                </a:solidFill>
              </a:rPr>
              <a:t>30.000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job postings</a:t>
            </a:r>
            <a:r>
              <a:rPr lang="en">
                <a:solidFill>
                  <a:schemeClr val="dk1"/>
                </a:solidFill>
              </a:rPr>
              <a:t> on &gt;500 online platforms.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6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24" name="Google Shape;124;p16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16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6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6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6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16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16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16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16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16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34" name="Google Shape;134;p16"/>
          <p:cNvSpPr txBox="1"/>
          <p:nvPr>
            <p:ph type="title"/>
          </p:nvPr>
        </p:nvSpPr>
        <p:spPr>
          <a:xfrm>
            <a:off x="396625" y="625100"/>
            <a:ext cx="28080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900"/>
              <a:t>What are the most </a:t>
            </a:r>
            <a:r>
              <a:rPr b="1" lang="en" sz="3000"/>
              <a:t>in demand</a:t>
            </a:r>
            <a:r>
              <a:rPr b="1" lang="en" sz="3000">
                <a:solidFill>
                  <a:schemeClr val="lt1"/>
                </a:solidFill>
              </a:rPr>
              <a:t> </a:t>
            </a:r>
            <a:r>
              <a:rPr b="1" lang="en" sz="3000">
                <a:solidFill>
                  <a:schemeClr val="lt1"/>
                </a:solidFill>
                <a:highlight>
                  <a:schemeClr val="dk1"/>
                </a:highlight>
              </a:rPr>
              <a:t>skills</a:t>
            </a:r>
            <a:r>
              <a:rPr lang="en" sz="2900"/>
              <a:t> a Data Analyst should have?</a:t>
            </a:r>
            <a:endParaRPr sz="2900"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4939534" y="2017046"/>
            <a:ext cx="3825543" cy="1573619"/>
            <a:chOff x="1000000" y="2393988"/>
            <a:chExt cx="4144235" cy="1704712"/>
          </a:xfrm>
        </p:grpSpPr>
        <p:sp>
          <p:nvSpPr>
            <p:cNvPr id="136" name="Google Shape;136;p16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6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3875" y="585762"/>
            <a:ext cx="5760125" cy="397188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217375" y="3027400"/>
            <a:ext cx="316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the most in demand skill followed by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Excel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PowerBI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Tableau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have an almost identical appearance (</a:t>
            </a:r>
            <a:r>
              <a:rPr b="0" i="1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~33% included both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in demand but Python takes the edge. (</a:t>
            </a:r>
            <a:r>
              <a:rPr b="0" i="1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~36% included both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4860675" y="43285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900">
                <a:solidFill>
                  <a:schemeClr val="lt1"/>
                </a:solidFill>
              </a:rPr>
              <a:t>How does </a:t>
            </a:r>
            <a:r>
              <a:rPr b="1" lang="en" sz="3100">
                <a:highlight>
                  <a:schemeClr val="lt1"/>
                </a:highlight>
              </a:rPr>
              <a:t>salary</a:t>
            </a:r>
            <a:r>
              <a:rPr lang="en" sz="2900">
                <a:solidFill>
                  <a:schemeClr val="lt1"/>
                </a:solidFill>
              </a:rPr>
              <a:t> vary for different </a:t>
            </a:r>
            <a:r>
              <a:rPr b="1" lang="en" sz="2900">
                <a:solidFill>
                  <a:schemeClr val="lt1"/>
                </a:solidFill>
                <a:highlight>
                  <a:schemeClr val="dk1"/>
                </a:highlight>
              </a:rPr>
              <a:t>seniority levels</a:t>
            </a:r>
            <a:r>
              <a:rPr lang="en" sz="2900">
                <a:solidFill>
                  <a:schemeClr val="lt1"/>
                </a:solidFill>
              </a:rPr>
              <a:t>?</a:t>
            </a:r>
            <a:endParaRPr sz="2900">
              <a:solidFill>
                <a:schemeClr val="lt1"/>
              </a:solidFill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75" y="1037700"/>
            <a:ext cx="4229601" cy="30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5035375" y="2154700"/>
            <a:ext cx="36222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b="0" i="0" lang="en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Salaries </a:t>
            </a:r>
            <a:r>
              <a:rPr b="1" i="0" lang="en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rise linearly </a:t>
            </a:r>
            <a:r>
              <a:rPr b="0" i="0" lang="en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with seniority </a:t>
            </a:r>
            <a:r>
              <a:rPr b="0" i="1" lang="en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(~26K increase)</a:t>
            </a:r>
            <a:endParaRPr b="0" i="1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b="1" i="0" lang="en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job offerings</a:t>
            </a:r>
            <a:r>
              <a:rPr b="0" i="0" lang="en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at Junior level</a:t>
            </a:r>
            <a:endParaRPr b="0" i="0" sz="1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b="1" i="0" lang="en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Average </a:t>
            </a:r>
            <a:r>
              <a:rPr b="0" i="0" lang="en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salary of a mid-level Data Analyst is around </a:t>
            </a:r>
            <a:r>
              <a:rPr b="1" i="0" lang="en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$86K</a:t>
            </a:r>
            <a:r>
              <a:rPr b="0" i="0" lang="en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per year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8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62" name="Google Shape;162;p18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18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18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18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18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1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1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18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18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18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72" name="Google Shape;172;p18"/>
          <p:cNvSpPr txBox="1"/>
          <p:nvPr>
            <p:ph type="title"/>
          </p:nvPr>
        </p:nvSpPr>
        <p:spPr>
          <a:xfrm>
            <a:off x="396625" y="625100"/>
            <a:ext cx="28080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900"/>
              <a:t>Which </a:t>
            </a:r>
            <a:r>
              <a:rPr b="1" lang="en" sz="3000">
                <a:solidFill>
                  <a:schemeClr val="lt1"/>
                </a:solidFill>
                <a:highlight>
                  <a:schemeClr val="dk1"/>
                </a:highlight>
              </a:rPr>
              <a:t>platforms</a:t>
            </a:r>
            <a:r>
              <a:rPr lang="en" sz="2900"/>
              <a:t> have the most Data Analyst related postings?</a:t>
            </a:r>
            <a:endParaRPr sz="2900"/>
          </a:p>
        </p:txBody>
      </p:sp>
      <p:grpSp>
        <p:nvGrpSpPr>
          <p:cNvPr id="173" name="Google Shape;173;p18"/>
          <p:cNvGrpSpPr/>
          <p:nvPr/>
        </p:nvGrpSpPr>
        <p:grpSpPr>
          <a:xfrm>
            <a:off x="4939534" y="2017046"/>
            <a:ext cx="3825543" cy="1573619"/>
            <a:chOff x="1000000" y="2393988"/>
            <a:chExt cx="4144235" cy="1704712"/>
          </a:xfrm>
        </p:grpSpPr>
        <p:sp>
          <p:nvSpPr>
            <p:cNvPr id="174" name="Google Shape;174;p18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18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217375" y="3027400"/>
            <a:ext cx="316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Linkedin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&gt;30%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share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 5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platforms have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&gt;75%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listings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5500" y="721425"/>
            <a:ext cx="5858501" cy="370054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4860675" y="43285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500">
                <a:solidFill>
                  <a:schemeClr val="lt1"/>
                </a:solidFill>
              </a:rPr>
              <a:t>How are job postings distributed between </a:t>
            </a:r>
            <a:r>
              <a:rPr b="1" lang="en" sz="2500">
                <a:highlight>
                  <a:schemeClr val="lt1"/>
                </a:highlight>
              </a:rPr>
              <a:t>OnSite and WFH</a:t>
            </a:r>
            <a:r>
              <a:rPr lang="en" sz="2500">
                <a:solidFill>
                  <a:schemeClr val="lt1"/>
                </a:solidFill>
              </a:rPr>
              <a:t> for each </a:t>
            </a:r>
            <a:r>
              <a:rPr b="1" lang="en" sz="2500">
                <a:solidFill>
                  <a:schemeClr val="lt1"/>
                </a:solidFill>
              </a:rPr>
              <a:t>platform</a:t>
            </a:r>
            <a:r>
              <a:rPr lang="en" sz="2500">
                <a:solidFill>
                  <a:schemeClr val="lt1"/>
                </a:solidFill>
              </a:rPr>
              <a:t>? 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5419475" y="2093250"/>
            <a:ext cx="3622200" cy="21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Likelihood to WFH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LinkedIn: 72%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Upwork: 100%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BeBee: 0%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Trabajo.org: 0%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ZipRecruiter: 4%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Indeed: 44%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6525"/>
            <a:ext cx="4555876" cy="411669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4852950" y="780375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500">
                <a:solidFill>
                  <a:schemeClr val="lt1"/>
                </a:solidFill>
              </a:rPr>
              <a:t>How are job postings distributed between </a:t>
            </a:r>
            <a:r>
              <a:rPr b="1" lang="en" sz="2500">
                <a:highlight>
                  <a:schemeClr val="lt1"/>
                </a:highlight>
              </a:rPr>
              <a:t>OnSite and WFH</a:t>
            </a:r>
            <a:r>
              <a:rPr lang="en" sz="2500">
                <a:solidFill>
                  <a:schemeClr val="lt1"/>
                </a:solidFill>
              </a:rPr>
              <a:t> based on </a:t>
            </a:r>
            <a:r>
              <a:rPr b="1" lang="en" sz="2500">
                <a:solidFill>
                  <a:schemeClr val="lt1"/>
                </a:solidFill>
              </a:rPr>
              <a:t>work schedule</a:t>
            </a:r>
            <a:r>
              <a:rPr lang="en" sz="2500">
                <a:solidFill>
                  <a:schemeClr val="lt1"/>
                </a:solidFill>
              </a:rPr>
              <a:t>? 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5511100" y="2066300"/>
            <a:ext cx="43827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Likelihood to WFH</a:t>
            </a:r>
            <a:endParaRPr b="0" i="0" sz="1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b="0" i="0" lang="en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Contractors: 9x </a:t>
            </a:r>
            <a:endParaRPr b="0" i="0" sz="1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b="0" i="0" lang="en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Part-time: 1.8x</a:t>
            </a:r>
            <a:endParaRPr b="0" i="0" sz="1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b="0" i="0" lang="en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Interns: 0.6x </a:t>
            </a:r>
            <a:endParaRPr b="0" i="0" sz="1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b="0" i="0" lang="en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Full-time: 0.4x </a:t>
            </a:r>
            <a:endParaRPr b="0" i="0" sz="1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4825"/>
            <a:ext cx="4548150" cy="365308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1"/>
                </a:solidFill>
              </a:rPr>
              <a:t>Skills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0" name="Google Shape;210;p21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b="1" lang="en" sz="1600">
                <a:solidFill>
                  <a:schemeClr val="dk1"/>
                </a:solidFill>
              </a:rPr>
              <a:t>Excel</a:t>
            </a:r>
            <a:r>
              <a:rPr lang="en" sz="1600">
                <a:solidFill>
                  <a:schemeClr val="dk1"/>
                </a:solidFill>
              </a:rPr>
              <a:t> are a MUST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Python or R</a:t>
            </a:r>
            <a:r>
              <a:rPr lang="en" sz="1600">
                <a:solidFill>
                  <a:schemeClr val="dk1"/>
                </a:solidFill>
              </a:rPr>
              <a:t> for coding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PowerBI or Tableau</a:t>
            </a:r>
            <a:r>
              <a:rPr lang="en" sz="1600">
                <a:solidFill>
                  <a:schemeClr val="dk1"/>
                </a:solidFill>
              </a:rPr>
              <a:t> for visualizing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1"/>
                </a:solidFill>
              </a:rPr>
              <a:t>Salary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3" name="Google Shape;213;p21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Average Salary </a:t>
            </a:r>
            <a:r>
              <a:rPr b="1" lang="en" sz="1600">
                <a:solidFill>
                  <a:schemeClr val="dk1"/>
                </a:solidFill>
              </a:rPr>
              <a:t>~$98K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Steady increase</a:t>
            </a:r>
            <a:r>
              <a:rPr lang="en" sz="1600">
                <a:solidFill>
                  <a:schemeClr val="dk1"/>
                </a:solidFill>
              </a:rPr>
              <a:t> with longer experience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1"/>
                </a:solidFill>
              </a:rPr>
              <a:t>Schedule - WFH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6" name="Google Shape;216;p21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Most Remote offers are on </a:t>
            </a:r>
            <a:r>
              <a:rPr b="1" lang="en" sz="1600">
                <a:solidFill>
                  <a:schemeClr val="dk1"/>
                </a:solidFill>
              </a:rPr>
              <a:t>Linkedin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b="1" lang="en" sz="1600">
                <a:solidFill>
                  <a:schemeClr val="dk1"/>
                </a:solidFill>
              </a:rPr>
              <a:t>Upwork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&gt;73%</a:t>
            </a:r>
            <a:r>
              <a:rPr lang="en" sz="1600">
                <a:solidFill>
                  <a:schemeClr val="dk1"/>
                </a:solidFill>
              </a:rPr>
              <a:t> of postings are </a:t>
            </a:r>
            <a:r>
              <a:rPr b="1" lang="en" sz="1600">
                <a:solidFill>
                  <a:schemeClr val="dk1"/>
                </a:solidFill>
              </a:rPr>
              <a:t>full-time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