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6a03833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6a03833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a03833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6a03833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6a03833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6a03833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6a0383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6a0383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6a03833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6a03833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6a03833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6a03833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6a03833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6a03833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6a03833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6a03833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6a03833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6a03833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6225" y="1598450"/>
            <a:ext cx="3036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Diagno</a:t>
            </a:r>
            <a:r>
              <a:rPr lang="en-GB">
                <a:solidFill>
                  <a:srgbClr val="82C7A5"/>
                </a:solidFill>
              </a:rPr>
              <a:t>Sci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64675" y="3725400"/>
            <a:ext cx="34707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82C7A5"/>
                </a:solidFill>
              </a:rPr>
              <a:t>Participants:</a:t>
            </a:r>
            <a:endParaRPr sz="1400">
              <a:solidFill>
                <a:srgbClr val="82C7A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Gravias Marios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Tragakis Tilemachos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Chalepas Konstantinos</a:t>
            </a:r>
            <a:endParaRPr sz="1400"/>
          </a:p>
        </p:txBody>
      </p:sp>
      <p:sp>
        <p:nvSpPr>
          <p:cNvPr id="136" name="Google Shape;136;p13"/>
          <p:cNvSpPr txBox="1"/>
          <p:nvPr/>
        </p:nvSpPr>
        <p:spPr>
          <a:xfrm>
            <a:off x="3239050" y="2318700"/>
            <a:ext cx="48351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Early detection of Heart Disease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existing lab results of patients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00" y="1194575"/>
            <a:ext cx="1482450" cy="1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3079650" y="738325"/>
            <a:ext cx="50175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8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88">
                <a:highlight>
                  <a:srgbClr val="1B212C"/>
                </a:highlight>
                <a:latin typeface="Lato"/>
                <a:ea typeface="Lato"/>
                <a:cs typeface="Lato"/>
                <a:sym typeface="Lato"/>
              </a:rPr>
              <a:t>We value your Part in Today's </a:t>
            </a:r>
            <a:r>
              <a:rPr lang="en-GB" sz="2888">
                <a:solidFill>
                  <a:schemeClr val="lt2"/>
                </a:solidFill>
                <a:highlight>
                  <a:srgbClr val="1B212C"/>
                </a:highlight>
                <a:latin typeface="Lato"/>
                <a:ea typeface="Lato"/>
                <a:cs typeface="Lato"/>
                <a:sym typeface="Lato"/>
              </a:rPr>
              <a:t>Health Innovation Conversation</a:t>
            </a:r>
            <a:endParaRPr sz="2888">
              <a:solidFill>
                <a:schemeClr val="lt2"/>
              </a:solidFill>
              <a:highlight>
                <a:srgbClr val="1B212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2C7A5"/>
                </a:solidFill>
              </a:rPr>
              <a:t>Who</a:t>
            </a:r>
            <a:r>
              <a:rPr lang="en-GB"/>
              <a:t> are we?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</a:t>
            </a:r>
            <a:r>
              <a:rPr lang="en-GB" sz="1800"/>
              <a:t>iagnoSci is a Data Consulting agency providing advanced medical insights to patients, by utilizing diagnostic exams.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82C7A5"/>
                </a:solidFill>
                <a:highlight>
                  <a:srgbClr val="1B212C"/>
                </a:highlight>
              </a:rPr>
              <a:t>We turn Data into </a:t>
            </a:r>
            <a:r>
              <a:rPr lang="en-GB" sz="1800">
                <a:solidFill>
                  <a:srgbClr val="82C7A5"/>
                </a:solidFill>
                <a:highlight>
                  <a:srgbClr val="1B212C"/>
                </a:highlight>
              </a:rPr>
              <a:t>Life Saving</a:t>
            </a:r>
            <a:r>
              <a:rPr lang="en-GB" sz="1800">
                <a:solidFill>
                  <a:srgbClr val="82C7A5"/>
                </a:solidFill>
                <a:highlight>
                  <a:srgbClr val="1B212C"/>
                </a:highlight>
              </a:rPr>
              <a:t> Knowledge!</a:t>
            </a:r>
            <a:endParaRPr sz="2400">
              <a:solidFill>
                <a:srgbClr val="82C7A5"/>
              </a:solidFill>
              <a:highlight>
                <a:srgbClr val="1B212C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2C7A5"/>
                </a:solidFill>
              </a:rPr>
              <a:t>What</a:t>
            </a:r>
            <a:r>
              <a:rPr lang="en-GB"/>
              <a:t> is our job?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Apply </a:t>
            </a:r>
            <a:r>
              <a:rPr lang="en-GB" sz="1800">
                <a:solidFill>
                  <a:srgbClr val="82C7A5"/>
                </a:solidFill>
              </a:rPr>
              <a:t>Machine Learning</a:t>
            </a:r>
            <a:r>
              <a:rPr lang="en-GB" sz="1800"/>
              <a:t> models on </a:t>
            </a:r>
            <a:r>
              <a:rPr lang="en-GB" sz="1800"/>
              <a:t>existing medical records</a:t>
            </a:r>
            <a:r>
              <a:rPr lang="en-GB" sz="1800"/>
              <a:t> of patients, to predict</a:t>
            </a:r>
            <a:r>
              <a:rPr lang="en-GB" sz="1800"/>
              <a:t> risk for</a:t>
            </a:r>
            <a:r>
              <a:rPr lang="en-GB" sz="1800"/>
              <a:t> heart disease.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Notify patients that </a:t>
            </a:r>
            <a:r>
              <a:rPr lang="en-GB" sz="1800">
                <a:solidFill>
                  <a:schemeClr val="lt2"/>
                </a:solidFill>
              </a:rPr>
              <a:t>exhibit</a:t>
            </a:r>
            <a:r>
              <a:rPr lang="en-GB" sz="1800">
                <a:solidFill>
                  <a:schemeClr val="lt2"/>
                </a:solidFill>
              </a:rPr>
              <a:t> signs of oncoming heart disease</a:t>
            </a:r>
            <a:r>
              <a:rPr lang="en-GB" sz="1800"/>
              <a:t>, in order for them to contact their doctor and follow preventive measures.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</a:t>
            </a:r>
            <a:r>
              <a:rPr lang="en-GB">
                <a:solidFill>
                  <a:srgbClr val="82C7A5"/>
                </a:solidFill>
              </a:rPr>
              <a:t> Data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700+</a:t>
            </a:r>
            <a:r>
              <a:rPr lang="en-GB" sz="1800"/>
              <a:t> </a:t>
            </a:r>
            <a:r>
              <a:rPr lang="en-GB" sz="1800"/>
              <a:t>Exam Results of patients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12</a:t>
            </a:r>
            <a:r>
              <a:rPr lang="en-GB" sz="1800"/>
              <a:t> different  markers </a:t>
            </a:r>
            <a:endParaRPr sz="18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Blood Pressure, Blood Sugar, Cholesterol Levels, Age, Sex etc.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55%</a:t>
            </a:r>
            <a:r>
              <a:rPr lang="en-GB" sz="1800"/>
              <a:t> of patients with existing Heart Disease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</a:t>
            </a:r>
            <a:r>
              <a:rPr lang="en-GB">
                <a:solidFill>
                  <a:srgbClr val="82C7A5"/>
                </a:solidFill>
              </a:rPr>
              <a:t> Factors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-GB" sz="1800">
                <a:solidFill>
                  <a:srgbClr val="FF0000"/>
                </a:solidFill>
              </a:rPr>
              <a:t>NEGATIVE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-GB" sz="1800"/>
              <a:t>F</a:t>
            </a:r>
            <a:r>
              <a:rPr b="1" lang="en-GB" sz="1800"/>
              <a:t>lat  peak exercise ST segment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-GB" sz="1800"/>
              <a:t>Asymptomatic chest pain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-GB" sz="1800"/>
              <a:t>Exercise Angina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-GB" sz="1800"/>
              <a:t>High Cholesterol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b="1" lang="en-GB" sz="1800"/>
              <a:t>High Oldpeak</a:t>
            </a:r>
            <a:r>
              <a:rPr lang="en-GB" sz="1800"/>
              <a:t> (downward deviation of ST compared between exercise and rest)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933196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AA84F"/>
                </a:solidFill>
              </a:rPr>
              <a:t>POSITIVE</a:t>
            </a:r>
            <a:endParaRPr b="1"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800"/>
              <a:buAutoNum type="arabicPeriod"/>
            </a:pPr>
            <a:r>
              <a:rPr b="1" lang="en-GB" sz="1800"/>
              <a:t>Upsloping peak exercise ST segment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AutoNum type="arabicPeriod"/>
            </a:pPr>
            <a:r>
              <a:rPr b="1" lang="en-GB" sz="1800"/>
              <a:t>High Max </a:t>
            </a:r>
            <a:r>
              <a:rPr b="1" lang="en-GB" sz="1800"/>
              <a:t>Heart Rate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25" y="300450"/>
            <a:ext cx="7839375" cy="46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</a:t>
            </a:r>
            <a:r>
              <a:rPr lang="en-GB">
                <a:solidFill>
                  <a:srgbClr val="82C7A5"/>
                </a:solidFill>
              </a:rPr>
              <a:t> Model</a:t>
            </a:r>
            <a:endParaRPr>
              <a:solidFill>
                <a:srgbClr val="82C7A5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80%</a:t>
            </a:r>
            <a:r>
              <a:rPr lang="en-GB" sz="1800"/>
              <a:t> of the exam results used in training our model</a:t>
            </a:r>
            <a:endParaRPr sz="18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RandomForest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Our focus is to correctly </a:t>
            </a:r>
            <a:r>
              <a:rPr lang="en-GB" sz="1800">
                <a:solidFill>
                  <a:srgbClr val="82C7A5"/>
                </a:solidFill>
              </a:rPr>
              <a:t>identify most of the people </a:t>
            </a:r>
            <a:r>
              <a:rPr b="1" lang="en-GB" sz="1800">
                <a:solidFill>
                  <a:srgbClr val="82C7A5"/>
                </a:solidFill>
              </a:rPr>
              <a:t>with</a:t>
            </a:r>
            <a:r>
              <a:rPr lang="en-GB" sz="1800">
                <a:solidFill>
                  <a:srgbClr val="82C7A5"/>
                </a:solidFill>
              </a:rPr>
              <a:t> Heart Disease</a:t>
            </a:r>
            <a:r>
              <a:rPr lang="en-GB" sz="1800">
                <a:solidFill>
                  <a:srgbClr val="82C7A5"/>
                </a:solidFill>
              </a:rPr>
              <a:t>.</a:t>
            </a:r>
            <a:r>
              <a:rPr lang="en-GB" sz="1800"/>
              <a:t> </a:t>
            </a:r>
            <a:endParaRPr sz="18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High Emphasis on Recall Score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rest </a:t>
            </a:r>
            <a:r>
              <a:rPr lang="en-GB" sz="1800">
                <a:solidFill>
                  <a:schemeClr val="lt2"/>
                </a:solidFill>
              </a:rPr>
              <a:t>20%</a:t>
            </a:r>
            <a:r>
              <a:rPr lang="en-GB" sz="1800"/>
              <a:t> is used to measure the accuracy of our predictions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6176100" y="209525"/>
            <a:ext cx="27897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sz="2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700">
              <a:solidFill>
                <a:srgbClr val="82C7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10" l="0" r="0" t="0"/>
          <a:stretch/>
        </p:blipFill>
        <p:spPr>
          <a:xfrm>
            <a:off x="333100" y="148325"/>
            <a:ext cx="5843000" cy="484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6176100" y="1321650"/>
            <a:ext cx="17100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highlight>
                  <a:srgbClr val="6AA84F"/>
                </a:highlight>
                <a:latin typeface="Lato"/>
                <a:ea typeface="Lato"/>
                <a:cs typeface="Lato"/>
                <a:sym typeface="Lato"/>
              </a:rPr>
              <a:t>—&gt; 76</a:t>
            </a:r>
            <a:endParaRPr b="1" sz="1800">
              <a:solidFill>
                <a:schemeClr val="lt1"/>
              </a:solidFill>
              <a:highlight>
                <a:srgbClr val="6AA84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176100" y="3320250"/>
            <a:ext cx="17100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—</a:t>
            </a:r>
            <a:r>
              <a:rPr b="1" lang="en-GB" sz="18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&gt; 70</a:t>
            </a:r>
            <a:endParaRPr b="1" sz="1800">
              <a:solidFill>
                <a:schemeClr val="lt1"/>
              </a:solidFill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2C7A5"/>
                </a:solidFill>
              </a:rPr>
              <a:t>Summary </a:t>
            </a:r>
            <a:r>
              <a:rPr lang="en-GB"/>
              <a:t>|</a:t>
            </a:r>
            <a:r>
              <a:rPr lang="en-GB">
                <a:solidFill>
                  <a:srgbClr val="82C7A5"/>
                </a:solidFill>
              </a:rPr>
              <a:t> </a:t>
            </a:r>
            <a:r>
              <a:rPr lang="en-GB"/>
              <a:t>Outlook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91%</a:t>
            </a:r>
            <a:r>
              <a:rPr lang="en-GB" sz="1800"/>
              <a:t> of the patients WITH Heart Disease were correctly identified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lt2"/>
                </a:solidFill>
              </a:rPr>
              <a:t>9%</a:t>
            </a:r>
            <a:r>
              <a:rPr lang="en-GB" sz="1800"/>
              <a:t> of the patients WITHOUT  Heart Disease were misdiagnosed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Further model refinement can be </a:t>
            </a:r>
            <a:r>
              <a:rPr lang="en-GB" sz="1800"/>
              <a:t>achieved</a:t>
            </a:r>
            <a:r>
              <a:rPr lang="en-GB" sz="1800"/>
              <a:t> with </a:t>
            </a:r>
            <a:r>
              <a:rPr lang="en-GB" sz="1800">
                <a:solidFill>
                  <a:schemeClr val="lt2"/>
                </a:solidFill>
              </a:rPr>
              <a:t>more exam results</a:t>
            </a:r>
            <a:r>
              <a:rPr lang="en-GB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Examine how </a:t>
            </a:r>
            <a:r>
              <a:rPr lang="en-GB" sz="1800">
                <a:solidFill>
                  <a:schemeClr val="lt2"/>
                </a:solidFill>
              </a:rPr>
              <a:t>additional markers</a:t>
            </a:r>
            <a:r>
              <a:rPr lang="en-GB" sz="1800"/>
              <a:t> affect the predictions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