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Nunito"/>
      <p:regular r:id="rId30"/>
      <p:bold r:id="rId31"/>
      <p:italic r:id="rId32"/>
      <p:boldItalic r:id="rId33"/>
    </p:embeddedFont>
    <p:embeddedFont>
      <p:font typeface="Maven Pro"/>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6A6DEA1-18C7-44A9-9433-152AC8975B0E}">
  <a:tblStyle styleId="{A6A6DEA1-18C7-44A9-9433-152AC8975B0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5.xml"/><Relationship Id="rId33" Type="http://schemas.openxmlformats.org/officeDocument/2006/relationships/font" Target="fonts/Nunito-boldItalic.fntdata"/><Relationship Id="rId10" Type="http://schemas.openxmlformats.org/officeDocument/2006/relationships/slide" Target="slides/slide4.xml"/><Relationship Id="rId32" Type="http://schemas.openxmlformats.org/officeDocument/2006/relationships/font" Target="fonts/Nunito-italic.fntdata"/><Relationship Id="rId13" Type="http://schemas.openxmlformats.org/officeDocument/2006/relationships/slide" Target="slides/slide7.xml"/><Relationship Id="rId35" Type="http://schemas.openxmlformats.org/officeDocument/2006/relationships/font" Target="fonts/MavenPro-bold.fntdata"/><Relationship Id="rId12" Type="http://schemas.openxmlformats.org/officeDocument/2006/relationships/slide" Target="slides/slide6.xml"/><Relationship Id="rId34" Type="http://schemas.openxmlformats.org/officeDocument/2006/relationships/font" Target="fonts/MavenPro-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5fb8f9b31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5fb8f9b31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5fb8f9b31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5fb8f9b31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5fb8f9b31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5fb8f9b31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5fb8f9b31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5fb8f9b31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5fb8f9b31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5fb8f9b31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5fb8f9b31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5fb8f9b31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5fb8f9b31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5fb8f9b31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5fb8f9b312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5fb8f9b31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5fb8f9b312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5fb8f9b31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5f11fc8650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5f11fc865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5fb8f9b3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5fb8f9b3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39d9d782b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39d9d782b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39d9d782b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39d9d782b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39d9d782ba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39d9d782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5f8d879f49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5f8d879f49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5fb8f9b312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5fb8f9b31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5f11fc8650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5f11fc865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5f8d879f49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5f8d879f49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5f8d879f49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5f8d879f49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5f8d879f49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5f8d879f49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5fb8f9b31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5fb8f9b31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51186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Lending case study</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Upgrad - Abhishek Jaiswal &amp; Abhi Prasad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1303800" y="598575"/>
            <a:ext cx="7030500" cy="61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Loan Term </a:t>
            </a:r>
            <a:endParaRPr sz="2200"/>
          </a:p>
        </p:txBody>
      </p:sp>
      <p:sp>
        <p:nvSpPr>
          <p:cNvPr id="337" name="Google Shape;337;p22"/>
          <p:cNvSpPr txBox="1"/>
          <p:nvPr>
            <p:ph idx="1" type="body"/>
          </p:nvPr>
        </p:nvSpPr>
        <p:spPr>
          <a:xfrm>
            <a:off x="1303800" y="1316175"/>
            <a:ext cx="6720300" cy="737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Approved loans are more popular for 36 months term period. </a:t>
            </a:r>
            <a:endParaRPr sz="1400">
              <a:solidFill>
                <a:srgbClr val="000000"/>
              </a:solidFill>
              <a:highlight>
                <a:srgbClr val="FFFFFF"/>
              </a:highlight>
              <a:latin typeface="Arial"/>
              <a:ea typeface="Arial"/>
              <a:cs typeface="Arial"/>
              <a:sym typeface="Arial"/>
            </a:endParaRPr>
          </a:p>
        </p:txBody>
      </p:sp>
      <p:pic>
        <p:nvPicPr>
          <p:cNvPr id="338" name="Google Shape;338;p22"/>
          <p:cNvPicPr preferRelativeResize="0"/>
          <p:nvPr/>
        </p:nvPicPr>
        <p:blipFill>
          <a:blip r:embed="rId3">
            <a:alphaModFix/>
          </a:blip>
          <a:stretch>
            <a:fillRect/>
          </a:stretch>
        </p:blipFill>
        <p:spPr>
          <a:xfrm>
            <a:off x="1662700" y="2100675"/>
            <a:ext cx="4774580" cy="2784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3"/>
          <p:cNvSpPr txBox="1"/>
          <p:nvPr>
            <p:ph type="title"/>
          </p:nvPr>
        </p:nvSpPr>
        <p:spPr>
          <a:xfrm>
            <a:off x="1303800" y="598575"/>
            <a:ext cx="7030500" cy="61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Loan Grade</a:t>
            </a:r>
            <a:endParaRPr sz="2200"/>
          </a:p>
        </p:txBody>
      </p:sp>
      <p:sp>
        <p:nvSpPr>
          <p:cNvPr id="344" name="Google Shape;344;p23"/>
          <p:cNvSpPr txBox="1"/>
          <p:nvPr>
            <p:ph idx="1" type="body"/>
          </p:nvPr>
        </p:nvSpPr>
        <p:spPr>
          <a:xfrm>
            <a:off x="1303800" y="1316175"/>
            <a:ext cx="6720300" cy="737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Most of the approved loans are given to customer having good grade - A, B &amp; C.</a:t>
            </a:r>
            <a:r>
              <a:rPr lang="en" sz="1400">
                <a:solidFill>
                  <a:srgbClr val="000000"/>
                </a:solidFill>
                <a:highlight>
                  <a:srgbClr val="FFFFFF"/>
                </a:highlight>
                <a:latin typeface="Arial"/>
                <a:ea typeface="Arial"/>
                <a:cs typeface="Arial"/>
                <a:sym typeface="Arial"/>
              </a:rPr>
              <a:t> </a:t>
            </a:r>
            <a:endParaRPr sz="1400">
              <a:solidFill>
                <a:srgbClr val="000000"/>
              </a:solidFill>
              <a:highlight>
                <a:srgbClr val="FFFFFF"/>
              </a:highlight>
              <a:latin typeface="Arial"/>
              <a:ea typeface="Arial"/>
              <a:cs typeface="Arial"/>
              <a:sym typeface="Arial"/>
            </a:endParaRPr>
          </a:p>
        </p:txBody>
      </p:sp>
      <p:pic>
        <p:nvPicPr>
          <p:cNvPr id="345" name="Google Shape;345;p23"/>
          <p:cNvPicPr preferRelativeResize="0"/>
          <p:nvPr/>
        </p:nvPicPr>
        <p:blipFill>
          <a:blip r:embed="rId3">
            <a:alphaModFix/>
          </a:blip>
          <a:stretch>
            <a:fillRect/>
          </a:stretch>
        </p:blipFill>
        <p:spPr>
          <a:xfrm>
            <a:off x="1533225" y="2053875"/>
            <a:ext cx="5418101" cy="2784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ph type="title"/>
          </p:nvPr>
        </p:nvSpPr>
        <p:spPr>
          <a:xfrm>
            <a:off x="1303800" y="598575"/>
            <a:ext cx="7030500" cy="61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Employment Length</a:t>
            </a:r>
            <a:endParaRPr sz="2200"/>
          </a:p>
        </p:txBody>
      </p:sp>
      <p:sp>
        <p:nvSpPr>
          <p:cNvPr id="351" name="Google Shape;351;p24"/>
          <p:cNvSpPr txBox="1"/>
          <p:nvPr>
            <p:ph idx="1" type="body"/>
          </p:nvPr>
        </p:nvSpPr>
        <p:spPr>
          <a:xfrm>
            <a:off x="1303800" y="1316175"/>
            <a:ext cx="6720300" cy="737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Most of the approved loan are for customer having employment duration more than 10 years</a:t>
            </a:r>
            <a:r>
              <a:rPr lang="en" sz="1400">
                <a:solidFill>
                  <a:srgbClr val="000000"/>
                </a:solidFill>
                <a:highlight>
                  <a:srgbClr val="FFFFFF"/>
                </a:highlight>
                <a:latin typeface="Arial"/>
                <a:ea typeface="Arial"/>
                <a:cs typeface="Arial"/>
                <a:sym typeface="Arial"/>
              </a:rPr>
              <a:t>. </a:t>
            </a:r>
            <a:endParaRPr sz="1400">
              <a:solidFill>
                <a:srgbClr val="000000"/>
              </a:solidFill>
              <a:highlight>
                <a:srgbClr val="FFFFFF"/>
              </a:highlight>
              <a:latin typeface="Arial"/>
              <a:ea typeface="Arial"/>
              <a:cs typeface="Arial"/>
              <a:sym typeface="Arial"/>
            </a:endParaRPr>
          </a:p>
        </p:txBody>
      </p:sp>
      <p:pic>
        <p:nvPicPr>
          <p:cNvPr id="352" name="Google Shape;352;p24"/>
          <p:cNvPicPr preferRelativeResize="0"/>
          <p:nvPr/>
        </p:nvPicPr>
        <p:blipFill>
          <a:blip r:embed="rId3">
            <a:alphaModFix/>
          </a:blip>
          <a:stretch>
            <a:fillRect/>
          </a:stretch>
        </p:blipFill>
        <p:spPr>
          <a:xfrm>
            <a:off x="1659950" y="2053875"/>
            <a:ext cx="5397001" cy="27848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5"/>
          <p:cNvSpPr txBox="1"/>
          <p:nvPr>
            <p:ph type="title"/>
          </p:nvPr>
        </p:nvSpPr>
        <p:spPr>
          <a:xfrm>
            <a:off x="1303800" y="598575"/>
            <a:ext cx="7030500" cy="61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Loan Purpose</a:t>
            </a:r>
            <a:endParaRPr sz="2200"/>
          </a:p>
        </p:txBody>
      </p:sp>
      <p:sp>
        <p:nvSpPr>
          <p:cNvPr id="358" name="Google Shape;358;p25"/>
          <p:cNvSpPr txBox="1"/>
          <p:nvPr>
            <p:ph idx="1" type="body"/>
          </p:nvPr>
        </p:nvSpPr>
        <p:spPr>
          <a:xfrm>
            <a:off x="1303800" y="1316175"/>
            <a:ext cx="6720300" cy="737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Most of the approved loan are for purpose - debt consolidation.</a:t>
            </a:r>
            <a:endParaRPr sz="1400">
              <a:solidFill>
                <a:srgbClr val="000000"/>
              </a:solidFill>
              <a:highlight>
                <a:srgbClr val="FFFFFF"/>
              </a:highlight>
              <a:latin typeface="Arial"/>
              <a:ea typeface="Arial"/>
              <a:cs typeface="Arial"/>
              <a:sym typeface="Arial"/>
            </a:endParaRPr>
          </a:p>
        </p:txBody>
      </p:sp>
      <p:pic>
        <p:nvPicPr>
          <p:cNvPr id="359" name="Google Shape;359;p25"/>
          <p:cNvPicPr preferRelativeResize="0"/>
          <p:nvPr/>
        </p:nvPicPr>
        <p:blipFill>
          <a:blip r:embed="rId3">
            <a:alphaModFix/>
          </a:blip>
          <a:stretch>
            <a:fillRect/>
          </a:stretch>
        </p:blipFill>
        <p:spPr>
          <a:xfrm>
            <a:off x="1895050" y="2195700"/>
            <a:ext cx="5130830" cy="2784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6"/>
          <p:cNvSpPr txBox="1"/>
          <p:nvPr>
            <p:ph type="title"/>
          </p:nvPr>
        </p:nvSpPr>
        <p:spPr>
          <a:xfrm>
            <a:off x="1303800" y="598575"/>
            <a:ext cx="7030500" cy="61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Loan Approved Year</a:t>
            </a:r>
            <a:endParaRPr sz="2200"/>
          </a:p>
        </p:txBody>
      </p:sp>
      <p:sp>
        <p:nvSpPr>
          <p:cNvPr id="365" name="Google Shape;365;p26"/>
          <p:cNvSpPr txBox="1"/>
          <p:nvPr>
            <p:ph idx="1" type="body"/>
          </p:nvPr>
        </p:nvSpPr>
        <p:spPr>
          <a:xfrm>
            <a:off x="1303800" y="1316175"/>
            <a:ext cx="6720300" cy="737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Approved Loan increases with increase of year.</a:t>
            </a:r>
            <a:endParaRPr sz="1400">
              <a:solidFill>
                <a:srgbClr val="000000"/>
              </a:solidFill>
              <a:highlight>
                <a:srgbClr val="FFFFFF"/>
              </a:highlight>
              <a:latin typeface="Arial"/>
              <a:ea typeface="Arial"/>
              <a:cs typeface="Arial"/>
              <a:sym typeface="Arial"/>
            </a:endParaRPr>
          </a:p>
        </p:txBody>
      </p:sp>
      <p:pic>
        <p:nvPicPr>
          <p:cNvPr id="366" name="Google Shape;366;p26"/>
          <p:cNvPicPr preferRelativeResize="0"/>
          <p:nvPr/>
        </p:nvPicPr>
        <p:blipFill>
          <a:blip r:embed="rId3">
            <a:alphaModFix/>
          </a:blip>
          <a:stretch>
            <a:fillRect/>
          </a:stretch>
        </p:blipFill>
        <p:spPr>
          <a:xfrm>
            <a:off x="1670525" y="1984475"/>
            <a:ext cx="5502599" cy="27848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7"/>
          <p:cNvSpPr txBox="1"/>
          <p:nvPr>
            <p:ph type="title"/>
          </p:nvPr>
        </p:nvSpPr>
        <p:spPr>
          <a:xfrm>
            <a:off x="1303800" y="598575"/>
            <a:ext cx="7030500" cy="61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Loan Status vs Loan Amount</a:t>
            </a:r>
            <a:endParaRPr sz="2200"/>
          </a:p>
        </p:txBody>
      </p:sp>
      <p:sp>
        <p:nvSpPr>
          <p:cNvPr id="372" name="Google Shape;372;p27"/>
          <p:cNvSpPr txBox="1"/>
          <p:nvPr>
            <p:ph idx="1" type="body"/>
          </p:nvPr>
        </p:nvSpPr>
        <p:spPr>
          <a:xfrm>
            <a:off x="1303800" y="1316175"/>
            <a:ext cx="6720300" cy="737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Loan defaults increases with increase in Loan amount.</a:t>
            </a:r>
            <a:endParaRPr sz="1400">
              <a:solidFill>
                <a:srgbClr val="000000"/>
              </a:solidFill>
              <a:highlight>
                <a:srgbClr val="FFFFFF"/>
              </a:highlight>
              <a:latin typeface="Arial"/>
              <a:ea typeface="Arial"/>
              <a:cs typeface="Arial"/>
              <a:sym typeface="Arial"/>
            </a:endParaRPr>
          </a:p>
        </p:txBody>
      </p:sp>
      <p:pic>
        <p:nvPicPr>
          <p:cNvPr id="373" name="Google Shape;373;p27"/>
          <p:cNvPicPr preferRelativeResize="0"/>
          <p:nvPr/>
        </p:nvPicPr>
        <p:blipFill>
          <a:blip r:embed="rId3">
            <a:alphaModFix/>
          </a:blip>
          <a:stretch>
            <a:fillRect/>
          </a:stretch>
        </p:blipFill>
        <p:spPr>
          <a:xfrm>
            <a:off x="2201350" y="2053875"/>
            <a:ext cx="4645447" cy="27848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8"/>
          <p:cNvSpPr txBox="1"/>
          <p:nvPr>
            <p:ph type="title"/>
          </p:nvPr>
        </p:nvSpPr>
        <p:spPr>
          <a:xfrm>
            <a:off x="1303800" y="598575"/>
            <a:ext cx="7030500" cy="61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Loan Status vs Interest Rate</a:t>
            </a:r>
            <a:endParaRPr sz="2200"/>
          </a:p>
        </p:txBody>
      </p:sp>
      <p:sp>
        <p:nvSpPr>
          <p:cNvPr id="379" name="Google Shape;379;p28"/>
          <p:cNvSpPr txBox="1"/>
          <p:nvPr>
            <p:ph idx="1" type="body"/>
          </p:nvPr>
        </p:nvSpPr>
        <p:spPr>
          <a:xfrm>
            <a:off x="1303800" y="1316175"/>
            <a:ext cx="6720300" cy="737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Loan defaults increases with increase in Interest Rate.</a:t>
            </a:r>
            <a:endParaRPr sz="1400">
              <a:solidFill>
                <a:srgbClr val="000000"/>
              </a:solidFill>
              <a:highlight>
                <a:srgbClr val="FFFFFF"/>
              </a:highlight>
              <a:latin typeface="Arial"/>
              <a:ea typeface="Arial"/>
              <a:cs typeface="Arial"/>
              <a:sym typeface="Arial"/>
            </a:endParaRPr>
          </a:p>
        </p:txBody>
      </p:sp>
      <p:pic>
        <p:nvPicPr>
          <p:cNvPr id="380" name="Google Shape;380;p28"/>
          <p:cNvPicPr preferRelativeResize="0"/>
          <p:nvPr/>
        </p:nvPicPr>
        <p:blipFill>
          <a:blip r:embed="rId3">
            <a:alphaModFix/>
          </a:blip>
          <a:stretch>
            <a:fillRect/>
          </a:stretch>
        </p:blipFill>
        <p:spPr>
          <a:xfrm>
            <a:off x="1427600" y="2053875"/>
            <a:ext cx="5090699" cy="2784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9"/>
          <p:cNvSpPr txBox="1"/>
          <p:nvPr>
            <p:ph type="title"/>
          </p:nvPr>
        </p:nvSpPr>
        <p:spPr>
          <a:xfrm>
            <a:off x="1303800" y="598575"/>
            <a:ext cx="7030500" cy="61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Loan Status vs Grade</a:t>
            </a:r>
            <a:endParaRPr sz="2200"/>
          </a:p>
        </p:txBody>
      </p:sp>
      <p:sp>
        <p:nvSpPr>
          <p:cNvPr id="386" name="Google Shape;386;p29"/>
          <p:cNvSpPr txBox="1"/>
          <p:nvPr>
            <p:ph idx="1" type="body"/>
          </p:nvPr>
        </p:nvSpPr>
        <p:spPr>
          <a:xfrm>
            <a:off x="1303800" y="1316175"/>
            <a:ext cx="6720300" cy="737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Loan defaults increases with decrease in Grade</a:t>
            </a:r>
            <a:endParaRPr sz="1400">
              <a:solidFill>
                <a:srgbClr val="000000"/>
              </a:solidFill>
              <a:highlight>
                <a:srgbClr val="FFFFFF"/>
              </a:highlight>
              <a:latin typeface="Arial"/>
              <a:ea typeface="Arial"/>
              <a:cs typeface="Arial"/>
              <a:sym typeface="Arial"/>
            </a:endParaRPr>
          </a:p>
        </p:txBody>
      </p:sp>
      <p:pic>
        <p:nvPicPr>
          <p:cNvPr id="387" name="Google Shape;387;p29"/>
          <p:cNvPicPr preferRelativeResize="0"/>
          <p:nvPr/>
        </p:nvPicPr>
        <p:blipFill>
          <a:blip r:embed="rId3">
            <a:alphaModFix/>
          </a:blip>
          <a:stretch>
            <a:fillRect/>
          </a:stretch>
        </p:blipFill>
        <p:spPr>
          <a:xfrm>
            <a:off x="1691650" y="2053875"/>
            <a:ext cx="5164625" cy="2784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0"/>
          <p:cNvSpPr txBox="1"/>
          <p:nvPr>
            <p:ph type="title"/>
          </p:nvPr>
        </p:nvSpPr>
        <p:spPr>
          <a:xfrm>
            <a:off x="1303800" y="598575"/>
            <a:ext cx="7030500" cy="61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Loan Status vs Grade</a:t>
            </a:r>
            <a:endParaRPr sz="2200"/>
          </a:p>
        </p:txBody>
      </p:sp>
      <p:sp>
        <p:nvSpPr>
          <p:cNvPr id="393" name="Google Shape;393;p30"/>
          <p:cNvSpPr txBox="1"/>
          <p:nvPr>
            <p:ph idx="1" type="body"/>
          </p:nvPr>
        </p:nvSpPr>
        <p:spPr>
          <a:xfrm>
            <a:off x="1303800" y="1316175"/>
            <a:ext cx="6720300" cy="737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Loan defaults increases with decrease in Grade</a:t>
            </a:r>
            <a:endParaRPr sz="1400">
              <a:solidFill>
                <a:srgbClr val="000000"/>
              </a:solidFill>
              <a:highlight>
                <a:srgbClr val="FFFFFF"/>
              </a:highlight>
              <a:latin typeface="Arial"/>
              <a:ea typeface="Arial"/>
              <a:cs typeface="Arial"/>
              <a:sym typeface="Arial"/>
            </a:endParaRPr>
          </a:p>
        </p:txBody>
      </p:sp>
      <p:pic>
        <p:nvPicPr>
          <p:cNvPr id="394" name="Google Shape;394;p30"/>
          <p:cNvPicPr preferRelativeResize="0"/>
          <p:nvPr/>
        </p:nvPicPr>
        <p:blipFill>
          <a:blip r:embed="rId3">
            <a:alphaModFix/>
          </a:blip>
          <a:stretch>
            <a:fillRect/>
          </a:stretch>
        </p:blipFill>
        <p:spPr>
          <a:xfrm>
            <a:off x="1691650" y="2053875"/>
            <a:ext cx="5164625" cy="2784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1"/>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Insights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64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Introduction - Lending Club Case Study</a:t>
            </a:r>
            <a:endParaRPr sz="2200"/>
          </a:p>
        </p:txBody>
      </p:sp>
      <p:sp>
        <p:nvSpPr>
          <p:cNvPr id="284" name="Google Shape;284;p14"/>
          <p:cNvSpPr txBox="1"/>
          <p:nvPr>
            <p:ph idx="1" type="body"/>
          </p:nvPr>
        </p:nvSpPr>
        <p:spPr>
          <a:xfrm>
            <a:off x="1303800" y="1133800"/>
            <a:ext cx="7464000" cy="400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Consumer finance company which specialises in lending various types of loans to urban customers. When the company receives a loan application, the company has to make a decision for loan approval based on the applicant’s profile. Two types of risks are associated with the bank’s decision:</a:t>
            </a:r>
            <a:endParaRPr sz="1400"/>
          </a:p>
          <a:p>
            <a:pPr indent="-317500" lvl="0" marL="457200" rtl="0" algn="l">
              <a:spcBef>
                <a:spcPts val="1200"/>
              </a:spcBef>
              <a:spcAft>
                <a:spcPts val="0"/>
              </a:spcAft>
              <a:buSzPts val="1400"/>
              <a:buAutoNum type="arabicPeriod"/>
            </a:pPr>
            <a:r>
              <a:rPr lang="en" sz="1400"/>
              <a:t>If the applicant is likely to repay the loan, then not approving the loan results in a loss of business to the company.</a:t>
            </a:r>
            <a:endParaRPr sz="1400"/>
          </a:p>
          <a:p>
            <a:pPr indent="-317500" lvl="0" marL="457200" rtl="0" algn="l">
              <a:spcBef>
                <a:spcPts val="0"/>
              </a:spcBef>
              <a:spcAft>
                <a:spcPts val="0"/>
              </a:spcAft>
              <a:buSzPts val="1400"/>
              <a:buAutoNum type="arabicPeriod"/>
            </a:pPr>
            <a:r>
              <a:rPr lang="en" sz="1400"/>
              <a:t>If the applicant is not likely to repay the loan, i.e. he/she is likely to default, then approving the loan may lead to a financial loss for the company</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b="1" lang="en" sz="1500" u="sng"/>
              <a:t>Business Objective </a:t>
            </a:r>
            <a:endParaRPr sz="1500"/>
          </a:p>
          <a:p>
            <a:pPr indent="0" lvl="0" marL="0" rtl="0" algn="l">
              <a:spcBef>
                <a:spcPts val="1200"/>
              </a:spcBef>
              <a:spcAft>
                <a:spcPts val="0"/>
              </a:spcAft>
              <a:buNone/>
            </a:pPr>
            <a:r>
              <a:rPr lang="en" sz="1400"/>
              <a:t>Company has provided the loan data from 2007-2011. Objective is to analyse the data and identify variables which are strong indicator of loan defaults which will give insights to the company whether to approve or reject the requested loan</a:t>
            </a:r>
            <a:endParaRPr sz="1400"/>
          </a:p>
          <a:p>
            <a:pPr indent="0" lvl="0" marL="0" rtl="0" algn="l">
              <a:spcBef>
                <a:spcPts val="1200"/>
              </a:spcBef>
              <a:spcAft>
                <a:spcPts val="0"/>
              </a:spcAft>
              <a:buNone/>
            </a:pPr>
            <a:r>
              <a:t/>
            </a:r>
            <a:endParaRPr b="1" sz="1200" u="sng"/>
          </a:p>
          <a:p>
            <a:pPr indent="0" lvl="0" marL="0" rtl="0" algn="l">
              <a:spcBef>
                <a:spcPts val="1200"/>
              </a:spcBef>
              <a:spcAft>
                <a:spcPts val="1200"/>
              </a:spcAft>
              <a:buNone/>
            </a:pPr>
            <a:r>
              <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2"/>
          <p:cNvSpPr txBox="1"/>
          <p:nvPr>
            <p:ph type="title"/>
          </p:nvPr>
        </p:nvSpPr>
        <p:spPr>
          <a:xfrm>
            <a:off x="87600"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Univariate Analysis</a:t>
            </a:r>
            <a:endParaRPr/>
          </a:p>
        </p:txBody>
      </p:sp>
      <p:sp>
        <p:nvSpPr>
          <p:cNvPr id="405" name="Google Shape;405;p32"/>
          <p:cNvSpPr txBox="1"/>
          <p:nvPr>
            <p:ph idx="1" type="body"/>
          </p:nvPr>
        </p:nvSpPr>
        <p:spPr>
          <a:xfrm>
            <a:off x="311700" y="746100"/>
            <a:ext cx="8520600" cy="396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Defaulted Loan are low as completed to Fully Paid loans</a:t>
            </a:r>
            <a:endParaRPr sz="1400"/>
          </a:p>
          <a:p>
            <a:pPr indent="-317500" lvl="0" marL="457200" rtl="0" algn="l">
              <a:spcBef>
                <a:spcPts val="0"/>
              </a:spcBef>
              <a:spcAft>
                <a:spcPts val="0"/>
              </a:spcAft>
              <a:buSzPts val="1400"/>
              <a:buChar char="●"/>
            </a:pPr>
            <a:r>
              <a:rPr lang="en" sz="1400"/>
              <a:t>36 months term loan is common as compared to 60 months term period.</a:t>
            </a:r>
            <a:endParaRPr sz="1400"/>
          </a:p>
          <a:p>
            <a:pPr indent="-317500" lvl="0" marL="457200" rtl="0" algn="l">
              <a:spcBef>
                <a:spcPts val="0"/>
              </a:spcBef>
              <a:spcAft>
                <a:spcPts val="0"/>
              </a:spcAft>
              <a:buSzPts val="1400"/>
              <a:buChar char="●"/>
            </a:pPr>
            <a:r>
              <a:rPr lang="en" sz="1400"/>
              <a:t>Lower loans were approved at higher interest rates.</a:t>
            </a:r>
            <a:endParaRPr sz="1400"/>
          </a:p>
          <a:p>
            <a:pPr indent="-317500" lvl="0" marL="457200" rtl="0" algn="l">
              <a:spcBef>
                <a:spcPts val="0"/>
              </a:spcBef>
              <a:spcAft>
                <a:spcPts val="0"/>
              </a:spcAft>
              <a:buSzPts val="1400"/>
              <a:buChar char="●"/>
            </a:pPr>
            <a:r>
              <a:rPr lang="en" sz="1400"/>
              <a:t>Grade A, B &amp; C holds most of the approved loans.</a:t>
            </a:r>
            <a:endParaRPr sz="1400"/>
          </a:p>
          <a:p>
            <a:pPr indent="-317500" lvl="0" marL="457200" rtl="0" algn="l">
              <a:spcBef>
                <a:spcPts val="0"/>
              </a:spcBef>
              <a:spcAft>
                <a:spcPts val="0"/>
              </a:spcAft>
              <a:buSzPts val="1400"/>
              <a:buChar char="●"/>
            </a:pPr>
            <a:r>
              <a:rPr lang="en" sz="1400"/>
              <a:t>Most of loan approved are from employee having less than 1 year experience or more than 10 year experience.</a:t>
            </a:r>
            <a:endParaRPr sz="1400"/>
          </a:p>
          <a:p>
            <a:pPr indent="-317500" lvl="0" marL="457200" rtl="0" algn="l">
              <a:spcBef>
                <a:spcPts val="0"/>
              </a:spcBef>
              <a:spcAft>
                <a:spcPts val="0"/>
              </a:spcAft>
              <a:buSzPts val="1400"/>
              <a:buChar char="●"/>
            </a:pPr>
            <a:r>
              <a:rPr lang="en" sz="1400"/>
              <a:t>Most of loan approved are from borrower staying on rent or on mortgage.</a:t>
            </a:r>
            <a:endParaRPr sz="1400"/>
          </a:p>
          <a:p>
            <a:pPr indent="-317500" lvl="0" marL="457200" rtl="0" algn="l">
              <a:spcBef>
                <a:spcPts val="0"/>
              </a:spcBef>
              <a:spcAft>
                <a:spcPts val="0"/>
              </a:spcAft>
              <a:buSzPts val="1400"/>
              <a:buChar char="●"/>
            </a:pPr>
            <a:r>
              <a:rPr lang="en" sz="1400"/>
              <a:t>Most number of loans were approved for people having loan amount of 5000-10000. It decreases as the loan amount increases.</a:t>
            </a:r>
            <a:endParaRPr sz="1400"/>
          </a:p>
          <a:p>
            <a:pPr indent="-317500" lvl="0" marL="457200" rtl="0" algn="l">
              <a:spcBef>
                <a:spcPts val="0"/>
              </a:spcBef>
              <a:spcAft>
                <a:spcPts val="0"/>
              </a:spcAft>
              <a:buSzPts val="1400"/>
              <a:buChar char="●"/>
            </a:pPr>
            <a:r>
              <a:rPr lang="en" sz="1400"/>
              <a:t>Most of loan approved are for people having low income.</a:t>
            </a:r>
            <a:endParaRPr sz="1400"/>
          </a:p>
          <a:p>
            <a:pPr indent="-317500" lvl="0" marL="457200" rtl="0" algn="l">
              <a:spcBef>
                <a:spcPts val="0"/>
              </a:spcBef>
              <a:spcAft>
                <a:spcPts val="0"/>
              </a:spcAft>
              <a:buSzPts val="1400"/>
              <a:buChar char="●"/>
            </a:pPr>
            <a:r>
              <a:rPr lang="en" sz="1400"/>
              <a:t>Highest number of loan were approved for unverified people.</a:t>
            </a:r>
            <a:endParaRPr sz="1400"/>
          </a:p>
          <a:p>
            <a:pPr indent="-317500" lvl="0" marL="457200" rtl="0" algn="l">
              <a:spcBef>
                <a:spcPts val="0"/>
              </a:spcBef>
              <a:spcAft>
                <a:spcPts val="0"/>
              </a:spcAft>
              <a:buSzPts val="1400"/>
              <a:buChar char="●"/>
            </a:pPr>
            <a:r>
              <a:rPr lang="en" sz="1400"/>
              <a:t>Highest number of loan approved for purpose - debt consolidation.</a:t>
            </a:r>
            <a:endParaRPr sz="1400"/>
          </a:p>
          <a:p>
            <a:pPr indent="-317500" lvl="0" marL="457200" rtl="0" algn="l">
              <a:spcBef>
                <a:spcPts val="0"/>
              </a:spcBef>
              <a:spcAft>
                <a:spcPts val="0"/>
              </a:spcAft>
              <a:buSzPts val="1400"/>
              <a:buChar char="●"/>
            </a:pPr>
            <a:r>
              <a:rPr lang="en" sz="1400"/>
              <a:t>Most of the loan holders as high dti.</a:t>
            </a:r>
            <a:endParaRPr sz="1400"/>
          </a:p>
          <a:p>
            <a:pPr indent="-317500" lvl="0" marL="457200" rtl="0" algn="l">
              <a:spcBef>
                <a:spcPts val="0"/>
              </a:spcBef>
              <a:spcAft>
                <a:spcPts val="0"/>
              </a:spcAft>
              <a:buSzPts val="1400"/>
              <a:buChar char="●"/>
            </a:pPr>
            <a:r>
              <a:rPr lang="en" sz="1400"/>
              <a:t>Most number of loan were issued in last quarter of a year.</a:t>
            </a:r>
            <a:endParaRPr sz="1400"/>
          </a:p>
          <a:p>
            <a:pPr indent="-317500" lvl="0" marL="457200" rtl="0" algn="l">
              <a:spcBef>
                <a:spcPts val="0"/>
              </a:spcBef>
              <a:spcAft>
                <a:spcPts val="0"/>
              </a:spcAft>
              <a:buSzPts val="1400"/>
              <a:buChar char="●"/>
            </a:pPr>
            <a:r>
              <a:rPr lang="en" sz="1400"/>
              <a:t>Loan approved are increasing with increase is year.</a:t>
            </a:r>
            <a:endParaRPr sz="1400"/>
          </a:p>
          <a:p>
            <a:pPr indent="0" lvl="0" marL="457200" rtl="0" algn="l">
              <a:spcBef>
                <a:spcPts val="1200"/>
              </a:spcBef>
              <a:spcAft>
                <a:spcPts val="0"/>
              </a:spcAft>
              <a:buNone/>
            </a:pPr>
            <a:r>
              <a:t/>
            </a:r>
            <a:endParaRPr/>
          </a:p>
          <a:p>
            <a:pPr indent="0" lvl="0" marL="0" rtl="0" algn="l">
              <a:spcBef>
                <a:spcPts val="1200"/>
              </a:spcBef>
              <a:spcAft>
                <a:spcPts val="0"/>
              </a:spcAft>
              <a:buNone/>
            </a:pPr>
            <a:r>
              <a:t/>
            </a:r>
            <a:endParaRPr sz="105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3"/>
          <p:cNvSpPr txBox="1"/>
          <p:nvPr>
            <p:ph type="title"/>
          </p:nvPr>
        </p:nvSpPr>
        <p:spPr>
          <a:xfrm>
            <a:off x="87600" y="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Loan default insights (segmented analysis)</a:t>
            </a:r>
            <a:endParaRPr sz="2400"/>
          </a:p>
        </p:txBody>
      </p:sp>
      <p:sp>
        <p:nvSpPr>
          <p:cNvPr id="411" name="Google Shape;411;p33"/>
          <p:cNvSpPr txBox="1"/>
          <p:nvPr>
            <p:ph idx="1" type="body"/>
          </p:nvPr>
        </p:nvSpPr>
        <p:spPr>
          <a:xfrm>
            <a:off x="311700" y="607800"/>
            <a:ext cx="8520600" cy="24093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SzPts val="1400"/>
              <a:buChar char="●"/>
            </a:pPr>
            <a:r>
              <a:rPr lang="en" sz="1400"/>
              <a:t>Loan defaults are higher with increase of:</a:t>
            </a:r>
            <a:endParaRPr sz="1400"/>
          </a:p>
          <a:p>
            <a:pPr indent="-317500" lvl="1" marL="914400" marR="0" rtl="0" algn="l">
              <a:lnSpc>
                <a:spcPct val="115000"/>
              </a:lnSpc>
              <a:spcBef>
                <a:spcPts val="0"/>
              </a:spcBef>
              <a:spcAft>
                <a:spcPts val="0"/>
              </a:spcAft>
              <a:buSzPts val="1400"/>
              <a:buChar char="○"/>
            </a:pPr>
            <a:r>
              <a:rPr lang="en" sz="1400"/>
              <a:t>Loan amount</a:t>
            </a:r>
            <a:endParaRPr sz="1400"/>
          </a:p>
          <a:p>
            <a:pPr indent="-317500" lvl="1" marL="914400" marR="0" rtl="0" algn="l">
              <a:lnSpc>
                <a:spcPct val="115000"/>
              </a:lnSpc>
              <a:spcBef>
                <a:spcPts val="0"/>
              </a:spcBef>
              <a:spcAft>
                <a:spcPts val="0"/>
              </a:spcAft>
              <a:buSzPts val="1400"/>
              <a:buChar char="○"/>
            </a:pPr>
            <a:r>
              <a:rPr lang="en" sz="1400"/>
              <a:t>Interest rate increases.</a:t>
            </a:r>
            <a:endParaRPr sz="1400"/>
          </a:p>
          <a:p>
            <a:pPr indent="-317500" lvl="1" marL="914400" marR="0" rtl="0" algn="l">
              <a:lnSpc>
                <a:spcPct val="115000"/>
              </a:lnSpc>
              <a:spcBef>
                <a:spcPts val="0"/>
              </a:spcBef>
              <a:spcAft>
                <a:spcPts val="0"/>
              </a:spcAft>
              <a:buSzPts val="1400"/>
              <a:buChar char="○"/>
            </a:pPr>
            <a:r>
              <a:rPr lang="en" sz="1400"/>
              <a:t>High DTI.</a:t>
            </a:r>
            <a:endParaRPr sz="1400"/>
          </a:p>
          <a:p>
            <a:pPr indent="-317500" lvl="0" marL="457200" marR="0" rtl="0" algn="l">
              <a:lnSpc>
                <a:spcPct val="115000"/>
              </a:lnSpc>
              <a:spcBef>
                <a:spcPts val="0"/>
              </a:spcBef>
              <a:spcAft>
                <a:spcPts val="0"/>
              </a:spcAft>
              <a:buSzPts val="1400"/>
              <a:buChar char="●"/>
            </a:pPr>
            <a:r>
              <a:rPr lang="en" sz="1400"/>
              <a:t>Loan defaults are more with people having grade as D, E, F &amp; G.</a:t>
            </a:r>
            <a:endParaRPr sz="1400"/>
          </a:p>
          <a:p>
            <a:pPr indent="-317500" lvl="0" marL="457200" marR="0" rtl="0" algn="l">
              <a:lnSpc>
                <a:spcPct val="115000"/>
              </a:lnSpc>
              <a:spcBef>
                <a:spcPts val="0"/>
              </a:spcBef>
              <a:spcAft>
                <a:spcPts val="0"/>
              </a:spcAft>
              <a:buSzPts val="1400"/>
              <a:buChar char="●"/>
            </a:pPr>
            <a:r>
              <a:rPr lang="en" sz="1400"/>
              <a:t>Loan defaults are more with people having 2-9 years of experience.</a:t>
            </a:r>
            <a:endParaRPr sz="1400"/>
          </a:p>
          <a:p>
            <a:pPr indent="-317500" lvl="0" marL="457200" marR="0" rtl="0" algn="l">
              <a:lnSpc>
                <a:spcPct val="115000"/>
              </a:lnSpc>
              <a:spcBef>
                <a:spcPts val="0"/>
              </a:spcBef>
              <a:spcAft>
                <a:spcPts val="0"/>
              </a:spcAft>
              <a:buSzPts val="1400"/>
              <a:buChar char="●"/>
            </a:pPr>
            <a:r>
              <a:rPr lang="en" sz="1400"/>
              <a:t>Loan default are increasing with increase of year.</a:t>
            </a:r>
            <a:endParaRPr sz="1400"/>
          </a:p>
          <a:p>
            <a:pPr indent="-317500" lvl="0" marL="457200" marR="0" rtl="0" algn="l">
              <a:lnSpc>
                <a:spcPct val="115000"/>
              </a:lnSpc>
              <a:spcBef>
                <a:spcPts val="0"/>
              </a:spcBef>
              <a:spcAft>
                <a:spcPts val="0"/>
              </a:spcAft>
              <a:buSzPts val="1400"/>
              <a:buChar char="●"/>
            </a:pPr>
            <a:r>
              <a:rPr lang="en" sz="1400"/>
              <a:t>People taking loan for debt </a:t>
            </a:r>
            <a:r>
              <a:rPr lang="en" sz="1400"/>
              <a:t>consolidation</a:t>
            </a:r>
            <a:r>
              <a:rPr lang="en" sz="1400"/>
              <a:t> have higher chances of default as well as fully paid loans.</a:t>
            </a:r>
            <a:endParaRPr sz="1400"/>
          </a:p>
          <a:p>
            <a:pPr indent="0" lvl="0" marL="457200" rtl="0" algn="l">
              <a:spcBef>
                <a:spcPts val="1200"/>
              </a:spcBef>
              <a:spcAft>
                <a:spcPts val="0"/>
              </a:spcAft>
              <a:buNone/>
            </a:pPr>
            <a:r>
              <a:t/>
            </a:r>
            <a:endParaRPr sz="1400"/>
          </a:p>
          <a:p>
            <a:pPr indent="0" lvl="0" marL="457200" rtl="0" algn="l">
              <a:spcBef>
                <a:spcPts val="1200"/>
              </a:spcBef>
              <a:spcAft>
                <a:spcPts val="0"/>
              </a:spcAft>
              <a:buNone/>
            </a:pPr>
            <a:r>
              <a:t/>
            </a:r>
            <a:endParaRPr/>
          </a:p>
          <a:p>
            <a:pPr indent="0" lvl="0" marL="0" rtl="0" algn="l">
              <a:spcBef>
                <a:spcPts val="1200"/>
              </a:spcBef>
              <a:spcAft>
                <a:spcPts val="0"/>
              </a:spcAft>
              <a:buNone/>
            </a:pPr>
            <a:r>
              <a:t/>
            </a:r>
            <a:endParaRPr sz="105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412" name="Google Shape;412;p33"/>
          <p:cNvSpPr txBox="1"/>
          <p:nvPr>
            <p:ph type="title"/>
          </p:nvPr>
        </p:nvSpPr>
        <p:spPr>
          <a:xfrm>
            <a:off x="0" y="335375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B</a:t>
            </a:r>
            <a:r>
              <a:rPr lang="en" sz="2400"/>
              <a:t>ivariate Analysis</a:t>
            </a:r>
            <a:endParaRPr sz="2400"/>
          </a:p>
        </p:txBody>
      </p:sp>
      <p:sp>
        <p:nvSpPr>
          <p:cNvPr id="413" name="Google Shape;413;p33"/>
          <p:cNvSpPr txBox="1"/>
          <p:nvPr>
            <p:ph idx="1" type="body"/>
          </p:nvPr>
        </p:nvSpPr>
        <p:spPr>
          <a:xfrm>
            <a:off x="357375" y="3821325"/>
            <a:ext cx="8520600" cy="1084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Interest rate increases with decrease of Grade.</a:t>
            </a:r>
            <a:endParaRPr sz="1400"/>
          </a:p>
          <a:p>
            <a:pPr indent="-317500" lvl="0" marL="457200" rtl="0" algn="l">
              <a:spcBef>
                <a:spcPts val="0"/>
              </a:spcBef>
              <a:spcAft>
                <a:spcPts val="0"/>
              </a:spcAft>
              <a:buSzPts val="1400"/>
              <a:buChar char="●"/>
            </a:pPr>
            <a:r>
              <a:rPr lang="en" sz="1400"/>
              <a:t>Interest rate rises as Loan amount increases.</a:t>
            </a:r>
            <a:endParaRPr sz="1400"/>
          </a:p>
          <a:p>
            <a:pPr indent="-317500" lvl="0" marL="457200" rtl="0" algn="l">
              <a:spcBef>
                <a:spcPts val="0"/>
              </a:spcBef>
              <a:spcAft>
                <a:spcPts val="0"/>
              </a:spcAft>
              <a:buSzPts val="1400"/>
              <a:buChar char="●"/>
            </a:pPr>
            <a:r>
              <a:rPr lang="en" sz="1400"/>
              <a:t>Interest rate has impact on installment.</a:t>
            </a:r>
            <a:endParaRPr sz="1400"/>
          </a:p>
          <a:p>
            <a:pPr indent="0" lvl="0" marL="914400" rtl="0" algn="l">
              <a:spcBef>
                <a:spcPts val="1200"/>
              </a:spcBef>
              <a:spcAft>
                <a:spcPts val="0"/>
              </a:spcAft>
              <a:buNone/>
            </a:pPr>
            <a:r>
              <a:t/>
            </a:r>
            <a:endParaRPr sz="1400"/>
          </a:p>
          <a:p>
            <a:pPr indent="0" lvl="0" marL="457200" rtl="0" algn="l">
              <a:spcBef>
                <a:spcPts val="1200"/>
              </a:spcBef>
              <a:spcAft>
                <a:spcPts val="0"/>
              </a:spcAft>
              <a:buNone/>
            </a:pPr>
            <a:r>
              <a:t/>
            </a:r>
            <a:endParaRPr/>
          </a:p>
          <a:p>
            <a:pPr indent="0" lvl="0" marL="0" rtl="0" algn="l">
              <a:spcBef>
                <a:spcPts val="1200"/>
              </a:spcBef>
              <a:spcAft>
                <a:spcPts val="0"/>
              </a:spcAft>
              <a:buNone/>
            </a:pPr>
            <a:r>
              <a:t/>
            </a:r>
            <a:endParaRPr sz="105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414" name="Google Shape;414;p33"/>
          <p:cNvSpPr txBox="1"/>
          <p:nvPr/>
        </p:nvSpPr>
        <p:spPr>
          <a:xfrm>
            <a:off x="3616800" y="473875"/>
            <a:ext cx="4407300" cy="12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solidFill>
                <a:schemeClr val="dk2"/>
              </a:solidFill>
              <a:latin typeface="Nunito"/>
              <a:ea typeface="Nunito"/>
              <a:cs typeface="Nunito"/>
              <a:sym typeface="Nunito"/>
            </a:endParaRPr>
          </a:p>
          <a:p>
            <a:pPr indent="-317500" lvl="1" marL="914400" rtl="0" algn="l">
              <a:lnSpc>
                <a:spcPct val="115000"/>
              </a:lnSpc>
              <a:spcBef>
                <a:spcPts val="1200"/>
              </a:spcBef>
              <a:spcAft>
                <a:spcPts val="0"/>
              </a:spcAft>
              <a:buClr>
                <a:schemeClr val="dk2"/>
              </a:buClr>
              <a:buSzPts val="1400"/>
              <a:buFont typeface="Nunito"/>
              <a:buChar char="○"/>
            </a:pPr>
            <a:r>
              <a:rPr lang="en">
                <a:solidFill>
                  <a:schemeClr val="dk2"/>
                </a:solidFill>
                <a:latin typeface="Nunito"/>
                <a:ea typeface="Nunito"/>
                <a:cs typeface="Nunito"/>
                <a:sym typeface="Nunito"/>
              </a:rPr>
              <a:t>Installment increases.</a:t>
            </a:r>
            <a:endParaRPr>
              <a:solidFill>
                <a:schemeClr val="dk2"/>
              </a:solidFill>
              <a:latin typeface="Nunito"/>
              <a:ea typeface="Nunito"/>
              <a:cs typeface="Nunito"/>
              <a:sym typeface="Nunito"/>
            </a:endParaRPr>
          </a:p>
          <a:p>
            <a:pPr indent="-317500" lvl="1" marL="914400" rtl="0" algn="l">
              <a:lnSpc>
                <a:spcPct val="115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People having less annual income.</a:t>
            </a:r>
            <a:endParaRPr>
              <a:solidFill>
                <a:schemeClr val="dk2"/>
              </a:solidFill>
              <a:latin typeface="Nunito"/>
              <a:ea typeface="Nunito"/>
              <a:cs typeface="Nunito"/>
              <a:sym typeface="Nunito"/>
            </a:endParaRPr>
          </a:p>
          <a:p>
            <a:pPr indent="-317500" lvl="1" marL="914400" rtl="0" algn="l">
              <a:lnSpc>
                <a:spcPct val="115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Loan term increases.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Recommendations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5"/>
          <p:cNvSpPr txBox="1"/>
          <p:nvPr>
            <p:ph type="title"/>
          </p:nvPr>
        </p:nvSpPr>
        <p:spPr>
          <a:xfrm>
            <a:off x="87600"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a:t>
            </a:r>
            <a:endParaRPr/>
          </a:p>
        </p:txBody>
      </p:sp>
      <p:sp>
        <p:nvSpPr>
          <p:cNvPr id="425" name="Google Shape;425;p35"/>
          <p:cNvSpPr txBox="1"/>
          <p:nvPr>
            <p:ph idx="1" type="body"/>
          </p:nvPr>
        </p:nvSpPr>
        <p:spPr>
          <a:xfrm>
            <a:off x="311700" y="607800"/>
            <a:ext cx="8520600" cy="37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Below variables need to be considered for Loan Default -</a:t>
            </a:r>
            <a:endParaRPr/>
          </a:p>
        </p:txBody>
      </p:sp>
      <p:graphicFrame>
        <p:nvGraphicFramePr>
          <p:cNvPr id="426" name="Google Shape;426;p35"/>
          <p:cNvGraphicFramePr/>
          <p:nvPr/>
        </p:nvGraphicFramePr>
        <p:xfrm>
          <a:off x="673450" y="1480800"/>
          <a:ext cx="3000000" cy="3000000"/>
        </p:xfrm>
        <a:graphic>
          <a:graphicData uri="http://schemas.openxmlformats.org/drawingml/2006/table">
            <a:tbl>
              <a:tblPr>
                <a:noFill/>
                <a:tableStyleId>{A6A6DEA1-18C7-44A9-9433-152AC8975B0E}</a:tableStyleId>
              </a:tblPr>
              <a:tblGrid>
                <a:gridCol w="1438500"/>
                <a:gridCol w="5546050"/>
              </a:tblGrid>
              <a:tr h="364500">
                <a:tc>
                  <a:txBody>
                    <a:bodyPr/>
                    <a:lstStyle/>
                    <a:p>
                      <a:pPr indent="0" lvl="0" marL="0" rtl="0" algn="l">
                        <a:spcBef>
                          <a:spcPts val="0"/>
                        </a:spcBef>
                        <a:spcAft>
                          <a:spcPts val="0"/>
                        </a:spcAft>
                        <a:buNone/>
                      </a:pPr>
                      <a:r>
                        <a:rPr lang="en"/>
                        <a:t>Grade</a:t>
                      </a:r>
                      <a:endParaRPr/>
                    </a:p>
                  </a:txBody>
                  <a:tcPr marT="91425" marB="91425" marR="91425" marL="91425"/>
                </a:tc>
                <a:tc>
                  <a:txBody>
                    <a:bodyPr/>
                    <a:lstStyle/>
                    <a:p>
                      <a:pPr indent="0" lvl="0" marL="0" rtl="0" algn="l">
                        <a:spcBef>
                          <a:spcPts val="0"/>
                        </a:spcBef>
                        <a:spcAft>
                          <a:spcPts val="0"/>
                        </a:spcAft>
                        <a:buNone/>
                      </a:pPr>
                      <a:r>
                        <a:rPr lang="en"/>
                        <a:t>D, E, F &amp; G categories tends to default more.</a:t>
                      </a:r>
                      <a:endParaRPr/>
                    </a:p>
                  </a:txBody>
                  <a:tcPr marT="91425" marB="91425" marR="91425" marL="91425"/>
                </a:tc>
              </a:tr>
              <a:tr h="381000">
                <a:tc>
                  <a:txBody>
                    <a:bodyPr/>
                    <a:lstStyle/>
                    <a:p>
                      <a:pPr indent="0" lvl="0" marL="0" rtl="0" algn="l">
                        <a:spcBef>
                          <a:spcPts val="0"/>
                        </a:spcBef>
                        <a:spcAft>
                          <a:spcPts val="0"/>
                        </a:spcAft>
                        <a:buNone/>
                      </a:pPr>
                      <a:r>
                        <a:rPr lang="en"/>
                        <a:t>Interest rate</a:t>
                      </a:r>
                      <a:endParaRPr/>
                    </a:p>
                  </a:txBody>
                  <a:tcPr marT="91425" marB="91425" marR="91425" marL="91425"/>
                </a:tc>
                <a:tc>
                  <a:txBody>
                    <a:bodyPr/>
                    <a:lstStyle/>
                    <a:p>
                      <a:pPr indent="0" lvl="0" marL="0" rtl="0" algn="l">
                        <a:spcBef>
                          <a:spcPts val="0"/>
                        </a:spcBef>
                        <a:spcAft>
                          <a:spcPts val="0"/>
                        </a:spcAft>
                        <a:buNone/>
                      </a:pPr>
                      <a:r>
                        <a:rPr lang="en"/>
                        <a:t>Higher interest rates leads to more defaults.</a:t>
                      </a:r>
                      <a:endParaRPr/>
                    </a:p>
                  </a:txBody>
                  <a:tcPr marT="91425" marB="91425" marR="91425" marL="91425"/>
                </a:tc>
              </a:tr>
              <a:tr h="381000">
                <a:tc>
                  <a:txBody>
                    <a:bodyPr/>
                    <a:lstStyle/>
                    <a:p>
                      <a:pPr indent="0" lvl="0" marL="0" rtl="0" algn="l">
                        <a:spcBef>
                          <a:spcPts val="0"/>
                        </a:spcBef>
                        <a:spcAft>
                          <a:spcPts val="0"/>
                        </a:spcAft>
                        <a:buNone/>
                      </a:pPr>
                      <a:r>
                        <a:rPr lang="en"/>
                        <a:t>Installment</a:t>
                      </a:r>
                      <a:endParaRPr/>
                    </a:p>
                  </a:txBody>
                  <a:tcPr marT="91425" marB="91425" marR="91425" marL="91425"/>
                </a:tc>
                <a:tc>
                  <a:txBody>
                    <a:bodyPr/>
                    <a:lstStyle/>
                    <a:p>
                      <a:pPr indent="0" lvl="0" marL="0" rtl="0" algn="l">
                        <a:spcBef>
                          <a:spcPts val="0"/>
                        </a:spcBef>
                        <a:spcAft>
                          <a:spcPts val="0"/>
                        </a:spcAft>
                        <a:buNone/>
                      </a:pPr>
                      <a:r>
                        <a:rPr lang="en"/>
                        <a:t>Higher installment values tends to default more</a:t>
                      </a:r>
                      <a:endParaRPr/>
                    </a:p>
                  </a:txBody>
                  <a:tcPr marT="91425" marB="91425" marR="91425" marL="91425"/>
                </a:tc>
              </a:tr>
              <a:tr h="381000">
                <a:tc>
                  <a:txBody>
                    <a:bodyPr/>
                    <a:lstStyle/>
                    <a:p>
                      <a:pPr indent="0" lvl="0" marL="0" rtl="0" algn="l">
                        <a:spcBef>
                          <a:spcPts val="0"/>
                        </a:spcBef>
                        <a:spcAft>
                          <a:spcPts val="0"/>
                        </a:spcAft>
                        <a:buNone/>
                      </a:pPr>
                      <a:r>
                        <a:rPr lang="en"/>
                        <a:t>DTI</a:t>
                      </a:r>
                      <a:endParaRPr/>
                    </a:p>
                  </a:txBody>
                  <a:tcPr marT="91425" marB="91425" marR="91425" marL="91425"/>
                </a:tc>
                <a:tc>
                  <a:txBody>
                    <a:bodyPr/>
                    <a:lstStyle/>
                    <a:p>
                      <a:pPr indent="0" lvl="0" marL="0" rtl="0" algn="l">
                        <a:spcBef>
                          <a:spcPts val="0"/>
                        </a:spcBef>
                        <a:spcAft>
                          <a:spcPts val="0"/>
                        </a:spcAft>
                        <a:buNone/>
                      </a:pPr>
                      <a:r>
                        <a:rPr lang="en"/>
                        <a:t>People with high DTI tends to </a:t>
                      </a:r>
                      <a:r>
                        <a:rPr lang="en"/>
                        <a:t>default</a:t>
                      </a:r>
                      <a:r>
                        <a:rPr lang="en"/>
                        <a:t> mor.</a:t>
                      </a:r>
                      <a:endParaRPr/>
                    </a:p>
                  </a:txBody>
                  <a:tcPr marT="91425" marB="91425" marR="91425" marL="91425"/>
                </a:tc>
              </a:tr>
              <a:tr h="381000">
                <a:tc>
                  <a:txBody>
                    <a:bodyPr/>
                    <a:lstStyle/>
                    <a:p>
                      <a:pPr indent="0" lvl="0" marL="0" rtl="0" algn="l">
                        <a:spcBef>
                          <a:spcPts val="0"/>
                        </a:spcBef>
                        <a:spcAft>
                          <a:spcPts val="0"/>
                        </a:spcAft>
                        <a:buNone/>
                      </a:pPr>
                      <a:r>
                        <a:rPr lang="en"/>
                        <a:t>Annual Income</a:t>
                      </a:r>
                      <a:endParaRPr/>
                    </a:p>
                  </a:txBody>
                  <a:tcPr marT="91425" marB="91425" marR="91425" marL="91425"/>
                </a:tc>
                <a:tc>
                  <a:txBody>
                    <a:bodyPr/>
                    <a:lstStyle/>
                    <a:p>
                      <a:pPr indent="0" lvl="0" marL="0" rtl="0" algn="l">
                        <a:spcBef>
                          <a:spcPts val="0"/>
                        </a:spcBef>
                        <a:spcAft>
                          <a:spcPts val="0"/>
                        </a:spcAft>
                        <a:buNone/>
                      </a:pPr>
                      <a:r>
                        <a:rPr lang="en"/>
                        <a:t>Low income tends to default more often.</a:t>
                      </a:r>
                      <a:endParaRPr/>
                    </a:p>
                  </a:txBody>
                  <a:tcPr marT="91425" marB="91425" marR="91425" marL="91425"/>
                </a:tc>
              </a:tr>
              <a:tr h="381000">
                <a:tc>
                  <a:txBody>
                    <a:bodyPr/>
                    <a:lstStyle/>
                    <a:p>
                      <a:pPr indent="0" lvl="0" marL="0" rtl="0" algn="l">
                        <a:spcBef>
                          <a:spcPts val="0"/>
                        </a:spcBef>
                        <a:spcAft>
                          <a:spcPts val="0"/>
                        </a:spcAft>
                        <a:buNone/>
                      </a:pPr>
                      <a:r>
                        <a:rPr lang="en"/>
                        <a:t>Loan Purpose</a:t>
                      </a:r>
                      <a:endParaRPr/>
                    </a:p>
                  </a:txBody>
                  <a:tcPr marT="91425" marB="91425" marR="91425" marL="91425"/>
                </a:tc>
                <a:tc>
                  <a:txBody>
                    <a:bodyPr/>
                    <a:lstStyle/>
                    <a:p>
                      <a:pPr indent="0" lvl="0" marL="0" rtl="0" algn="l">
                        <a:lnSpc>
                          <a:spcPct val="115000"/>
                        </a:lnSpc>
                        <a:spcBef>
                          <a:spcPts val="1100"/>
                        </a:spcBef>
                        <a:spcAft>
                          <a:spcPts val="700"/>
                        </a:spcAft>
                        <a:buNone/>
                      </a:pPr>
                      <a:r>
                        <a:rPr lang="en"/>
                        <a:t>Loan given for purpose different than </a:t>
                      </a:r>
                      <a:r>
                        <a:rPr lang="en"/>
                        <a:t>Debt consolidation should be analysed as they have more defaults.</a:t>
                      </a:r>
                      <a:endParaRPr/>
                    </a:p>
                  </a:txBody>
                  <a:tcPr marT="91425" marB="91425" marR="91425" marL="91425"/>
                </a:tc>
              </a:tr>
              <a:tr h="381000">
                <a:tc>
                  <a:txBody>
                    <a:bodyPr/>
                    <a:lstStyle/>
                    <a:p>
                      <a:pPr indent="0" lvl="0" marL="0" rtl="0" algn="l">
                        <a:spcBef>
                          <a:spcPts val="0"/>
                        </a:spcBef>
                        <a:spcAft>
                          <a:spcPts val="0"/>
                        </a:spcAft>
                        <a:buNone/>
                      </a:pPr>
                      <a:r>
                        <a:rPr lang="en"/>
                        <a:t>Verification status</a:t>
                      </a:r>
                      <a:endParaRPr/>
                    </a:p>
                  </a:txBody>
                  <a:tcPr marT="91425" marB="91425" marR="91425" marL="91425"/>
                </a:tc>
                <a:tc>
                  <a:txBody>
                    <a:bodyPr/>
                    <a:lstStyle/>
                    <a:p>
                      <a:pPr indent="0" lvl="0" marL="0" rtl="0" algn="l">
                        <a:spcBef>
                          <a:spcPts val="0"/>
                        </a:spcBef>
                        <a:spcAft>
                          <a:spcPts val="0"/>
                        </a:spcAft>
                        <a:buNone/>
                      </a:pPr>
                      <a:r>
                        <a:rPr lang="en"/>
                        <a:t>Loans offered without verification status are more likely to default</a:t>
                      </a:r>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 Understanding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Understanding</a:t>
            </a:r>
            <a:endParaRPr/>
          </a:p>
        </p:txBody>
      </p:sp>
      <p:sp>
        <p:nvSpPr>
          <p:cNvPr id="295" name="Google Shape;295;p16"/>
          <p:cNvSpPr txBox="1"/>
          <p:nvPr/>
        </p:nvSpPr>
        <p:spPr>
          <a:xfrm>
            <a:off x="1374800" y="1418975"/>
            <a:ext cx="7562100" cy="35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After analysing the data, it has been observed that loan data can be categorized in three category -</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en">
                <a:latin typeface="Nunito"/>
                <a:ea typeface="Nunito"/>
                <a:cs typeface="Nunito"/>
                <a:sym typeface="Nunito"/>
              </a:rPr>
              <a:t>User Demographics - Location, Annual Income, Loan Purpose, Employment Length, DTI, Home Owner, etc.</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en">
                <a:latin typeface="Nunito"/>
                <a:ea typeface="Nunito"/>
                <a:cs typeface="Nunito"/>
                <a:sym typeface="Nunito"/>
              </a:rPr>
              <a:t>Loan Information - Term period, Loan Amount, Grade, Loan Status, Interest Rate, Installment, Issue Date, etc.</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en">
                <a:latin typeface="Nunito"/>
                <a:ea typeface="Nunito"/>
                <a:cs typeface="Nunito"/>
                <a:sym typeface="Nunito"/>
              </a:rPr>
              <a:t>User behaviour towards loan - Public recovery, Revolving Balance, Total account, </a:t>
            </a:r>
            <a:r>
              <a:rPr lang="en">
                <a:latin typeface="Nunito"/>
                <a:ea typeface="Nunito"/>
                <a:cs typeface="Nunito"/>
                <a:sym typeface="Nunito"/>
              </a:rPr>
              <a:t>Outstanding</a:t>
            </a:r>
            <a:r>
              <a:rPr lang="en">
                <a:latin typeface="Nunito"/>
                <a:ea typeface="Nunito"/>
                <a:cs typeface="Nunito"/>
                <a:sym typeface="Nunito"/>
              </a:rPr>
              <a:t> principal, total payment, </a:t>
            </a:r>
            <a:r>
              <a:rPr lang="en">
                <a:latin typeface="Nunito"/>
                <a:ea typeface="Nunito"/>
                <a:cs typeface="Nunito"/>
                <a:sym typeface="Nunito"/>
              </a:rPr>
              <a:t>Delinquency</a:t>
            </a:r>
            <a:r>
              <a:rPr lang="en">
                <a:latin typeface="Nunito"/>
                <a:ea typeface="Nunito"/>
                <a:cs typeface="Nunito"/>
                <a:sym typeface="Nunito"/>
              </a:rPr>
              <a:t>, etc.</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As part of analysis, we will be </a:t>
            </a:r>
            <a:r>
              <a:rPr lang="en">
                <a:latin typeface="Nunito"/>
                <a:ea typeface="Nunito"/>
                <a:cs typeface="Nunito"/>
                <a:sym typeface="Nunito"/>
              </a:rPr>
              <a:t>excluding</a:t>
            </a:r>
            <a:r>
              <a:rPr lang="en">
                <a:latin typeface="Nunito"/>
                <a:ea typeface="Nunito"/>
                <a:cs typeface="Nunito"/>
                <a:sym typeface="Nunito"/>
              </a:rPr>
              <a:t> user behaviour towards loan category as these variable are only applicable once loan is granted. These </a:t>
            </a:r>
            <a:r>
              <a:rPr lang="en">
                <a:latin typeface="Nunito"/>
                <a:ea typeface="Nunito"/>
                <a:cs typeface="Nunito"/>
                <a:sym typeface="Nunito"/>
              </a:rPr>
              <a:t>variable</a:t>
            </a:r>
            <a:r>
              <a:rPr lang="en">
                <a:latin typeface="Nunito"/>
                <a:ea typeface="Nunito"/>
                <a:cs typeface="Nunito"/>
                <a:sym typeface="Nunito"/>
              </a:rPr>
              <a:t> may be used to assess if the existing </a:t>
            </a:r>
            <a:r>
              <a:rPr lang="en">
                <a:latin typeface="Nunito"/>
                <a:ea typeface="Nunito"/>
                <a:cs typeface="Nunito"/>
                <a:sym typeface="Nunito"/>
              </a:rPr>
              <a:t>customer</a:t>
            </a:r>
            <a:r>
              <a:rPr lang="en">
                <a:latin typeface="Nunito"/>
                <a:ea typeface="Nunito"/>
                <a:cs typeface="Nunito"/>
                <a:sym typeface="Nunito"/>
              </a:rPr>
              <a:t> who had taken loan is reapplying for the same.</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 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a:t>
            </a:r>
            <a:endParaRPr/>
          </a:p>
        </p:txBody>
      </p:sp>
      <p:pic>
        <p:nvPicPr>
          <p:cNvPr id="306" name="Google Shape;306;p18"/>
          <p:cNvPicPr preferRelativeResize="0"/>
          <p:nvPr/>
        </p:nvPicPr>
        <p:blipFill>
          <a:blip r:embed="rId3">
            <a:alphaModFix/>
          </a:blip>
          <a:stretch>
            <a:fillRect/>
          </a:stretch>
        </p:blipFill>
        <p:spPr>
          <a:xfrm>
            <a:off x="4776000" y="1860975"/>
            <a:ext cx="3704900" cy="2784825"/>
          </a:xfrm>
          <a:prstGeom prst="rect">
            <a:avLst/>
          </a:prstGeom>
          <a:noFill/>
          <a:ln>
            <a:noFill/>
          </a:ln>
        </p:spPr>
      </p:pic>
      <p:sp>
        <p:nvSpPr>
          <p:cNvPr id="307" name="Google Shape;307;p18"/>
          <p:cNvSpPr txBox="1"/>
          <p:nvPr>
            <p:ph idx="1" type="body"/>
          </p:nvPr>
        </p:nvSpPr>
        <p:spPr>
          <a:xfrm>
            <a:off x="1303800" y="1316175"/>
            <a:ext cx="6720300" cy="737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050">
                <a:solidFill>
                  <a:srgbClr val="000000"/>
                </a:solidFill>
                <a:highlight>
                  <a:srgbClr val="FFFFFF"/>
                </a:highlight>
                <a:latin typeface="Arial"/>
                <a:ea typeface="Arial"/>
                <a:cs typeface="Arial"/>
                <a:sym typeface="Arial"/>
              </a:rPr>
              <a:t>Loan defaults are more at medium DTI</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As a percentage, Grade D, F are more </a:t>
            </a:r>
            <a:r>
              <a:rPr lang="en" sz="1050">
                <a:solidFill>
                  <a:srgbClr val="000000"/>
                </a:solidFill>
                <a:highlight>
                  <a:srgbClr val="FFFFFF"/>
                </a:highlight>
                <a:latin typeface="Arial"/>
                <a:ea typeface="Arial"/>
                <a:cs typeface="Arial"/>
                <a:sym typeface="Arial"/>
              </a:rPr>
              <a:t>likely to default loans</a:t>
            </a:r>
            <a:endParaRPr sz="1050">
              <a:solidFill>
                <a:srgbClr val="000000"/>
              </a:solidFill>
              <a:highlight>
                <a:srgbClr val="FFFFFF"/>
              </a:highlight>
              <a:latin typeface="Arial"/>
              <a:ea typeface="Arial"/>
              <a:cs typeface="Arial"/>
              <a:sym typeface="Arial"/>
            </a:endParaRPr>
          </a:p>
        </p:txBody>
      </p:sp>
      <p:pic>
        <p:nvPicPr>
          <p:cNvPr id="308" name="Google Shape;308;p18"/>
          <p:cNvPicPr preferRelativeResize="0"/>
          <p:nvPr/>
        </p:nvPicPr>
        <p:blipFill>
          <a:blip r:embed="rId4">
            <a:alphaModFix/>
          </a:blip>
          <a:stretch>
            <a:fillRect/>
          </a:stretch>
        </p:blipFill>
        <p:spPr>
          <a:xfrm>
            <a:off x="891625" y="1860975"/>
            <a:ext cx="3680385" cy="2784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a:t>
            </a:r>
            <a:endParaRPr/>
          </a:p>
        </p:txBody>
      </p:sp>
      <p:sp>
        <p:nvSpPr>
          <p:cNvPr id="314" name="Google Shape;314;p19"/>
          <p:cNvSpPr txBox="1"/>
          <p:nvPr>
            <p:ph idx="1" type="body"/>
          </p:nvPr>
        </p:nvSpPr>
        <p:spPr>
          <a:xfrm>
            <a:off x="1303800" y="1316175"/>
            <a:ext cx="6720300" cy="737700"/>
          </a:xfrm>
          <a:prstGeom prst="rect">
            <a:avLst/>
          </a:prstGeom>
        </p:spPr>
        <p:txBody>
          <a:bodyPr anchorCtr="0" anchor="t" bIns="91425" lIns="91425" spcFirstLastPara="1" rIns="91425" wrap="square" tIns="91425">
            <a:noAutofit/>
          </a:bodyPr>
          <a:lstStyle/>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Most loan holders have higher DTI</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Most loans are approved at the end of the year</a:t>
            </a:r>
            <a:endParaRPr sz="1050">
              <a:solidFill>
                <a:srgbClr val="000000"/>
              </a:solidFill>
              <a:highlight>
                <a:srgbClr val="FFFFFF"/>
              </a:highlight>
              <a:latin typeface="Arial"/>
              <a:ea typeface="Arial"/>
              <a:cs typeface="Arial"/>
              <a:sym typeface="Arial"/>
            </a:endParaRPr>
          </a:p>
        </p:txBody>
      </p:sp>
      <p:pic>
        <p:nvPicPr>
          <p:cNvPr id="315" name="Google Shape;315;p19"/>
          <p:cNvPicPr preferRelativeResize="0"/>
          <p:nvPr/>
        </p:nvPicPr>
        <p:blipFill>
          <a:blip r:embed="rId3">
            <a:alphaModFix/>
          </a:blip>
          <a:stretch>
            <a:fillRect/>
          </a:stretch>
        </p:blipFill>
        <p:spPr>
          <a:xfrm>
            <a:off x="4805175" y="1779175"/>
            <a:ext cx="3620271" cy="2784824"/>
          </a:xfrm>
          <a:prstGeom prst="rect">
            <a:avLst/>
          </a:prstGeom>
          <a:noFill/>
          <a:ln>
            <a:noFill/>
          </a:ln>
        </p:spPr>
      </p:pic>
      <p:pic>
        <p:nvPicPr>
          <p:cNvPr id="316" name="Google Shape;316;p19"/>
          <p:cNvPicPr preferRelativeResize="0"/>
          <p:nvPr/>
        </p:nvPicPr>
        <p:blipFill>
          <a:blip r:embed="rId4">
            <a:alphaModFix/>
          </a:blip>
          <a:stretch>
            <a:fillRect/>
          </a:stretch>
        </p:blipFill>
        <p:spPr>
          <a:xfrm>
            <a:off x="834800" y="1779175"/>
            <a:ext cx="3970384" cy="27848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a:t>
            </a:r>
            <a:endParaRPr/>
          </a:p>
        </p:txBody>
      </p:sp>
      <p:sp>
        <p:nvSpPr>
          <p:cNvPr id="322" name="Google Shape;322;p20"/>
          <p:cNvSpPr txBox="1"/>
          <p:nvPr>
            <p:ph idx="1" type="body"/>
          </p:nvPr>
        </p:nvSpPr>
        <p:spPr>
          <a:xfrm>
            <a:off x="1303800" y="1316175"/>
            <a:ext cx="6720300" cy="737700"/>
          </a:xfrm>
          <a:prstGeom prst="rect">
            <a:avLst/>
          </a:prstGeom>
        </p:spPr>
        <p:txBody>
          <a:bodyPr anchorCtr="0" anchor="t" bIns="91425" lIns="91425" spcFirstLastPara="1" rIns="91425" wrap="square" tIns="91425">
            <a:noAutofit/>
          </a:bodyPr>
          <a:lstStyle/>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Loan defaults are high as interest rate increases</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Interest rate increases with the increase in grade</a:t>
            </a:r>
            <a:endParaRPr sz="1050">
              <a:solidFill>
                <a:srgbClr val="000000"/>
              </a:solidFill>
              <a:highlight>
                <a:srgbClr val="FFFFFF"/>
              </a:highlight>
              <a:latin typeface="Arial"/>
              <a:ea typeface="Arial"/>
              <a:cs typeface="Arial"/>
              <a:sym typeface="Arial"/>
            </a:endParaRPr>
          </a:p>
        </p:txBody>
      </p:sp>
      <p:pic>
        <p:nvPicPr>
          <p:cNvPr id="323" name="Google Shape;323;p20"/>
          <p:cNvPicPr preferRelativeResize="0"/>
          <p:nvPr/>
        </p:nvPicPr>
        <p:blipFill>
          <a:blip r:embed="rId3">
            <a:alphaModFix/>
          </a:blip>
          <a:stretch>
            <a:fillRect/>
          </a:stretch>
        </p:blipFill>
        <p:spPr>
          <a:xfrm>
            <a:off x="4746750" y="1851875"/>
            <a:ext cx="3587547" cy="2784826"/>
          </a:xfrm>
          <a:prstGeom prst="rect">
            <a:avLst/>
          </a:prstGeom>
          <a:noFill/>
          <a:ln>
            <a:noFill/>
          </a:ln>
        </p:spPr>
      </p:pic>
      <p:pic>
        <p:nvPicPr>
          <p:cNvPr id="324" name="Google Shape;324;p20"/>
          <p:cNvPicPr preferRelativeResize="0"/>
          <p:nvPr/>
        </p:nvPicPr>
        <p:blipFill>
          <a:blip r:embed="rId4">
            <a:alphaModFix/>
          </a:blip>
          <a:stretch>
            <a:fillRect/>
          </a:stretch>
        </p:blipFill>
        <p:spPr>
          <a:xfrm>
            <a:off x="827750" y="1928075"/>
            <a:ext cx="3744251" cy="27848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303800" y="598575"/>
            <a:ext cx="7030500" cy="61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Loan Status</a:t>
            </a:r>
            <a:endParaRPr sz="2200"/>
          </a:p>
        </p:txBody>
      </p:sp>
      <p:sp>
        <p:nvSpPr>
          <p:cNvPr id="330" name="Google Shape;330;p21"/>
          <p:cNvSpPr txBox="1"/>
          <p:nvPr>
            <p:ph idx="1" type="body"/>
          </p:nvPr>
        </p:nvSpPr>
        <p:spPr>
          <a:xfrm>
            <a:off x="1303800" y="1316175"/>
            <a:ext cx="6720300" cy="737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0 - Fully Paid Loan  ;  1 - Charged off Loan</a:t>
            </a:r>
            <a:endParaRPr sz="1400">
              <a:solidFill>
                <a:srgbClr val="0000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Loan defaults are significant lower the Fully Paid Loans.</a:t>
            </a:r>
            <a:endParaRPr sz="1400">
              <a:solidFill>
                <a:srgbClr val="000000"/>
              </a:solidFill>
              <a:highlight>
                <a:srgbClr val="FFFFFF"/>
              </a:highlight>
              <a:latin typeface="Arial"/>
              <a:ea typeface="Arial"/>
              <a:cs typeface="Arial"/>
              <a:sym typeface="Arial"/>
            </a:endParaRPr>
          </a:p>
        </p:txBody>
      </p:sp>
      <p:pic>
        <p:nvPicPr>
          <p:cNvPr id="331" name="Google Shape;331;p21"/>
          <p:cNvPicPr preferRelativeResize="0"/>
          <p:nvPr/>
        </p:nvPicPr>
        <p:blipFill>
          <a:blip r:embed="rId3">
            <a:alphaModFix/>
          </a:blip>
          <a:stretch>
            <a:fillRect/>
          </a:stretch>
        </p:blipFill>
        <p:spPr>
          <a:xfrm>
            <a:off x="1237500" y="1973900"/>
            <a:ext cx="5840549" cy="27848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