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6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9.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727" r:id="rId3"/>
    <p:sldId id="728" r:id="rId4"/>
    <p:sldId id="729" r:id="rId5"/>
    <p:sldId id="730" r:id="rId6"/>
    <p:sldId id="257" r:id="rId7"/>
    <p:sldId id="461" r:id="rId8"/>
    <p:sldId id="462" r:id="rId9"/>
    <p:sldId id="463" r:id="rId10"/>
    <p:sldId id="464" r:id="rId11"/>
    <p:sldId id="715" r:id="rId12"/>
    <p:sldId id="465" r:id="rId13"/>
    <p:sldId id="466" r:id="rId14"/>
    <p:sldId id="467" r:id="rId15"/>
    <p:sldId id="717" r:id="rId16"/>
    <p:sldId id="718" r:id="rId17"/>
    <p:sldId id="468" r:id="rId18"/>
    <p:sldId id="469" r:id="rId19"/>
    <p:sldId id="470" r:id="rId20"/>
    <p:sldId id="471" r:id="rId21"/>
    <p:sldId id="473" r:id="rId22"/>
    <p:sldId id="474" r:id="rId23"/>
    <p:sldId id="475" r:id="rId24"/>
    <p:sldId id="476" r:id="rId25"/>
    <p:sldId id="720" r:id="rId26"/>
    <p:sldId id="721" r:id="rId27"/>
    <p:sldId id="722" r:id="rId28"/>
    <p:sldId id="723" r:id="rId29"/>
    <p:sldId id="724" r:id="rId30"/>
    <p:sldId id="725" r:id="rId31"/>
    <p:sldId id="726" r:id="rId32"/>
    <p:sldId id="719" r:id="rId33"/>
    <p:sldId id="477" r:id="rId34"/>
    <p:sldId id="519" r:id="rId35"/>
    <p:sldId id="434" r:id="rId36"/>
    <p:sldId id="525" r:id="rId37"/>
    <p:sldId id="484" r:id="rId38"/>
    <p:sldId id="483" r:id="rId39"/>
    <p:sldId id="485" r:id="rId40"/>
    <p:sldId id="487" r:id="rId41"/>
    <p:sldId id="486" r:id="rId42"/>
    <p:sldId id="490" r:id="rId43"/>
    <p:sldId id="492" r:id="rId44"/>
    <p:sldId id="491" r:id="rId45"/>
    <p:sldId id="496" r:id="rId46"/>
    <p:sldId id="498" r:id="rId47"/>
    <p:sldId id="497" r:id="rId48"/>
    <p:sldId id="499" r:id="rId49"/>
    <p:sldId id="500" r:id="rId50"/>
    <p:sldId id="501" r:id="rId51"/>
    <p:sldId id="506" r:id="rId52"/>
    <p:sldId id="507" r:id="rId53"/>
    <p:sldId id="505" r:id="rId54"/>
    <p:sldId id="504" r:id="rId55"/>
    <p:sldId id="503" r:id="rId56"/>
    <p:sldId id="502" r:id="rId57"/>
    <p:sldId id="508" r:id="rId58"/>
    <p:sldId id="510" r:id="rId59"/>
    <p:sldId id="512" r:id="rId60"/>
    <p:sldId id="513" r:id="rId61"/>
    <p:sldId id="511" r:id="rId62"/>
    <p:sldId id="515" r:id="rId63"/>
    <p:sldId id="731"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9FBF85-CF32-4BB0-96F9-E46E070D3E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4B24C15-D6B1-4424-B463-AFB212266C9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DB8D3F7-84D6-4CC9-B357-714779CCEE05}" type="datetimeFigureOut">
              <a:rPr lang="en-US"/>
              <a:pPr>
                <a:defRPr/>
              </a:pPr>
              <a:t>6/6/2022</a:t>
            </a:fld>
            <a:endParaRPr lang="en-US"/>
          </a:p>
        </p:txBody>
      </p:sp>
      <p:sp>
        <p:nvSpPr>
          <p:cNvPr id="4" name="Slide Image Placeholder 3">
            <a:extLst>
              <a:ext uri="{FF2B5EF4-FFF2-40B4-BE49-F238E27FC236}">
                <a16:creationId xmlns:a16="http://schemas.microsoft.com/office/drawing/2014/main" id="{C46A341E-6DD4-456E-938D-B6A37EC5486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8167B00-26FA-4A43-8860-B4AA6CF4213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33ECC87-0962-480F-AADD-16A583D3A99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A83D33E-6BAC-4CA7-9CD2-89ACD80F97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700B7A1-CBBD-4351-85D0-F819172DC5E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ibm.com/cloud/learn/relational-database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altLang="en-US" sz="2800" dirty="0"/>
              <a:t>A collection of </a:t>
            </a:r>
            <a:r>
              <a:rPr lang="en-US" altLang="en-US" sz="2800" b="1" dirty="0">
                <a:solidFill>
                  <a:srgbClr val="C00000"/>
                </a:solidFill>
              </a:rPr>
              <a:t>conceptual tools</a:t>
            </a:r>
            <a:r>
              <a:rPr lang="en-US" altLang="en-US" sz="2800" dirty="0">
                <a:solidFill>
                  <a:srgbClr val="C00000"/>
                </a:solidFill>
              </a:rPr>
              <a:t> </a:t>
            </a:r>
            <a:r>
              <a:rPr lang="en-US" altLang="en-US" sz="2800" dirty="0"/>
              <a:t>for describing:</a:t>
            </a:r>
          </a:p>
          <a:p>
            <a:pPr lvl="1">
              <a:lnSpc>
                <a:spcPct val="150000"/>
              </a:lnSpc>
            </a:pPr>
            <a:r>
              <a:rPr lang="en-US" altLang="en-US" dirty="0"/>
              <a:t>Data , Data relationships, Data semantics, Consistency constraints</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2</a:t>
            </a:fld>
            <a:endParaRPr lang="en-US"/>
          </a:p>
        </p:txBody>
      </p:sp>
    </p:spTree>
    <p:extLst>
      <p:ext uri="{BB962C8B-B14F-4D97-AF65-F5344CB8AC3E}">
        <p14:creationId xmlns:p14="http://schemas.microsoft.com/office/powerpoint/2010/main" val="128883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a:t>
            </a:r>
          </a:p>
          <a:p>
            <a:r>
              <a:rPr lang="en-US" sz="1200" b="0" i="0" kern="1200" dirty="0">
                <a:solidFill>
                  <a:schemeClr val="tx1"/>
                </a:solidFill>
                <a:effectLst/>
                <a:latin typeface="+mn-lt"/>
                <a:ea typeface="+mn-ea"/>
                <a:cs typeface="+mn-cs"/>
              </a:rPr>
              <a:t>Here's how Gilbert and Lynch describe availability.</a:t>
            </a:r>
          </a:p>
          <a:p>
            <a:r>
              <a:rPr lang="en-US" dirty="0"/>
              <a:t>every request received by a non-failing node in the system must result in a </a:t>
            </a:r>
            <a:r>
              <a:rPr lang="en-US" dirty="0" err="1"/>
              <a:t>response</a:t>
            </a:r>
            <a:r>
              <a:rPr lang="en-US" sz="1200" b="0" i="0" kern="1200" dirty="0" err="1">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an available system, if our client sends a request to a server and the server has not crashed, then the server must eventually respond to the client. The server is not allowed to ignore the client's requests.</a:t>
            </a:r>
          </a:p>
          <a:p>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21</a:t>
            </a:fld>
            <a:endParaRPr lang="en-US"/>
          </a:p>
        </p:txBody>
      </p:sp>
    </p:spTree>
    <p:extLst>
      <p:ext uri="{BB962C8B-B14F-4D97-AF65-F5344CB8AC3E}">
        <p14:creationId xmlns:p14="http://schemas.microsoft.com/office/powerpoint/2010/main" val="2797613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https://mwhittaker.github.io/blog/an_illustrated_proof_of_the_cap_theorem/</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25</a:t>
            </a:fld>
            <a:endParaRPr lang="en-US"/>
          </a:p>
        </p:txBody>
      </p:sp>
    </p:spTree>
    <p:extLst>
      <p:ext uri="{BB962C8B-B14F-4D97-AF65-F5344CB8AC3E}">
        <p14:creationId xmlns:p14="http://schemas.microsoft.com/office/powerpoint/2010/main" val="104883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https://mwhittaker.github.io/blog/an_illustrated_proof_of_the_cap_theorem</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26</a:t>
            </a:fld>
            <a:endParaRPr lang="en-US"/>
          </a:p>
        </p:txBody>
      </p:sp>
    </p:spTree>
    <p:extLst>
      <p:ext uri="{BB962C8B-B14F-4D97-AF65-F5344CB8AC3E}">
        <p14:creationId xmlns:p14="http://schemas.microsoft.com/office/powerpoint/2010/main" val="2490854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https://mwhittaker.github.io/blog/an_illustrated_proof_of_the_cap_theorem</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27</a:t>
            </a:fld>
            <a:endParaRPr lang="en-US"/>
          </a:p>
        </p:txBody>
      </p:sp>
    </p:spTree>
    <p:extLst>
      <p:ext uri="{BB962C8B-B14F-4D97-AF65-F5344CB8AC3E}">
        <p14:creationId xmlns:p14="http://schemas.microsoft.com/office/powerpoint/2010/main" val="2025217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have our client request that v1v1 be written to G1G1. Since our system is available, G1G1 must respond. Since the network is partitioned, however, G1 cannot replicate its data to G2.</a:t>
            </a:r>
          </a:p>
          <a:p>
            <a:r>
              <a:rPr lang="en-US" sz="1200" b="0" i="0" kern="1200" dirty="0">
                <a:solidFill>
                  <a:schemeClr val="tx1"/>
                </a:solidFill>
                <a:effectLst/>
                <a:latin typeface="+mn-lt"/>
                <a:ea typeface="+mn-ea"/>
                <a:cs typeface="+mn-cs"/>
              </a:rPr>
              <a:t>Next, we have our client issue a read request to G2G2. Again, since our system is available, G2G2 must respond. And since the network is partitioned, G2 cannot update its value from G1. It returns v0.</a:t>
            </a:r>
            <a:br>
              <a:rPr lang="en-US" dirty="0"/>
            </a:b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31</a:t>
            </a:fld>
            <a:endParaRPr lang="en-US"/>
          </a:p>
        </p:txBody>
      </p:sp>
    </p:spTree>
    <p:extLst>
      <p:ext uri="{BB962C8B-B14F-4D97-AF65-F5344CB8AC3E}">
        <p14:creationId xmlns:p14="http://schemas.microsoft.com/office/powerpoint/2010/main" val="328353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b="1" dirty="0"/>
              <a:t>CP database: </a:t>
            </a:r>
            <a:r>
              <a:rPr lang="en-US" sz="1200" dirty="0"/>
              <a:t>A CP database delivers </a:t>
            </a:r>
            <a:r>
              <a:rPr lang="en-US" sz="1200" dirty="0">
                <a:solidFill>
                  <a:srgbClr val="FF0000"/>
                </a:solidFill>
              </a:rPr>
              <a:t>consistency</a:t>
            </a:r>
            <a:r>
              <a:rPr lang="en-US" sz="1200" dirty="0"/>
              <a:t> and </a:t>
            </a:r>
            <a:r>
              <a:rPr lang="en-US" sz="1200" dirty="0">
                <a:solidFill>
                  <a:srgbClr val="FF0000"/>
                </a:solidFill>
              </a:rPr>
              <a:t>partition</a:t>
            </a:r>
            <a:r>
              <a:rPr lang="en-US" sz="1200" dirty="0"/>
              <a:t> </a:t>
            </a:r>
            <a:r>
              <a:rPr lang="en-US" sz="1200" dirty="0">
                <a:solidFill>
                  <a:srgbClr val="FF0000"/>
                </a:solidFill>
              </a:rPr>
              <a:t>tolerance</a:t>
            </a:r>
            <a:r>
              <a:rPr lang="en-US" sz="1200" dirty="0"/>
              <a:t> at the expense of availability. When a partition occurs between any two nodes, the system has to shut down the non-consistent node (i.e., make it unavailable) until the partition is resolved.</a:t>
            </a:r>
          </a:p>
          <a:p>
            <a:pPr marL="0" indent="0" algn="just">
              <a:buNone/>
            </a:pPr>
            <a:r>
              <a:rPr lang="en-US" sz="1200" b="1" dirty="0"/>
              <a:t>AP database:</a:t>
            </a:r>
            <a:r>
              <a:rPr lang="en-US" sz="1200" dirty="0"/>
              <a:t> An AP database delivers </a:t>
            </a:r>
            <a:r>
              <a:rPr lang="en-US" sz="1200" dirty="0">
                <a:solidFill>
                  <a:srgbClr val="FF0000"/>
                </a:solidFill>
              </a:rPr>
              <a:t>availability</a:t>
            </a:r>
            <a:r>
              <a:rPr lang="en-US" sz="1200" dirty="0"/>
              <a:t> and </a:t>
            </a:r>
            <a:r>
              <a:rPr lang="en-US" sz="1200" dirty="0">
                <a:solidFill>
                  <a:srgbClr val="FF0000"/>
                </a:solidFill>
              </a:rPr>
              <a:t>partition</a:t>
            </a:r>
            <a:r>
              <a:rPr lang="en-US" sz="1200" dirty="0"/>
              <a:t> </a:t>
            </a:r>
            <a:r>
              <a:rPr lang="en-US" sz="1200" dirty="0">
                <a:solidFill>
                  <a:srgbClr val="FF0000"/>
                </a:solidFill>
              </a:rPr>
              <a:t>tolerance</a:t>
            </a:r>
            <a:r>
              <a:rPr lang="en-US" sz="1200" dirty="0"/>
              <a:t> at the expense of consistency. When a partition occurs, all nodes remain available but those at the wrong end of a partition might return an older version of data than others. (When the partition is resolved, the AP databases typically resync the nodes to repair all inconsistencies in the system.)</a:t>
            </a:r>
          </a:p>
          <a:p>
            <a:pPr marL="0" indent="0" algn="just">
              <a:buNone/>
            </a:pPr>
            <a:r>
              <a:rPr lang="en-US" sz="1200" b="1" dirty="0"/>
              <a:t>CA database: </a:t>
            </a:r>
            <a:r>
              <a:rPr lang="en-US" sz="1200" dirty="0"/>
              <a:t>A CA database delivers </a:t>
            </a:r>
            <a:r>
              <a:rPr lang="en-US" sz="1200" dirty="0">
                <a:solidFill>
                  <a:srgbClr val="FF0000"/>
                </a:solidFill>
              </a:rPr>
              <a:t>consistency</a:t>
            </a:r>
            <a:r>
              <a:rPr lang="en-US" sz="1200" dirty="0"/>
              <a:t> and </a:t>
            </a:r>
            <a:r>
              <a:rPr lang="en-US" sz="1200" dirty="0">
                <a:solidFill>
                  <a:srgbClr val="FF0000"/>
                </a:solidFill>
              </a:rPr>
              <a:t>availability</a:t>
            </a:r>
            <a:r>
              <a:rPr lang="en-US" sz="1200" dirty="0"/>
              <a:t> across all nodes. It can’t do this if there is a partition between any two nodes in the system, however, and therefore can’t deliver fault tolerance. </a:t>
            </a:r>
          </a:p>
          <a:p>
            <a:pPr marL="0" indent="0">
              <a:buNone/>
            </a:pPr>
            <a:r>
              <a:rPr lang="en-US" sz="1200" dirty="0"/>
              <a:t>In a distributed system, partitions can’t be avoided, for all practical purposes, a CA distributed database can’t exist. </a:t>
            </a:r>
          </a:p>
          <a:p>
            <a:pPr marL="0" indent="0">
              <a:buNone/>
            </a:pPr>
            <a:r>
              <a:rPr lang="en-IN" sz="1200" dirty="0"/>
              <a:t>Many </a:t>
            </a:r>
            <a:r>
              <a:rPr lang="en-IN" sz="1200" dirty="0">
                <a:hlinkClick r:id="rId3">
                  <a:extLst>
                    <a:ext uri="{A12FA001-AC4F-418D-AE19-62706E023703}">
                      <ahyp:hlinkClr xmlns:ahyp="http://schemas.microsoft.com/office/drawing/2018/hyperlinkcolor" val="tx"/>
                    </a:ext>
                  </a:extLst>
                </a:hlinkClick>
              </a:rPr>
              <a:t>relational databases</a:t>
            </a:r>
            <a:r>
              <a:rPr lang="en-IN" sz="1200" dirty="0"/>
              <a:t> they come under this category, deliver consistency and availability.</a:t>
            </a:r>
            <a:endParaRPr lang="en-US" sz="1200" dirty="0"/>
          </a:p>
          <a:p>
            <a:pPr marL="0" indent="0">
              <a:buNone/>
            </a:pPr>
            <a:r>
              <a:rPr lang="en-US" sz="1200" dirty="0"/>
              <a:t>CA distributed database can be implemented if we deployed to multiple nodes using replication.</a:t>
            </a:r>
            <a:endParaRPr lang="en-IN" sz="1200" dirty="0"/>
          </a:p>
          <a:p>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32</a:t>
            </a:fld>
            <a:endParaRPr lang="en-US"/>
          </a:p>
        </p:txBody>
      </p:sp>
    </p:spTree>
    <p:extLst>
      <p:ext uri="{BB962C8B-B14F-4D97-AF65-F5344CB8AC3E}">
        <p14:creationId xmlns:p14="http://schemas.microsoft.com/office/powerpoint/2010/main" val="390871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database associates each document with a unique key that takes the form of a string, path or URI. </a:t>
            </a:r>
            <a:r>
              <a:rPr lang="en-US" sz="1200" b="1" i="0" kern="1200" dirty="0">
                <a:solidFill>
                  <a:schemeClr val="tx1"/>
                </a:solidFill>
                <a:effectLst/>
                <a:latin typeface="+mn-lt"/>
                <a:ea typeface="+mn-ea"/>
                <a:cs typeface="+mn-cs"/>
              </a:rPr>
              <a:t>Keys are used to locate and pull individual documents from the database</a:t>
            </a:r>
            <a:r>
              <a:rPr lang="en-US" sz="1200" b="0" i="0"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39</a:t>
            </a:fld>
            <a:endParaRPr lang="en-US"/>
          </a:p>
        </p:txBody>
      </p:sp>
    </p:spTree>
    <p:extLst>
      <p:ext uri="{BB962C8B-B14F-4D97-AF65-F5344CB8AC3E}">
        <p14:creationId xmlns:p14="http://schemas.microsoft.com/office/powerpoint/2010/main" val="354252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Db.help</a:t>
            </a:r>
            <a:r>
              <a:rPr lang="en-US" dirty="0"/>
              <a:t>()</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43</a:t>
            </a:fld>
            <a:endParaRPr lang="en-US"/>
          </a:p>
        </p:txBody>
      </p:sp>
    </p:spTree>
    <p:extLst>
      <p:ext uri="{BB962C8B-B14F-4D97-AF65-F5344CB8AC3E}">
        <p14:creationId xmlns:p14="http://schemas.microsoft.com/office/powerpoint/2010/main" val="3232609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db</a:t>
            </a:r>
            <a:endParaRPr lang="en-IN" b="1"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46</a:t>
            </a:fld>
            <a:endParaRPr lang="en-US"/>
          </a:p>
        </p:txBody>
      </p:sp>
    </p:spTree>
    <p:extLst>
      <p:ext uri="{BB962C8B-B14F-4D97-AF65-F5344CB8AC3E}">
        <p14:creationId xmlns:p14="http://schemas.microsoft.com/office/powerpoint/2010/main" val="209078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Horizontal scaling (aka scaling out) refers to adding additional nodes or machines to your infrastructure to cope with new demands. If you are hosting an application on a server and find that it no longer has the capacity or capabilities to handle traffic, adding a server may be your solution.</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b="1" i="0" kern="1200" dirty="0">
                <a:solidFill>
                  <a:schemeClr val="tx1"/>
                </a:solidFill>
                <a:effectLst/>
                <a:latin typeface="+mn-lt"/>
                <a:ea typeface="+mn-ea"/>
                <a:cs typeface="+mn-cs"/>
              </a:rPr>
              <a:t>Vertical Scaling</a:t>
            </a:r>
          </a:p>
          <a:p>
            <a:r>
              <a:rPr lang="en-US" sz="1200" b="0" i="0" kern="1200" dirty="0">
                <a:solidFill>
                  <a:schemeClr val="tx1"/>
                </a:solidFill>
                <a:effectLst/>
                <a:latin typeface="+mn-lt"/>
                <a:ea typeface="+mn-ea"/>
                <a:cs typeface="+mn-cs"/>
              </a:rPr>
              <a:t>While horizontal scaling refers to adding additional nodes, vertical scaling describes adding more power to your current machines. For instance, if your server requires more processing power, vertical scaling would mean upgrading the CPUs. You can also vertically scale the memory, storage, or network speed.</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6</a:t>
            </a:fld>
            <a:endParaRPr lang="en-US"/>
          </a:p>
        </p:txBody>
      </p:sp>
    </p:spTree>
    <p:extLst>
      <p:ext uri="{BB962C8B-B14F-4D97-AF65-F5344CB8AC3E}">
        <p14:creationId xmlns:p14="http://schemas.microsoft.com/office/powerpoint/2010/main" val="320054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Shopping cart</a:t>
            </a:r>
          </a:p>
          <a:p>
            <a:r>
              <a:rPr lang="en-US" sz="1200" b="0" i="0" kern="1200" dirty="0">
                <a:solidFill>
                  <a:schemeClr val="tx1"/>
                </a:solidFill>
                <a:effectLst/>
                <a:latin typeface="+mn-lt"/>
                <a:ea typeface="+mn-ea"/>
                <a:cs typeface="+mn-cs"/>
              </a:rPr>
              <a:t>During the holiday shopping season, an e-commerce website may receive billions of orders in seconds. Key-value databases can handle the scaling of large amounts of data and extremely high volumes of state changes while servicing millions of simultaneous users through distributed processing and storage. Key-value databases also have built-in redundancy, which can handle the loss of storage nodes.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Session store</a:t>
            </a:r>
          </a:p>
          <a:p>
            <a:r>
              <a:rPr lang="en-US" sz="1200" b="0" i="0" kern="1200" dirty="0">
                <a:solidFill>
                  <a:schemeClr val="tx1"/>
                </a:solidFill>
                <a:effectLst/>
                <a:latin typeface="+mn-lt"/>
                <a:ea typeface="+mn-ea"/>
                <a:cs typeface="+mn-cs"/>
              </a:rPr>
              <a:t>A session-oriented application such as a web application starts a session when a user logs in and is active until the user logs out or the session times out. During this period, the application stores all session-related data either in the main memory or in a database. Session data may include user profile information, messages, personalized data and themes, recommendations, targeted promotions, and discounts. Each user session has a unique identifier. Session data is never queried by anything other than a primary key, so a fast key-value store is a better fit for session data. In general, key-value databases may provide smaller per-page overhead than relational databases.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10</a:t>
            </a:fld>
            <a:endParaRPr lang="en-US"/>
          </a:p>
        </p:txBody>
      </p:sp>
    </p:spTree>
    <p:extLst>
      <p:ext uri="{BB962C8B-B14F-4D97-AF65-F5344CB8AC3E}">
        <p14:creationId xmlns:p14="http://schemas.microsoft.com/office/powerpoint/2010/main" val="269117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NoSQL database implements a hash table to store unique keys along with the pointers to the corresponding data values. The values can be of scalar data types such as integers or complex structures such as JSON, lists, BLOB, and so on. A value can be stored as an integer, a string, JSON, or an array—with a key used to reference that value. It typically offers excellent performance and can be optimized to fit an organization’s needs. Key-value stores have no query language but they do provide a way to add and remove key-value pairs. Values cannot be queried or searched upon. Only the key can be queried.</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11</a:t>
            </a:fld>
            <a:endParaRPr lang="en-US"/>
          </a:p>
        </p:txBody>
      </p:sp>
    </p:spTree>
    <p:extLst>
      <p:ext uri="{BB962C8B-B14F-4D97-AF65-F5344CB8AC3E}">
        <p14:creationId xmlns:p14="http://schemas.microsoft.com/office/powerpoint/2010/main" val="4000099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if someone wants to run analytics on a small number of columns, one can read those columns directly without consuming memory with the unwanted data. Columns are somehow are of the same type and gain from more efficient compression, which makes reads faster than before. Examples of Columnar Data Model: Cassandra and Apache Hadoop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12</a:t>
            </a:fld>
            <a:endParaRPr lang="en-US"/>
          </a:p>
        </p:txBody>
      </p:sp>
    </p:spTree>
    <p:extLst>
      <p:ext uri="{BB962C8B-B14F-4D97-AF65-F5344CB8AC3E}">
        <p14:creationId xmlns:p14="http://schemas.microsoft.com/office/powerpoint/2010/main" val="145187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new database models are jointly referred to as NoSQL databases, as they usually do not use SQL.</a:t>
            </a:r>
          </a:p>
          <a:p>
            <a:r>
              <a:rPr lang="en-US" sz="1200" b="0" i="0" kern="1200" dirty="0">
                <a:solidFill>
                  <a:schemeClr val="tx1"/>
                </a:solidFill>
                <a:effectLst/>
                <a:latin typeface="+mn-lt"/>
                <a:ea typeface="+mn-ea"/>
                <a:cs typeface="+mn-cs"/>
              </a:rPr>
              <a:t>NoSQL databases offer a high level of scalability as well as flexibility in terms of data structure. </a:t>
            </a:r>
          </a:p>
          <a:p>
            <a:r>
              <a:rPr lang="en-US" sz="1200" b="0" i="0" kern="1200" dirty="0">
                <a:solidFill>
                  <a:schemeClr val="tx1"/>
                </a:solidFill>
                <a:effectLst/>
                <a:latin typeface="+mn-lt"/>
                <a:ea typeface="+mn-ea"/>
                <a:cs typeface="+mn-cs"/>
              </a:rPr>
              <a:t>These features make NoSQL databases useful for handling large volumes of data and fast-paced, agile development.</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14</a:t>
            </a:fld>
            <a:endParaRPr lang="en-US"/>
          </a:p>
        </p:txBody>
      </p:sp>
    </p:spTree>
    <p:extLst>
      <p:ext uri="{BB962C8B-B14F-4D97-AF65-F5344CB8AC3E}">
        <p14:creationId xmlns:p14="http://schemas.microsoft.com/office/powerpoint/2010/main" val="299593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databases store data as </a:t>
            </a:r>
            <a:r>
              <a:rPr lang="en-US" sz="1200" b="0" i="1" kern="1200" dirty="0">
                <a:solidFill>
                  <a:schemeClr val="tx1"/>
                </a:solidFill>
                <a:effectLst/>
                <a:latin typeface="+mn-lt"/>
                <a:ea typeface="+mn-ea"/>
                <a:cs typeface="+mn-cs"/>
              </a:rPr>
              <a:t>documents</a:t>
            </a:r>
            <a:r>
              <a:rPr lang="en-US" sz="1200" b="0" i="0" kern="1200" dirty="0">
                <a:solidFill>
                  <a:schemeClr val="tx1"/>
                </a:solidFill>
                <a:effectLst/>
                <a:latin typeface="+mn-lt"/>
                <a:ea typeface="+mn-ea"/>
                <a:cs typeface="+mn-cs"/>
              </a:rPr>
              <a:t>. You might think of a document as a self-contained data entry containing everything needed to understand its meaning, similar to documents used in the real world.</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15</a:t>
            </a:fld>
            <a:endParaRPr lang="en-US"/>
          </a:p>
        </p:txBody>
      </p:sp>
    </p:spTree>
    <p:extLst>
      <p:ext uri="{BB962C8B-B14F-4D97-AF65-F5344CB8AC3E}">
        <p14:creationId xmlns:p14="http://schemas.microsoft.com/office/powerpoint/2010/main" val="183348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a:t>
            </a:r>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16</a:t>
            </a:fld>
            <a:endParaRPr lang="en-US"/>
          </a:p>
        </p:txBody>
      </p:sp>
    </p:spTree>
    <p:extLst>
      <p:ext uri="{BB962C8B-B14F-4D97-AF65-F5344CB8AC3E}">
        <p14:creationId xmlns:p14="http://schemas.microsoft.com/office/powerpoint/2010/main" val="3764274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NoSQL databases were inspired by the need to run on clusters, which led to aggregate-oriented data models of large records with simple connections. </a:t>
            </a:r>
          </a:p>
          <a:p>
            <a:endParaRPr lang="en-IN" dirty="0"/>
          </a:p>
        </p:txBody>
      </p:sp>
      <p:sp>
        <p:nvSpPr>
          <p:cNvPr id="4" name="Slide Number Placeholder 3"/>
          <p:cNvSpPr>
            <a:spLocks noGrp="1"/>
          </p:cNvSpPr>
          <p:nvPr>
            <p:ph type="sldNum" sz="quarter" idx="5"/>
          </p:nvPr>
        </p:nvSpPr>
        <p:spPr/>
        <p:txBody>
          <a:bodyPr/>
          <a:lstStyle/>
          <a:p>
            <a:pPr>
              <a:defRPr/>
            </a:pPr>
            <a:fld id="{A700B7A1-CBBD-4351-85D0-F819172DC5E6}" type="slidenum">
              <a:rPr lang="en-US" smtClean="0"/>
              <a:pPr>
                <a:defRPr/>
              </a:pPr>
              <a:t>18</a:t>
            </a:fld>
            <a:endParaRPr lang="en-US"/>
          </a:p>
        </p:txBody>
      </p:sp>
    </p:spTree>
    <p:extLst>
      <p:ext uri="{BB962C8B-B14F-4D97-AF65-F5344CB8AC3E}">
        <p14:creationId xmlns:p14="http://schemas.microsoft.com/office/powerpoint/2010/main" val="393920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A2C6663-6FD5-43E9-BE55-1A147CED1B97}"/>
              </a:ext>
            </a:extLst>
          </p:cNvPr>
          <p:cNvSpPr>
            <a:spLocks noGrp="1"/>
          </p:cNvSpPr>
          <p:nvPr>
            <p:ph type="dt" sz="half" idx="10"/>
          </p:nvPr>
        </p:nvSpPr>
        <p:spPr/>
        <p:txBody>
          <a:bodyPr/>
          <a:lstStyle>
            <a:lvl1pPr>
              <a:defRPr/>
            </a:lvl1pPr>
          </a:lstStyle>
          <a:p>
            <a:pPr>
              <a:defRPr/>
            </a:pPr>
            <a:fld id="{171F0890-8817-477F-9115-A8F280BD3F2E}" type="datetimeFigureOut">
              <a:rPr lang="en-US"/>
              <a:pPr>
                <a:defRPr/>
              </a:pPr>
              <a:t>6/6/2022</a:t>
            </a:fld>
            <a:endParaRPr lang="en-US"/>
          </a:p>
        </p:txBody>
      </p:sp>
      <p:sp>
        <p:nvSpPr>
          <p:cNvPr id="5" name="Footer Placeholder 4">
            <a:extLst>
              <a:ext uri="{FF2B5EF4-FFF2-40B4-BE49-F238E27FC236}">
                <a16:creationId xmlns:a16="http://schemas.microsoft.com/office/drawing/2014/main" id="{C10B1B2C-ACE7-472C-A388-5AB4C6FD948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FABDD2-E47A-41F2-8958-07BA3980BFD6}"/>
              </a:ext>
            </a:extLst>
          </p:cNvPr>
          <p:cNvSpPr>
            <a:spLocks noGrp="1"/>
          </p:cNvSpPr>
          <p:nvPr>
            <p:ph type="sldNum" sz="quarter" idx="12"/>
          </p:nvPr>
        </p:nvSpPr>
        <p:spPr/>
        <p:txBody>
          <a:bodyPr/>
          <a:lstStyle>
            <a:lvl1pPr>
              <a:defRPr/>
            </a:lvl1pPr>
          </a:lstStyle>
          <a:p>
            <a:pPr>
              <a:defRPr/>
            </a:pPr>
            <a:fld id="{570546E9-CF78-412C-A6B4-80374BF23566}" type="slidenum">
              <a:rPr lang="en-US"/>
              <a:pPr>
                <a:defRPr/>
              </a:pPr>
              <a:t>‹#›</a:t>
            </a:fld>
            <a:endParaRPr lang="en-US"/>
          </a:p>
        </p:txBody>
      </p:sp>
    </p:spTree>
    <p:extLst>
      <p:ext uri="{BB962C8B-B14F-4D97-AF65-F5344CB8AC3E}">
        <p14:creationId xmlns:p14="http://schemas.microsoft.com/office/powerpoint/2010/main" val="364714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9F6-6A88-4C4F-B335-23E448373FBE}"/>
              </a:ext>
            </a:extLst>
          </p:cNvPr>
          <p:cNvSpPr>
            <a:spLocks noGrp="1"/>
          </p:cNvSpPr>
          <p:nvPr>
            <p:ph type="dt" sz="half" idx="10"/>
          </p:nvPr>
        </p:nvSpPr>
        <p:spPr/>
        <p:txBody>
          <a:bodyPr/>
          <a:lstStyle>
            <a:lvl1pPr>
              <a:defRPr/>
            </a:lvl1pPr>
          </a:lstStyle>
          <a:p>
            <a:pPr>
              <a:defRPr/>
            </a:pPr>
            <a:fld id="{B24B1537-56A1-4419-A320-6FA04D8D6630}" type="datetimeFigureOut">
              <a:rPr lang="en-US"/>
              <a:pPr>
                <a:defRPr/>
              </a:pPr>
              <a:t>6/6/2022</a:t>
            </a:fld>
            <a:endParaRPr lang="en-US"/>
          </a:p>
        </p:txBody>
      </p:sp>
      <p:sp>
        <p:nvSpPr>
          <p:cNvPr id="5" name="Footer Placeholder 4">
            <a:extLst>
              <a:ext uri="{FF2B5EF4-FFF2-40B4-BE49-F238E27FC236}">
                <a16:creationId xmlns:a16="http://schemas.microsoft.com/office/drawing/2014/main" id="{EE73E9C1-B0E4-4E98-8320-049570B5A46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0E460B-71B5-4959-B54D-E62F4A972A85}"/>
              </a:ext>
            </a:extLst>
          </p:cNvPr>
          <p:cNvSpPr>
            <a:spLocks noGrp="1"/>
          </p:cNvSpPr>
          <p:nvPr>
            <p:ph type="sldNum" sz="quarter" idx="12"/>
          </p:nvPr>
        </p:nvSpPr>
        <p:spPr/>
        <p:txBody>
          <a:bodyPr/>
          <a:lstStyle>
            <a:lvl1pPr>
              <a:defRPr/>
            </a:lvl1pPr>
          </a:lstStyle>
          <a:p>
            <a:pPr>
              <a:defRPr/>
            </a:pPr>
            <a:fld id="{376DCAE2-ECED-470D-8152-605DEF2C5F06}" type="slidenum">
              <a:rPr lang="en-US"/>
              <a:pPr>
                <a:defRPr/>
              </a:pPr>
              <a:t>‹#›</a:t>
            </a:fld>
            <a:endParaRPr lang="en-US"/>
          </a:p>
        </p:txBody>
      </p:sp>
    </p:spTree>
    <p:extLst>
      <p:ext uri="{BB962C8B-B14F-4D97-AF65-F5344CB8AC3E}">
        <p14:creationId xmlns:p14="http://schemas.microsoft.com/office/powerpoint/2010/main" val="73136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A101C-0902-485B-9259-CD21ABFA78D5}"/>
              </a:ext>
            </a:extLst>
          </p:cNvPr>
          <p:cNvSpPr>
            <a:spLocks noGrp="1"/>
          </p:cNvSpPr>
          <p:nvPr>
            <p:ph type="dt" sz="half" idx="10"/>
          </p:nvPr>
        </p:nvSpPr>
        <p:spPr/>
        <p:txBody>
          <a:bodyPr/>
          <a:lstStyle>
            <a:lvl1pPr>
              <a:defRPr/>
            </a:lvl1pPr>
          </a:lstStyle>
          <a:p>
            <a:pPr>
              <a:defRPr/>
            </a:pPr>
            <a:fld id="{E9221246-4D30-4D21-9DBC-EECB729AC8F7}" type="datetimeFigureOut">
              <a:rPr lang="en-US"/>
              <a:pPr>
                <a:defRPr/>
              </a:pPr>
              <a:t>6/6/2022</a:t>
            </a:fld>
            <a:endParaRPr lang="en-US"/>
          </a:p>
        </p:txBody>
      </p:sp>
      <p:sp>
        <p:nvSpPr>
          <p:cNvPr id="5" name="Footer Placeholder 4">
            <a:extLst>
              <a:ext uri="{FF2B5EF4-FFF2-40B4-BE49-F238E27FC236}">
                <a16:creationId xmlns:a16="http://schemas.microsoft.com/office/drawing/2014/main" id="{48333191-C4FD-40E5-A2CC-4264D60B627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C77B50-6440-4B86-AE58-C2745E5A38F0}"/>
              </a:ext>
            </a:extLst>
          </p:cNvPr>
          <p:cNvSpPr>
            <a:spLocks noGrp="1"/>
          </p:cNvSpPr>
          <p:nvPr>
            <p:ph type="sldNum" sz="quarter" idx="12"/>
          </p:nvPr>
        </p:nvSpPr>
        <p:spPr/>
        <p:txBody>
          <a:bodyPr/>
          <a:lstStyle>
            <a:lvl1pPr>
              <a:defRPr/>
            </a:lvl1pPr>
          </a:lstStyle>
          <a:p>
            <a:pPr>
              <a:defRPr/>
            </a:pPr>
            <a:fld id="{E009334A-0B8A-440D-A037-77B739DFFAB5}" type="slidenum">
              <a:rPr lang="en-US"/>
              <a:pPr>
                <a:defRPr/>
              </a:pPr>
              <a:t>‹#›</a:t>
            </a:fld>
            <a:endParaRPr lang="en-US"/>
          </a:p>
        </p:txBody>
      </p:sp>
    </p:spTree>
    <p:extLst>
      <p:ext uri="{BB962C8B-B14F-4D97-AF65-F5344CB8AC3E}">
        <p14:creationId xmlns:p14="http://schemas.microsoft.com/office/powerpoint/2010/main" val="14865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A83C50-9B90-47E0-87EF-B459D333CBA0}"/>
              </a:ext>
            </a:extLst>
          </p:cNvPr>
          <p:cNvSpPr/>
          <p:nvPr userDrawn="1"/>
        </p:nvSpPr>
        <p:spPr>
          <a:xfrm>
            <a:off x="1143000" y="762000"/>
            <a:ext cx="8001000" cy="228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Rectangle 4">
            <a:extLst>
              <a:ext uri="{FF2B5EF4-FFF2-40B4-BE49-F238E27FC236}">
                <a16:creationId xmlns:a16="http://schemas.microsoft.com/office/drawing/2014/main" id="{9FDF90CB-37F2-4389-83D1-17605AA8B07D}"/>
              </a:ext>
            </a:extLst>
          </p:cNvPr>
          <p:cNvSpPr/>
          <p:nvPr userDrawn="1"/>
        </p:nvSpPr>
        <p:spPr>
          <a:xfrm>
            <a:off x="0" y="762000"/>
            <a:ext cx="1143000" cy="228600"/>
          </a:xfrm>
          <a:prstGeom prst="rect">
            <a:avLst/>
          </a:prstGeom>
          <a:solidFill>
            <a:srgbClr val="FFC00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Rectangle 5">
            <a:extLst>
              <a:ext uri="{FF2B5EF4-FFF2-40B4-BE49-F238E27FC236}">
                <a16:creationId xmlns:a16="http://schemas.microsoft.com/office/drawing/2014/main" id="{DF4A2EEB-1D1B-4C52-854D-EEC7D2B789F9}"/>
              </a:ext>
            </a:extLst>
          </p:cNvPr>
          <p:cNvSpPr/>
          <p:nvPr userDrawn="1"/>
        </p:nvSpPr>
        <p:spPr>
          <a:xfrm>
            <a:off x="0" y="6629400"/>
            <a:ext cx="9144000" cy="228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59E31775-8E29-48AF-AEF6-576287E7665E}"/>
              </a:ext>
            </a:extLst>
          </p:cNvPr>
          <p:cNvSpPr>
            <a:spLocks noGrp="1"/>
          </p:cNvSpPr>
          <p:nvPr>
            <p:ph type="dt" sz="half" idx="10"/>
          </p:nvPr>
        </p:nvSpPr>
        <p:spPr/>
        <p:txBody>
          <a:bodyPr/>
          <a:lstStyle>
            <a:lvl1pPr>
              <a:defRPr/>
            </a:lvl1pPr>
          </a:lstStyle>
          <a:p>
            <a:pPr>
              <a:defRPr/>
            </a:pPr>
            <a:fld id="{3DB08F9C-683F-44DF-AFA4-24780DF6D516}" type="datetimeFigureOut">
              <a:rPr lang="en-US"/>
              <a:pPr>
                <a:defRPr/>
              </a:pPr>
              <a:t>6/6/2022</a:t>
            </a:fld>
            <a:endParaRPr lang="en-US"/>
          </a:p>
        </p:txBody>
      </p:sp>
      <p:sp>
        <p:nvSpPr>
          <p:cNvPr id="8" name="Footer Placeholder 4">
            <a:extLst>
              <a:ext uri="{FF2B5EF4-FFF2-40B4-BE49-F238E27FC236}">
                <a16:creationId xmlns:a16="http://schemas.microsoft.com/office/drawing/2014/main" id="{E515451F-F72F-4F34-9A72-84A41190D31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2010CD4-9522-4A98-B208-BCC8730FBF75}"/>
              </a:ext>
            </a:extLst>
          </p:cNvPr>
          <p:cNvSpPr>
            <a:spLocks noGrp="1"/>
          </p:cNvSpPr>
          <p:nvPr>
            <p:ph type="sldNum" sz="quarter" idx="12"/>
          </p:nvPr>
        </p:nvSpPr>
        <p:spPr/>
        <p:txBody>
          <a:bodyPr/>
          <a:lstStyle>
            <a:lvl1pPr>
              <a:defRPr/>
            </a:lvl1pPr>
          </a:lstStyle>
          <a:p>
            <a:pPr>
              <a:defRPr/>
            </a:pPr>
            <a:fld id="{F00BBAE5-FA7A-4531-ACA2-EB65FAFD1FE1}" type="slidenum">
              <a:rPr lang="en-US"/>
              <a:pPr>
                <a:defRPr/>
              </a:pPr>
              <a:t>‹#›</a:t>
            </a:fld>
            <a:endParaRPr lang="en-US"/>
          </a:p>
        </p:txBody>
      </p:sp>
    </p:spTree>
    <p:extLst>
      <p:ext uri="{BB962C8B-B14F-4D97-AF65-F5344CB8AC3E}">
        <p14:creationId xmlns:p14="http://schemas.microsoft.com/office/powerpoint/2010/main" val="274251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36E58-95B2-4512-8EE4-E01F5F1A647F}"/>
              </a:ext>
            </a:extLst>
          </p:cNvPr>
          <p:cNvSpPr>
            <a:spLocks noGrp="1"/>
          </p:cNvSpPr>
          <p:nvPr>
            <p:ph type="dt" sz="half" idx="10"/>
          </p:nvPr>
        </p:nvSpPr>
        <p:spPr/>
        <p:txBody>
          <a:bodyPr/>
          <a:lstStyle>
            <a:lvl1pPr>
              <a:defRPr/>
            </a:lvl1pPr>
          </a:lstStyle>
          <a:p>
            <a:pPr>
              <a:defRPr/>
            </a:pPr>
            <a:fld id="{2ADD93E6-E84B-4305-B444-E213226DA672}" type="datetimeFigureOut">
              <a:rPr lang="en-US"/>
              <a:pPr>
                <a:defRPr/>
              </a:pPr>
              <a:t>6/6/2022</a:t>
            </a:fld>
            <a:endParaRPr lang="en-US"/>
          </a:p>
        </p:txBody>
      </p:sp>
      <p:sp>
        <p:nvSpPr>
          <p:cNvPr id="5" name="Footer Placeholder 4">
            <a:extLst>
              <a:ext uri="{FF2B5EF4-FFF2-40B4-BE49-F238E27FC236}">
                <a16:creationId xmlns:a16="http://schemas.microsoft.com/office/drawing/2014/main" id="{C0FB6E67-4EB1-4D60-AE9E-1C43EDEC55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EA86CC9-F68B-4AFD-BBD0-F1E7FD729B82}"/>
              </a:ext>
            </a:extLst>
          </p:cNvPr>
          <p:cNvSpPr>
            <a:spLocks noGrp="1"/>
          </p:cNvSpPr>
          <p:nvPr>
            <p:ph type="sldNum" sz="quarter" idx="12"/>
          </p:nvPr>
        </p:nvSpPr>
        <p:spPr/>
        <p:txBody>
          <a:bodyPr/>
          <a:lstStyle>
            <a:lvl1pPr>
              <a:defRPr/>
            </a:lvl1pPr>
          </a:lstStyle>
          <a:p>
            <a:pPr>
              <a:defRPr/>
            </a:pPr>
            <a:fld id="{02EEDA2A-A1A9-47EF-9859-BEC6ABA405AF}" type="slidenum">
              <a:rPr lang="en-US"/>
              <a:pPr>
                <a:defRPr/>
              </a:pPr>
              <a:t>‹#›</a:t>
            </a:fld>
            <a:endParaRPr lang="en-US"/>
          </a:p>
        </p:txBody>
      </p:sp>
    </p:spTree>
    <p:extLst>
      <p:ext uri="{BB962C8B-B14F-4D97-AF65-F5344CB8AC3E}">
        <p14:creationId xmlns:p14="http://schemas.microsoft.com/office/powerpoint/2010/main" val="295058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9C1DE77-C581-4852-884C-424A0E964737}"/>
              </a:ext>
            </a:extLst>
          </p:cNvPr>
          <p:cNvSpPr>
            <a:spLocks noGrp="1"/>
          </p:cNvSpPr>
          <p:nvPr>
            <p:ph type="dt" sz="half" idx="10"/>
          </p:nvPr>
        </p:nvSpPr>
        <p:spPr/>
        <p:txBody>
          <a:bodyPr/>
          <a:lstStyle>
            <a:lvl1pPr>
              <a:defRPr/>
            </a:lvl1pPr>
          </a:lstStyle>
          <a:p>
            <a:pPr>
              <a:defRPr/>
            </a:pPr>
            <a:fld id="{115BC360-29AC-4429-93F9-50972F935F63}" type="datetimeFigureOut">
              <a:rPr lang="en-US"/>
              <a:pPr>
                <a:defRPr/>
              </a:pPr>
              <a:t>6/6/2022</a:t>
            </a:fld>
            <a:endParaRPr lang="en-US"/>
          </a:p>
        </p:txBody>
      </p:sp>
      <p:sp>
        <p:nvSpPr>
          <p:cNvPr id="6" name="Footer Placeholder 4">
            <a:extLst>
              <a:ext uri="{FF2B5EF4-FFF2-40B4-BE49-F238E27FC236}">
                <a16:creationId xmlns:a16="http://schemas.microsoft.com/office/drawing/2014/main" id="{95A54C20-1347-4EFE-8095-FF5CF44E738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56D8EC4-256A-415B-8297-7B6DEB5DCB2D}"/>
              </a:ext>
            </a:extLst>
          </p:cNvPr>
          <p:cNvSpPr>
            <a:spLocks noGrp="1"/>
          </p:cNvSpPr>
          <p:nvPr>
            <p:ph type="sldNum" sz="quarter" idx="12"/>
          </p:nvPr>
        </p:nvSpPr>
        <p:spPr/>
        <p:txBody>
          <a:bodyPr/>
          <a:lstStyle>
            <a:lvl1pPr>
              <a:defRPr/>
            </a:lvl1pPr>
          </a:lstStyle>
          <a:p>
            <a:pPr>
              <a:defRPr/>
            </a:pPr>
            <a:fld id="{0589A4A8-2B38-4208-9589-6071214FEDCD}" type="slidenum">
              <a:rPr lang="en-US"/>
              <a:pPr>
                <a:defRPr/>
              </a:pPr>
              <a:t>‹#›</a:t>
            </a:fld>
            <a:endParaRPr lang="en-US"/>
          </a:p>
        </p:txBody>
      </p:sp>
    </p:spTree>
    <p:extLst>
      <p:ext uri="{BB962C8B-B14F-4D97-AF65-F5344CB8AC3E}">
        <p14:creationId xmlns:p14="http://schemas.microsoft.com/office/powerpoint/2010/main" val="239194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B89823D-6150-4FAC-B700-B1718D3C8A8F}"/>
              </a:ext>
            </a:extLst>
          </p:cNvPr>
          <p:cNvSpPr>
            <a:spLocks noGrp="1"/>
          </p:cNvSpPr>
          <p:nvPr>
            <p:ph type="dt" sz="half" idx="10"/>
          </p:nvPr>
        </p:nvSpPr>
        <p:spPr/>
        <p:txBody>
          <a:bodyPr/>
          <a:lstStyle>
            <a:lvl1pPr>
              <a:defRPr/>
            </a:lvl1pPr>
          </a:lstStyle>
          <a:p>
            <a:pPr>
              <a:defRPr/>
            </a:pPr>
            <a:fld id="{55EC3CE1-C3E3-4484-947B-7C01D2EA8318}" type="datetimeFigureOut">
              <a:rPr lang="en-US"/>
              <a:pPr>
                <a:defRPr/>
              </a:pPr>
              <a:t>6/6/2022</a:t>
            </a:fld>
            <a:endParaRPr lang="en-US"/>
          </a:p>
        </p:txBody>
      </p:sp>
      <p:sp>
        <p:nvSpPr>
          <p:cNvPr id="8" name="Footer Placeholder 4">
            <a:extLst>
              <a:ext uri="{FF2B5EF4-FFF2-40B4-BE49-F238E27FC236}">
                <a16:creationId xmlns:a16="http://schemas.microsoft.com/office/drawing/2014/main" id="{EECA2EDD-4A5B-4082-BF38-DFEAC49A3D8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57D3550-66A6-4EA4-ADA8-559954CA9DFD}"/>
              </a:ext>
            </a:extLst>
          </p:cNvPr>
          <p:cNvSpPr>
            <a:spLocks noGrp="1"/>
          </p:cNvSpPr>
          <p:nvPr>
            <p:ph type="sldNum" sz="quarter" idx="12"/>
          </p:nvPr>
        </p:nvSpPr>
        <p:spPr/>
        <p:txBody>
          <a:bodyPr/>
          <a:lstStyle>
            <a:lvl1pPr>
              <a:defRPr/>
            </a:lvl1pPr>
          </a:lstStyle>
          <a:p>
            <a:pPr>
              <a:defRPr/>
            </a:pPr>
            <a:fld id="{104D3E49-6876-4669-B93C-07BAB7BC960A}" type="slidenum">
              <a:rPr lang="en-US"/>
              <a:pPr>
                <a:defRPr/>
              </a:pPr>
              <a:t>‹#›</a:t>
            </a:fld>
            <a:endParaRPr lang="en-US"/>
          </a:p>
        </p:txBody>
      </p:sp>
    </p:spTree>
    <p:extLst>
      <p:ext uri="{BB962C8B-B14F-4D97-AF65-F5344CB8AC3E}">
        <p14:creationId xmlns:p14="http://schemas.microsoft.com/office/powerpoint/2010/main" val="104409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2521CE5-9787-4C01-98BB-1DDC63DC8FCA}"/>
              </a:ext>
            </a:extLst>
          </p:cNvPr>
          <p:cNvSpPr>
            <a:spLocks noGrp="1"/>
          </p:cNvSpPr>
          <p:nvPr>
            <p:ph type="dt" sz="half" idx="10"/>
          </p:nvPr>
        </p:nvSpPr>
        <p:spPr/>
        <p:txBody>
          <a:bodyPr/>
          <a:lstStyle>
            <a:lvl1pPr>
              <a:defRPr/>
            </a:lvl1pPr>
          </a:lstStyle>
          <a:p>
            <a:pPr>
              <a:defRPr/>
            </a:pPr>
            <a:fld id="{56A9BDC1-705C-41BA-B733-72B125559BD2}" type="datetimeFigureOut">
              <a:rPr lang="en-US"/>
              <a:pPr>
                <a:defRPr/>
              </a:pPr>
              <a:t>6/6/2022</a:t>
            </a:fld>
            <a:endParaRPr lang="en-US"/>
          </a:p>
        </p:txBody>
      </p:sp>
      <p:sp>
        <p:nvSpPr>
          <p:cNvPr id="4" name="Footer Placeholder 4">
            <a:extLst>
              <a:ext uri="{FF2B5EF4-FFF2-40B4-BE49-F238E27FC236}">
                <a16:creationId xmlns:a16="http://schemas.microsoft.com/office/drawing/2014/main" id="{2A799486-5749-4ADF-91D6-24E5E9B80CA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171D86C-928B-409C-A1B6-5073051AE9E0}"/>
              </a:ext>
            </a:extLst>
          </p:cNvPr>
          <p:cNvSpPr>
            <a:spLocks noGrp="1"/>
          </p:cNvSpPr>
          <p:nvPr>
            <p:ph type="sldNum" sz="quarter" idx="12"/>
          </p:nvPr>
        </p:nvSpPr>
        <p:spPr/>
        <p:txBody>
          <a:bodyPr/>
          <a:lstStyle>
            <a:lvl1pPr>
              <a:defRPr/>
            </a:lvl1pPr>
          </a:lstStyle>
          <a:p>
            <a:pPr>
              <a:defRPr/>
            </a:pPr>
            <a:fld id="{8BC52F13-491B-49C2-B755-27FB39CBB32F}" type="slidenum">
              <a:rPr lang="en-US"/>
              <a:pPr>
                <a:defRPr/>
              </a:pPr>
              <a:t>‹#›</a:t>
            </a:fld>
            <a:endParaRPr lang="en-US"/>
          </a:p>
        </p:txBody>
      </p:sp>
    </p:spTree>
    <p:extLst>
      <p:ext uri="{BB962C8B-B14F-4D97-AF65-F5344CB8AC3E}">
        <p14:creationId xmlns:p14="http://schemas.microsoft.com/office/powerpoint/2010/main" val="424410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E6F5952-07EF-4560-BD97-3DB12A3BDAFE}"/>
              </a:ext>
            </a:extLst>
          </p:cNvPr>
          <p:cNvSpPr>
            <a:spLocks noGrp="1"/>
          </p:cNvSpPr>
          <p:nvPr>
            <p:ph type="dt" sz="half" idx="10"/>
          </p:nvPr>
        </p:nvSpPr>
        <p:spPr/>
        <p:txBody>
          <a:bodyPr/>
          <a:lstStyle>
            <a:lvl1pPr>
              <a:defRPr/>
            </a:lvl1pPr>
          </a:lstStyle>
          <a:p>
            <a:pPr>
              <a:defRPr/>
            </a:pPr>
            <a:fld id="{7C09C0BC-11A9-4B45-9694-BBF5FA340BD0}" type="datetimeFigureOut">
              <a:rPr lang="en-US"/>
              <a:pPr>
                <a:defRPr/>
              </a:pPr>
              <a:t>6/6/2022</a:t>
            </a:fld>
            <a:endParaRPr lang="en-US"/>
          </a:p>
        </p:txBody>
      </p:sp>
      <p:sp>
        <p:nvSpPr>
          <p:cNvPr id="3" name="Footer Placeholder 4">
            <a:extLst>
              <a:ext uri="{FF2B5EF4-FFF2-40B4-BE49-F238E27FC236}">
                <a16:creationId xmlns:a16="http://schemas.microsoft.com/office/drawing/2014/main" id="{B9ABE52C-C933-4F1F-A40C-5F5529C87B7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C2FE019-B38D-419D-8A06-6C3C9DDBD169}"/>
              </a:ext>
            </a:extLst>
          </p:cNvPr>
          <p:cNvSpPr>
            <a:spLocks noGrp="1"/>
          </p:cNvSpPr>
          <p:nvPr>
            <p:ph type="sldNum" sz="quarter" idx="12"/>
          </p:nvPr>
        </p:nvSpPr>
        <p:spPr/>
        <p:txBody>
          <a:bodyPr/>
          <a:lstStyle>
            <a:lvl1pPr>
              <a:defRPr/>
            </a:lvl1pPr>
          </a:lstStyle>
          <a:p>
            <a:pPr>
              <a:defRPr/>
            </a:pPr>
            <a:fld id="{015375F4-1C6F-4760-8EF2-3491809FB464}" type="slidenum">
              <a:rPr lang="en-US"/>
              <a:pPr>
                <a:defRPr/>
              </a:pPr>
              <a:t>‹#›</a:t>
            </a:fld>
            <a:endParaRPr lang="en-US"/>
          </a:p>
        </p:txBody>
      </p:sp>
    </p:spTree>
    <p:extLst>
      <p:ext uri="{BB962C8B-B14F-4D97-AF65-F5344CB8AC3E}">
        <p14:creationId xmlns:p14="http://schemas.microsoft.com/office/powerpoint/2010/main" val="312584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6E308FA-CE23-4A5E-93BB-3EA921CD4BD0}"/>
              </a:ext>
            </a:extLst>
          </p:cNvPr>
          <p:cNvSpPr>
            <a:spLocks noGrp="1"/>
          </p:cNvSpPr>
          <p:nvPr>
            <p:ph type="dt" sz="half" idx="10"/>
          </p:nvPr>
        </p:nvSpPr>
        <p:spPr/>
        <p:txBody>
          <a:bodyPr/>
          <a:lstStyle>
            <a:lvl1pPr>
              <a:defRPr/>
            </a:lvl1pPr>
          </a:lstStyle>
          <a:p>
            <a:pPr>
              <a:defRPr/>
            </a:pPr>
            <a:fld id="{C9516738-9E28-4D2E-A0B8-AC976D92F05D}" type="datetimeFigureOut">
              <a:rPr lang="en-US"/>
              <a:pPr>
                <a:defRPr/>
              </a:pPr>
              <a:t>6/6/2022</a:t>
            </a:fld>
            <a:endParaRPr lang="en-US"/>
          </a:p>
        </p:txBody>
      </p:sp>
      <p:sp>
        <p:nvSpPr>
          <p:cNvPr id="6" name="Footer Placeholder 4">
            <a:extLst>
              <a:ext uri="{FF2B5EF4-FFF2-40B4-BE49-F238E27FC236}">
                <a16:creationId xmlns:a16="http://schemas.microsoft.com/office/drawing/2014/main" id="{8FE94E6C-0BB5-4426-8368-0A14C863E2F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4CE009-42C6-4A06-AC95-34B0AE712CFC}"/>
              </a:ext>
            </a:extLst>
          </p:cNvPr>
          <p:cNvSpPr>
            <a:spLocks noGrp="1"/>
          </p:cNvSpPr>
          <p:nvPr>
            <p:ph type="sldNum" sz="quarter" idx="12"/>
          </p:nvPr>
        </p:nvSpPr>
        <p:spPr/>
        <p:txBody>
          <a:bodyPr/>
          <a:lstStyle>
            <a:lvl1pPr>
              <a:defRPr/>
            </a:lvl1pPr>
          </a:lstStyle>
          <a:p>
            <a:pPr>
              <a:defRPr/>
            </a:pPr>
            <a:fld id="{13B0ADA3-A9E8-4ADF-9C01-35A7EE7548BA}" type="slidenum">
              <a:rPr lang="en-US"/>
              <a:pPr>
                <a:defRPr/>
              </a:pPr>
              <a:t>‹#›</a:t>
            </a:fld>
            <a:endParaRPr lang="en-US"/>
          </a:p>
        </p:txBody>
      </p:sp>
    </p:spTree>
    <p:extLst>
      <p:ext uri="{BB962C8B-B14F-4D97-AF65-F5344CB8AC3E}">
        <p14:creationId xmlns:p14="http://schemas.microsoft.com/office/powerpoint/2010/main" val="237739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B2071C2-7577-4D8B-B099-E09F9F0340C4}"/>
              </a:ext>
            </a:extLst>
          </p:cNvPr>
          <p:cNvSpPr>
            <a:spLocks noGrp="1"/>
          </p:cNvSpPr>
          <p:nvPr>
            <p:ph type="dt" sz="half" idx="10"/>
          </p:nvPr>
        </p:nvSpPr>
        <p:spPr/>
        <p:txBody>
          <a:bodyPr/>
          <a:lstStyle>
            <a:lvl1pPr>
              <a:defRPr/>
            </a:lvl1pPr>
          </a:lstStyle>
          <a:p>
            <a:pPr>
              <a:defRPr/>
            </a:pPr>
            <a:fld id="{2CE06183-6E2D-4B7A-A10F-65D403734469}" type="datetimeFigureOut">
              <a:rPr lang="en-US"/>
              <a:pPr>
                <a:defRPr/>
              </a:pPr>
              <a:t>6/6/2022</a:t>
            </a:fld>
            <a:endParaRPr lang="en-US"/>
          </a:p>
        </p:txBody>
      </p:sp>
      <p:sp>
        <p:nvSpPr>
          <p:cNvPr id="6" name="Footer Placeholder 4">
            <a:extLst>
              <a:ext uri="{FF2B5EF4-FFF2-40B4-BE49-F238E27FC236}">
                <a16:creationId xmlns:a16="http://schemas.microsoft.com/office/drawing/2014/main" id="{FCAE9741-44F7-4FA7-A619-53F73DE765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8E1F74B-1B99-492B-A841-E9D08D1391A6}"/>
              </a:ext>
            </a:extLst>
          </p:cNvPr>
          <p:cNvSpPr>
            <a:spLocks noGrp="1"/>
          </p:cNvSpPr>
          <p:nvPr>
            <p:ph type="sldNum" sz="quarter" idx="12"/>
          </p:nvPr>
        </p:nvSpPr>
        <p:spPr/>
        <p:txBody>
          <a:bodyPr/>
          <a:lstStyle>
            <a:lvl1pPr>
              <a:defRPr/>
            </a:lvl1pPr>
          </a:lstStyle>
          <a:p>
            <a:pPr>
              <a:defRPr/>
            </a:pPr>
            <a:fld id="{B8D46B42-432F-42D9-B39C-0B228C1B7262}" type="slidenum">
              <a:rPr lang="en-US"/>
              <a:pPr>
                <a:defRPr/>
              </a:pPr>
              <a:t>‹#›</a:t>
            </a:fld>
            <a:endParaRPr lang="en-US"/>
          </a:p>
        </p:txBody>
      </p:sp>
    </p:spTree>
    <p:extLst>
      <p:ext uri="{BB962C8B-B14F-4D97-AF65-F5344CB8AC3E}">
        <p14:creationId xmlns:p14="http://schemas.microsoft.com/office/powerpoint/2010/main" val="310639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234C4D3-E371-41A9-82CC-2EC651EBE16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1C692CB-B159-4310-AF14-7CF175EEDE2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0B6653-02C3-4F32-8D94-7DC3A164CC0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836421B-4543-46B1-AE85-2ED92DF822E5}" type="datetimeFigureOut">
              <a:rPr lang="en-US"/>
              <a:pPr>
                <a:defRPr/>
              </a:pPr>
              <a:t>6/6/2022</a:t>
            </a:fld>
            <a:endParaRPr lang="en-US"/>
          </a:p>
        </p:txBody>
      </p:sp>
      <p:sp>
        <p:nvSpPr>
          <p:cNvPr id="5" name="Footer Placeholder 4">
            <a:extLst>
              <a:ext uri="{FF2B5EF4-FFF2-40B4-BE49-F238E27FC236}">
                <a16:creationId xmlns:a16="http://schemas.microsoft.com/office/drawing/2014/main" id="{19CA0B43-F66D-4153-847E-AAE5EC04E31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2BCF39D-01E8-4FE0-9BC0-9A7109642F9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E9237EC-4230-4A19-B53C-0791B26EFE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81" r:id="rId1"/>
    <p:sldLayoutId id="214748439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5.wdp"/></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6.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15.png"/><Relationship Id="rId4" Type="http://schemas.microsoft.com/office/2007/relationships/hdphoto" Target="../media/hdphoto9.wdp"/></Relationships>
</file>

<file path=ppt/slides/_rels/slide32.xml.rels><?xml version="1.0" encoding="UTF-8" standalone="yes"?>
<Relationships xmlns="http://schemas.openxmlformats.org/package/2006/relationships"><Relationship Id="rId3" Type="http://schemas.openxmlformats.org/officeDocument/2006/relationships/hyperlink" Target="https://www.ibm.com/cloud/learn/relational-databa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DB2256E-1EDC-4CAF-8F3E-F5351B1A1EF2}"/>
              </a:ext>
            </a:extLst>
          </p:cNvPr>
          <p:cNvSpPr>
            <a:spLocks noGrp="1"/>
          </p:cNvSpPr>
          <p:nvPr>
            <p:ph type="ctrTitle"/>
          </p:nvPr>
        </p:nvSpPr>
        <p:spPr>
          <a:xfrm>
            <a:off x="685800" y="2514600"/>
            <a:ext cx="7772400" cy="1470025"/>
          </a:xfrm>
        </p:spPr>
        <p:txBody>
          <a:bodyPr/>
          <a:lstStyle/>
          <a:p>
            <a:br>
              <a:rPr lang="en-IN" altLang="en-US" b="1">
                <a:solidFill>
                  <a:srgbClr val="C00000"/>
                </a:solidFill>
              </a:rPr>
            </a:br>
            <a:r>
              <a:rPr lang="en-IN" altLang="en-US" b="1">
                <a:solidFill>
                  <a:srgbClr val="C00000"/>
                </a:solidFill>
              </a:rPr>
              <a:t>NOSQL</a:t>
            </a:r>
            <a:endParaRPr lang="en-US" altLang="en-US" b="1">
              <a:solidFill>
                <a:srgbClr val="C00000"/>
              </a:solidFill>
            </a:endParaRPr>
          </a:p>
        </p:txBody>
      </p:sp>
      <p:sp>
        <p:nvSpPr>
          <p:cNvPr id="5" name="Rectangle 4">
            <a:extLst>
              <a:ext uri="{FF2B5EF4-FFF2-40B4-BE49-F238E27FC236}">
                <a16:creationId xmlns:a16="http://schemas.microsoft.com/office/drawing/2014/main" id="{CFAED031-3EF1-4523-BC28-56498C6C1700}"/>
              </a:ext>
            </a:extLst>
          </p:cNvPr>
          <p:cNvSpPr/>
          <p:nvPr/>
        </p:nvSpPr>
        <p:spPr>
          <a:xfrm>
            <a:off x="0" y="6629400"/>
            <a:ext cx="9144000" cy="228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rgbClr val="C00000"/>
              </a:solidFill>
            </a:endParaRPr>
          </a:p>
        </p:txBody>
      </p:sp>
      <p:sp>
        <p:nvSpPr>
          <p:cNvPr id="6" name="Rectangle 5">
            <a:extLst>
              <a:ext uri="{FF2B5EF4-FFF2-40B4-BE49-F238E27FC236}">
                <a16:creationId xmlns:a16="http://schemas.microsoft.com/office/drawing/2014/main" id="{8AB8ADEA-41BD-4228-9CC6-CCE3323443BA}"/>
              </a:ext>
            </a:extLst>
          </p:cNvPr>
          <p:cNvSpPr/>
          <p:nvPr/>
        </p:nvSpPr>
        <p:spPr>
          <a:xfrm>
            <a:off x="0" y="0"/>
            <a:ext cx="9144000" cy="228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a:extLst>
              <a:ext uri="{FF2B5EF4-FFF2-40B4-BE49-F238E27FC236}">
                <a16:creationId xmlns:a16="http://schemas.microsoft.com/office/drawing/2014/main" id="{F2A85D77-4D2E-48E6-A77B-19E6AC42ABCB}"/>
              </a:ext>
            </a:extLst>
          </p:cNvPr>
          <p:cNvSpPr>
            <a:spLocks noChangeArrowheads="1"/>
          </p:cNvSpPr>
          <p:nvPr/>
        </p:nvSpPr>
        <p:spPr bwMode="auto">
          <a:xfrm>
            <a:off x="381000" y="381000"/>
            <a:ext cx="2273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2400" b="1">
                <a:solidFill>
                  <a:srgbClr val="FF0000"/>
                </a:solidFill>
              </a:rPr>
              <a:t>Key-value stores</a:t>
            </a:r>
          </a:p>
        </p:txBody>
      </p:sp>
      <p:sp>
        <p:nvSpPr>
          <p:cNvPr id="3" name="Rectangle 2">
            <a:extLst>
              <a:ext uri="{FF2B5EF4-FFF2-40B4-BE49-F238E27FC236}">
                <a16:creationId xmlns:a16="http://schemas.microsoft.com/office/drawing/2014/main" id="{1918EE7E-3FD2-4FD4-B23F-DF133FE7BC93}"/>
              </a:ext>
            </a:extLst>
          </p:cNvPr>
          <p:cNvSpPr/>
          <p:nvPr/>
        </p:nvSpPr>
        <p:spPr>
          <a:xfrm>
            <a:off x="228600" y="1009650"/>
            <a:ext cx="8610600" cy="5603970"/>
          </a:xfrm>
          <a:prstGeom prst="rect">
            <a:avLst/>
          </a:prstGeom>
        </p:spPr>
        <p:txBody>
          <a:bodyPr>
            <a:spAutoFit/>
          </a:bodyPr>
          <a:lstStyle/>
          <a:p>
            <a:pPr marL="285750" indent="-285750" algn="just">
              <a:buFont typeface="Arial" panose="020B0604020202020204" pitchFamily="34" charset="0"/>
              <a:buChar char="•"/>
              <a:defRPr/>
            </a:pPr>
            <a:r>
              <a:rPr lang="en-US" sz="2200" dirty="0">
                <a:solidFill>
                  <a:srgbClr val="333333"/>
                </a:solidFill>
                <a:latin typeface="+mn-lt"/>
              </a:rPr>
              <a:t>Key-value stores are most basic types of </a:t>
            </a:r>
            <a:r>
              <a:rPr lang="en-US" sz="2200" dirty="0" err="1">
                <a:solidFill>
                  <a:srgbClr val="333333"/>
                </a:solidFill>
                <a:latin typeface="+mn-lt"/>
              </a:rPr>
              <a:t>NoSQL</a:t>
            </a:r>
            <a:r>
              <a:rPr lang="en-US" sz="2200" dirty="0">
                <a:solidFill>
                  <a:srgbClr val="333333"/>
                </a:solidFill>
                <a:latin typeface="+mn-lt"/>
              </a:rPr>
              <a:t> databases.</a:t>
            </a:r>
          </a:p>
          <a:p>
            <a:pPr marL="285750" indent="-285750" algn="just">
              <a:buFont typeface="Arial" panose="020B0604020202020204" pitchFamily="34" charset="0"/>
              <a:buChar char="•"/>
              <a:defRPr/>
            </a:pPr>
            <a:endParaRPr lang="en-US" sz="2200" dirty="0">
              <a:solidFill>
                <a:srgbClr val="333333"/>
              </a:solidFill>
              <a:latin typeface="+mn-lt"/>
            </a:endParaRPr>
          </a:p>
          <a:p>
            <a:pPr marL="285750" indent="-285750" algn="just">
              <a:buFont typeface="Arial" panose="020B0604020202020204" pitchFamily="34" charset="0"/>
              <a:buChar char="•"/>
              <a:defRPr/>
            </a:pPr>
            <a:r>
              <a:rPr lang="en-US" sz="2200" dirty="0">
                <a:solidFill>
                  <a:srgbClr val="333333"/>
                </a:solidFill>
                <a:latin typeface="+mn-lt"/>
              </a:rPr>
              <a:t>Designed to handle huge amounts of data (</a:t>
            </a:r>
            <a:r>
              <a:rPr lang="en-US" sz="1400" dirty="0">
                <a:solidFill>
                  <a:srgbClr val="333333"/>
                </a:solidFill>
                <a:latin typeface="+mn-lt"/>
              </a:rPr>
              <a:t>Based on Amazon’s Dynamo paper ).</a:t>
            </a:r>
          </a:p>
          <a:p>
            <a:pPr marL="285750" indent="-285750" algn="just">
              <a:buFont typeface="Arial" panose="020B0604020202020204" pitchFamily="34" charset="0"/>
              <a:buChar char="•"/>
              <a:defRPr/>
            </a:pPr>
            <a:endParaRPr lang="en-US" sz="2200" dirty="0">
              <a:solidFill>
                <a:srgbClr val="333333"/>
              </a:solidFill>
              <a:latin typeface="+mn-lt"/>
            </a:endParaRPr>
          </a:p>
          <a:p>
            <a:pPr marL="285750" indent="-285750" algn="just">
              <a:buFont typeface="Arial" panose="020B0604020202020204" pitchFamily="34" charset="0"/>
              <a:buChar char="•"/>
              <a:defRPr/>
            </a:pPr>
            <a:r>
              <a:rPr lang="en-US" sz="2200" dirty="0">
                <a:solidFill>
                  <a:srgbClr val="333333"/>
                </a:solidFill>
                <a:latin typeface="+mn-lt"/>
              </a:rPr>
              <a:t>Key value stores allow developer to </a:t>
            </a:r>
            <a:r>
              <a:rPr lang="en-US" sz="2200" b="1" dirty="0">
                <a:solidFill>
                  <a:srgbClr val="333333"/>
                </a:solidFill>
                <a:latin typeface="+mn-lt"/>
              </a:rPr>
              <a:t>store schema-less data</a:t>
            </a:r>
            <a:r>
              <a:rPr lang="en-US" sz="2200" dirty="0">
                <a:solidFill>
                  <a:srgbClr val="333333"/>
                </a:solidFill>
                <a:latin typeface="+mn-lt"/>
              </a:rPr>
              <a:t>.</a:t>
            </a:r>
          </a:p>
          <a:p>
            <a:pPr marL="285750" indent="-285750" algn="just">
              <a:buFont typeface="Arial" panose="020B0604020202020204" pitchFamily="34" charset="0"/>
              <a:buChar char="•"/>
              <a:defRPr/>
            </a:pPr>
            <a:endParaRPr lang="en-US" sz="2200" dirty="0">
              <a:solidFill>
                <a:srgbClr val="333333"/>
              </a:solidFill>
              <a:latin typeface="+mn-lt"/>
            </a:endParaRPr>
          </a:p>
          <a:p>
            <a:pPr marL="285750" indent="-285750" algn="just">
              <a:buFont typeface="Arial" panose="020B0604020202020204" pitchFamily="34" charset="0"/>
              <a:buChar char="•"/>
              <a:defRPr/>
            </a:pPr>
            <a:r>
              <a:rPr lang="en-US" sz="2200" dirty="0">
                <a:solidFill>
                  <a:srgbClr val="333333"/>
                </a:solidFill>
                <a:latin typeface="+mn-lt"/>
              </a:rPr>
              <a:t>In the key-value storage, database stores data as hash table where each key is unique and the value can be string, JSON etc.</a:t>
            </a:r>
          </a:p>
          <a:p>
            <a:pPr marL="285750" indent="-285750" algn="just">
              <a:buFont typeface="Arial" panose="020B0604020202020204" pitchFamily="34" charset="0"/>
              <a:buChar char="•"/>
              <a:defRPr/>
            </a:pPr>
            <a:endParaRPr lang="en-US" sz="2200" dirty="0">
              <a:solidFill>
                <a:srgbClr val="333333"/>
              </a:solidFill>
              <a:latin typeface="+mn-lt"/>
            </a:endParaRPr>
          </a:p>
          <a:p>
            <a:pPr marL="285750" indent="-285750" algn="just">
              <a:buFont typeface="Arial" panose="020B0604020202020204" pitchFamily="34" charset="0"/>
              <a:buChar char="•"/>
              <a:defRPr/>
            </a:pPr>
            <a:r>
              <a:rPr lang="en-US" sz="2200" dirty="0">
                <a:solidFill>
                  <a:srgbClr val="333333"/>
                </a:solidFill>
                <a:latin typeface="+mn-lt"/>
              </a:rPr>
              <a:t>For example a key-value pair might consist of a key like "Name" that is associated with a value like "Robin".</a:t>
            </a:r>
          </a:p>
          <a:p>
            <a:pPr marL="285750" indent="-285750" algn="just">
              <a:buFont typeface="Arial" panose="020B0604020202020204" pitchFamily="34" charset="0"/>
              <a:buChar char="•"/>
              <a:defRPr/>
            </a:pPr>
            <a:r>
              <a:rPr lang="en-US" sz="2200" b="1" dirty="0">
                <a:solidFill>
                  <a:srgbClr val="333333"/>
                </a:solidFill>
                <a:latin typeface="+mn-lt"/>
              </a:rPr>
              <a:t>Use Cases :</a:t>
            </a:r>
          </a:p>
          <a:p>
            <a:pPr marL="742950" lvl="1" indent="-285750" algn="just">
              <a:lnSpc>
                <a:spcPct val="114000"/>
              </a:lnSpc>
              <a:buFont typeface="Arial" panose="020B0604020202020204" pitchFamily="34" charset="0"/>
              <a:buChar char="•"/>
              <a:defRPr/>
            </a:pPr>
            <a:r>
              <a:rPr lang="en-US" sz="2200" dirty="0">
                <a:solidFill>
                  <a:srgbClr val="333333"/>
                </a:solidFill>
                <a:latin typeface="+mn-lt"/>
              </a:rPr>
              <a:t>Key-Values stores would work well for shopping cart contents.</a:t>
            </a:r>
          </a:p>
          <a:p>
            <a:pPr marL="742950" lvl="1" indent="-285750" algn="just">
              <a:lnSpc>
                <a:spcPct val="114000"/>
              </a:lnSpc>
              <a:buFont typeface="Arial" panose="020B0604020202020204" pitchFamily="34" charset="0"/>
              <a:buChar char="•"/>
              <a:defRPr/>
            </a:pPr>
            <a:r>
              <a:rPr lang="en-US" sz="2200" dirty="0">
                <a:solidFill>
                  <a:srgbClr val="333333"/>
                </a:solidFill>
                <a:latin typeface="+mn-lt"/>
              </a:rPr>
              <a:t>Customized ad delivery to users based on their data profile</a:t>
            </a:r>
          </a:p>
          <a:p>
            <a:pPr marL="742950" lvl="1" indent="-285750" algn="just">
              <a:buFont typeface="Arial" panose="020B0604020202020204" pitchFamily="34" charset="0"/>
              <a:buChar char="•"/>
              <a:defRPr/>
            </a:pPr>
            <a:endParaRPr lang="en-US" sz="2200" dirty="0">
              <a:solidFill>
                <a:srgbClr val="333333"/>
              </a:solidFill>
              <a:latin typeface="+mn-lt"/>
            </a:endParaRPr>
          </a:p>
          <a:p>
            <a:pPr marL="285750" indent="-285750" algn="just">
              <a:buFont typeface="Arial" panose="020B0604020202020204" pitchFamily="34" charset="0"/>
              <a:buChar char="•"/>
              <a:defRPr/>
            </a:pPr>
            <a:r>
              <a:rPr lang="en-US" sz="2200" dirty="0">
                <a:solidFill>
                  <a:srgbClr val="333333"/>
                </a:solidFill>
                <a:latin typeface="+mn-lt"/>
              </a:rPr>
              <a:t> </a:t>
            </a:r>
            <a:r>
              <a:rPr lang="en-US" sz="2000" dirty="0">
                <a:latin typeface="+mn-lt"/>
              </a:rPr>
              <a:t>Example of Key-value store </a:t>
            </a:r>
            <a:r>
              <a:rPr lang="en-US" sz="2000" dirty="0" err="1">
                <a:latin typeface="+mn-lt"/>
              </a:rPr>
              <a:t>DataBase</a:t>
            </a:r>
            <a:r>
              <a:rPr lang="en-US" sz="2000" dirty="0">
                <a:latin typeface="+mn-lt"/>
              </a:rPr>
              <a:t> : </a:t>
            </a:r>
            <a:r>
              <a:rPr lang="en-US" sz="2000" dirty="0">
                <a:solidFill>
                  <a:srgbClr val="FF0000"/>
                </a:solidFill>
                <a:latin typeface="+mn-lt"/>
              </a:rPr>
              <a:t>Redis, DynamoDB, </a:t>
            </a:r>
            <a:r>
              <a:rPr lang="en-US" sz="2000" dirty="0" err="1">
                <a:solidFill>
                  <a:srgbClr val="FF0000"/>
                </a:solidFill>
                <a:latin typeface="+mn-lt"/>
              </a:rPr>
              <a:t>Riak</a:t>
            </a:r>
            <a:r>
              <a:rPr lang="en-US" sz="2000" dirty="0">
                <a:latin typeface="+mn-lt"/>
              </a:rPr>
              <a:t>. etc.</a:t>
            </a:r>
            <a:endParaRPr lang="en-US" sz="2000" dirty="0">
              <a:solidFill>
                <a:srgbClr val="333333"/>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FD0AD-3EA4-43D2-8A49-DBE65BC0669A}"/>
              </a:ext>
            </a:extLst>
          </p:cNvPr>
          <p:cNvSpPr>
            <a:spLocks noGrp="1"/>
          </p:cNvSpPr>
          <p:nvPr>
            <p:ph idx="1"/>
          </p:nvPr>
        </p:nvSpPr>
        <p:spPr>
          <a:xfrm>
            <a:off x="457200" y="1010878"/>
            <a:ext cx="8458200" cy="586581"/>
          </a:xfrm>
        </p:spPr>
        <p:txBody>
          <a:bodyPr/>
          <a:lstStyle/>
          <a:p>
            <a:r>
              <a:rPr lang="en-US" sz="2400" dirty="0"/>
              <a:t>The application is developed on queries that are based on keys.</a:t>
            </a:r>
          </a:p>
          <a:p>
            <a:endParaRPr lang="en-IN" sz="2800" dirty="0"/>
          </a:p>
        </p:txBody>
      </p:sp>
      <p:pic>
        <p:nvPicPr>
          <p:cNvPr id="4" name="Picture 3">
            <a:extLst>
              <a:ext uri="{FF2B5EF4-FFF2-40B4-BE49-F238E27FC236}">
                <a16:creationId xmlns:a16="http://schemas.microsoft.com/office/drawing/2014/main" id="{B9F205CA-C0BA-4F67-92C8-00D76054C940}"/>
              </a:ext>
            </a:extLst>
          </p:cNvPr>
          <p:cNvPicPr>
            <a:picLocks noChangeAspect="1"/>
          </p:cNvPicPr>
          <p:nvPr/>
        </p:nvPicPr>
        <p:blipFill>
          <a:blip r:embed="rId3"/>
          <a:stretch>
            <a:fillRect/>
          </a:stretch>
        </p:blipFill>
        <p:spPr>
          <a:xfrm>
            <a:off x="1509712" y="1597459"/>
            <a:ext cx="6353175" cy="3271799"/>
          </a:xfrm>
          <a:prstGeom prst="rect">
            <a:avLst/>
          </a:prstGeom>
        </p:spPr>
      </p:pic>
      <p:sp>
        <p:nvSpPr>
          <p:cNvPr id="5" name="Rectangle 4">
            <a:extLst>
              <a:ext uri="{FF2B5EF4-FFF2-40B4-BE49-F238E27FC236}">
                <a16:creationId xmlns:a16="http://schemas.microsoft.com/office/drawing/2014/main" id="{19B64D9D-B51C-44A6-8A9F-7C9A5047FC45}"/>
              </a:ext>
            </a:extLst>
          </p:cNvPr>
          <p:cNvSpPr/>
          <p:nvPr/>
        </p:nvSpPr>
        <p:spPr>
          <a:xfrm>
            <a:off x="457200" y="4869258"/>
            <a:ext cx="8686800" cy="1677382"/>
          </a:xfrm>
          <a:prstGeom prst="rect">
            <a:avLst/>
          </a:prstGeom>
        </p:spPr>
        <p:txBody>
          <a:bodyPr wrap="square">
            <a:spAutoFit/>
          </a:bodyPr>
          <a:lstStyle/>
          <a:p>
            <a:r>
              <a:rPr lang="en-US" sz="2400" dirty="0">
                <a:latin typeface="+mn-lt"/>
              </a:rPr>
              <a:t>Implements a </a:t>
            </a:r>
            <a:r>
              <a:rPr lang="en-US" sz="2400" b="1" dirty="0">
                <a:solidFill>
                  <a:srgbClr val="C00000"/>
                </a:solidFill>
                <a:latin typeface="+mn-lt"/>
              </a:rPr>
              <a:t>hash table </a:t>
            </a:r>
            <a:r>
              <a:rPr lang="en-US" sz="2400" dirty="0">
                <a:latin typeface="+mn-lt"/>
              </a:rPr>
              <a:t>to store unique keys along with the pointers to the corresponding data values. </a:t>
            </a:r>
          </a:p>
          <a:p>
            <a:endParaRPr lang="en-US" sz="500" dirty="0">
              <a:latin typeface="+mn-lt"/>
            </a:endParaRPr>
          </a:p>
          <a:p>
            <a:r>
              <a:rPr lang="en-US" sz="2400" dirty="0">
                <a:latin typeface="+mn-lt"/>
              </a:rPr>
              <a:t>Have </a:t>
            </a:r>
            <a:r>
              <a:rPr lang="en-US" sz="2400" b="1" dirty="0">
                <a:latin typeface="+mn-lt"/>
              </a:rPr>
              <a:t>no query language </a:t>
            </a:r>
            <a:r>
              <a:rPr lang="en-US" sz="2400" dirty="0">
                <a:latin typeface="+mn-lt"/>
              </a:rPr>
              <a:t>but they do provide a way to </a:t>
            </a:r>
            <a:r>
              <a:rPr lang="en-US" sz="2400" b="1" dirty="0">
                <a:latin typeface="+mn-lt"/>
              </a:rPr>
              <a:t>add</a:t>
            </a:r>
            <a:r>
              <a:rPr lang="en-US" sz="2400" dirty="0">
                <a:latin typeface="+mn-lt"/>
              </a:rPr>
              <a:t> and </a:t>
            </a:r>
            <a:r>
              <a:rPr lang="en-US" sz="2400" b="1" dirty="0">
                <a:latin typeface="+mn-lt"/>
              </a:rPr>
              <a:t>remove</a:t>
            </a:r>
            <a:r>
              <a:rPr lang="en-US" sz="2400" dirty="0">
                <a:latin typeface="+mn-lt"/>
              </a:rPr>
              <a:t> key-value pairs. Search only based on Key</a:t>
            </a:r>
            <a:endParaRPr lang="en-IN" sz="2400" dirty="0">
              <a:latin typeface="+mn-lt"/>
            </a:endParaRPr>
          </a:p>
        </p:txBody>
      </p:sp>
    </p:spTree>
    <p:extLst>
      <p:ext uri="{BB962C8B-B14F-4D97-AF65-F5344CB8AC3E}">
        <p14:creationId xmlns:p14="http://schemas.microsoft.com/office/powerpoint/2010/main" val="388480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a:extLst>
              <a:ext uri="{FF2B5EF4-FFF2-40B4-BE49-F238E27FC236}">
                <a16:creationId xmlns:a16="http://schemas.microsoft.com/office/drawing/2014/main" id="{B84354E3-E74A-42E6-808C-78F2285C7AD6}"/>
              </a:ext>
            </a:extLst>
          </p:cNvPr>
          <p:cNvSpPr>
            <a:spLocks noChangeArrowheads="1"/>
          </p:cNvSpPr>
          <p:nvPr/>
        </p:nvSpPr>
        <p:spPr bwMode="auto">
          <a:xfrm>
            <a:off x="381000" y="381000"/>
            <a:ext cx="3822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2400" b="1">
                <a:solidFill>
                  <a:srgbClr val="FF0000"/>
                </a:solidFill>
              </a:rPr>
              <a:t>Column-oriented databases</a:t>
            </a:r>
          </a:p>
        </p:txBody>
      </p:sp>
      <p:sp>
        <p:nvSpPr>
          <p:cNvPr id="2" name="Rectangle 1">
            <a:extLst>
              <a:ext uri="{FF2B5EF4-FFF2-40B4-BE49-F238E27FC236}">
                <a16:creationId xmlns:a16="http://schemas.microsoft.com/office/drawing/2014/main" id="{28BDB09C-3D0B-4466-BD2D-3EF5C4B26AB7}"/>
              </a:ext>
            </a:extLst>
          </p:cNvPr>
          <p:cNvSpPr/>
          <p:nvPr/>
        </p:nvSpPr>
        <p:spPr>
          <a:xfrm>
            <a:off x="414338" y="1371600"/>
            <a:ext cx="7924800" cy="4493538"/>
          </a:xfrm>
          <a:prstGeom prst="rect">
            <a:avLst/>
          </a:prstGeom>
        </p:spPr>
        <p:txBody>
          <a:bodyPr>
            <a:spAutoFit/>
          </a:bodyPr>
          <a:lstStyle/>
          <a:p>
            <a:pPr marL="285750" indent="-285750" algn="just">
              <a:buFont typeface="Arial" panose="020B0604020202020204" pitchFamily="34" charset="0"/>
              <a:buChar char="•"/>
              <a:defRPr/>
            </a:pPr>
            <a:r>
              <a:rPr lang="en-IN" sz="2200" dirty="0">
                <a:latin typeface="+mn-lt"/>
              </a:rPr>
              <a:t>Most databases have a row as a unit of storage which, in particular, helps write performance. </a:t>
            </a:r>
          </a:p>
          <a:p>
            <a:pPr marL="285750" indent="-285750" algn="just">
              <a:buFont typeface="Arial" panose="020B0604020202020204" pitchFamily="34" charset="0"/>
              <a:buChar char="•"/>
              <a:defRPr/>
            </a:pPr>
            <a:endParaRPr lang="en-IN" sz="2200" dirty="0">
              <a:latin typeface="+mn-lt"/>
            </a:endParaRPr>
          </a:p>
          <a:p>
            <a:pPr marL="285750" indent="-285750" algn="just">
              <a:buFont typeface="Arial" panose="020B0604020202020204" pitchFamily="34" charset="0"/>
              <a:buChar char="•"/>
              <a:defRPr/>
            </a:pPr>
            <a:r>
              <a:rPr lang="en-IN" sz="2200" dirty="0">
                <a:latin typeface="+mn-lt"/>
              </a:rPr>
              <a:t>However, there are many scenarios where writes are rare, but we often need to read a few columns of many rows at once for some analytics on those few columns. </a:t>
            </a:r>
          </a:p>
          <a:p>
            <a:pPr marL="285750" indent="-285750" algn="just">
              <a:buFont typeface="Arial" panose="020B0604020202020204" pitchFamily="34" charset="0"/>
              <a:buChar char="•"/>
              <a:defRPr/>
            </a:pPr>
            <a:endParaRPr lang="en-IN" sz="2200" dirty="0">
              <a:latin typeface="+mn-lt"/>
            </a:endParaRPr>
          </a:p>
          <a:p>
            <a:pPr marL="285750" indent="-285750" algn="just">
              <a:buFont typeface="Arial" panose="020B0604020202020204" pitchFamily="34" charset="0"/>
              <a:buChar char="•"/>
              <a:defRPr/>
            </a:pPr>
            <a:r>
              <a:rPr lang="en-IN" sz="2200" dirty="0">
                <a:latin typeface="+mn-lt"/>
              </a:rPr>
              <a:t>In this situation, it’s </a:t>
            </a:r>
            <a:r>
              <a:rPr lang="en-IN" sz="2200" b="1" dirty="0">
                <a:latin typeface="+mn-lt"/>
              </a:rPr>
              <a:t>better to store groups of columns </a:t>
            </a:r>
            <a:r>
              <a:rPr lang="en-IN" sz="2200" dirty="0">
                <a:latin typeface="+mn-lt"/>
              </a:rPr>
              <a:t>for all rows as the basic storage unit—which is why these databases are called column stores. </a:t>
            </a:r>
          </a:p>
          <a:p>
            <a:pPr marL="285750" indent="-285750" algn="just">
              <a:buFont typeface="Arial" panose="020B0604020202020204" pitchFamily="34" charset="0"/>
              <a:buChar char="•"/>
              <a:defRPr/>
            </a:pPr>
            <a:endParaRPr lang="en-IN" sz="2200" dirty="0">
              <a:latin typeface="+mn-lt"/>
            </a:endParaRPr>
          </a:p>
          <a:p>
            <a:pPr marL="285750" indent="-285750" algn="just">
              <a:buFont typeface="Arial" panose="020B0604020202020204" pitchFamily="34" charset="0"/>
              <a:buChar char="•"/>
              <a:defRPr/>
            </a:pPr>
            <a:r>
              <a:rPr lang="en-US" sz="2200" dirty="0">
                <a:latin typeface="+mn-lt"/>
              </a:rPr>
              <a:t>Example of Column-oriented databases : </a:t>
            </a:r>
            <a:r>
              <a:rPr lang="en-US" sz="2200" dirty="0" err="1">
                <a:latin typeface="+mn-lt"/>
              </a:rPr>
              <a:t>BigTable</a:t>
            </a:r>
            <a:r>
              <a:rPr lang="en-US" sz="2200" dirty="0">
                <a:latin typeface="+mn-lt"/>
              </a:rPr>
              <a:t>, </a:t>
            </a:r>
            <a:r>
              <a:rPr lang="en-US" sz="2200" dirty="0" err="1">
                <a:solidFill>
                  <a:srgbClr val="FF0000"/>
                </a:solidFill>
                <a:latin typeface="+mn-lt"/>
              </a:rPr>
              <a:t>Hbase</a:t>
            </a:r>
            <a:r>
              <a:rPr lang="en-US" sz="2200" dirty="0">
                <a:latin typeface="+mn-lt"/>
              </a:rPr>
              <a:t>,  Cassandra</a:t>
            </a:r>
            <a:r>
              <a:rPr lang="en-US" sz="2200" dirty="0">
                <a:solidFill>
                  <a:srgbClr val="C00000"/>
                </a:solidFill>
                <a:latin typeface="+mn-lt"/>
              </a:rPr>
              <a:t> </a:t>
            </a:r>
            <a:r>
              <a:rPr lang="en-US" sz="2200" dirty="0">
                <a:latin typeface="+mn-lt"/>
              </a:rPr>
              <a:t>etc.</a:t>
            </a:r>
            <a:endParaRPr lang="en-IN" sz="22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4">
            <a:extLst>
              <a:ext uri="{FF2B5EF4-FFF2-40B4-BE49-F238E27FC236}">
                <a16:creationId xmlns:a16="http://schemas.microsoft.com/office/drawing/2014/main" id="{7AFE958C-E546-4392-AE30-446850B490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1905000"/>
            <a:ext cx="6019800" cy="4324350"/>
          </a:xfrm>
          <a:noFill/>
        </p:spPr>
      </p:pic>
      <p:sp>
        <p:nvSpPr>
          <p:cNvPr id="11268" name="TextBox 8">
            <a:extLst>
              <a:ext uri="{FF2B5EF4-FFF2-40B4-BE49-F238E27FC236}">
                <a16:creationId xmlns:a16="http://schemas.microsoft.com/office/drawing/2014/main" id="{D2FE0D83-5F4E-4668-8979-7884C3C40D0C}"/>
              </a:ext>
            </a:extLst>
          </p:cNvPr>
          <p:cNvSpPr txBox="1">
            <a:spLocks noChangeArrowheads="1"/>
          </p:cNvSpPr>
          <p:nvPr/>
        </p:nvSpPr>
        <p:spPr bwMode="auto">
          <a:xfrm>
            <a:off x="381000" y="11430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a:latin typeface="Arial" panose="020B0604020202020204" pitchFamily="34" charset="0"/>
              </a:rPr>
              <a:t>To get a particular customer’s name from Figure 2.5 we could do something like </a:t>
            </a:r>
            <a:r>
              <a:rPr lang="en-IN" altLang="en-US" sz="1800">
                <a:solidFill>
                  <a:srgbClr val="C00000"/>
                </a:solidFill>
                <a:latin typeface="Arial" panose="020B0604020202020204" pitchFamily="34" charset="0"/>
              </a:rPr>
              <a:t>get('1234', 'name').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4C35ACD-8FDF-4F10-92C2-22A15B9B9D4B}"/>
              </a:ext>
            </a:extLst>
          </p:cNvPr>
          <p:cNvSpPr>
            <a:spLocks noGrp="1"/>
          </p:cNvSpPr>
          <p:nvPr>
            <p:ph type="title"/>
          </p:nvPr>
        </p:nvSpPr>
        <p:spPr>
          <a:xfrm>
            <a:off x="457200" y="274638"/>
            <a:ext cx="8229600" cy="487362"/>
          </a:xfrm>
        </p:spPr>
        <p:txBody>
          <a:bodyPr/>
          <a:lstStyle/>
          <a:p>
            <a:pPr algn="l"/>
            <a:br>
              <a:rPr lang="en-US" altLang="en-US" sz="2400" b="1"/>
            </a:br>
            <a:r>
              <a:rPr lang="en-US" altLang="en-US" sz="2400" b="1">
                <a:solidFill>
                  <a:srgbClr val="C00000"/>
                </a:solidFill>
              </a:rPr>
              <a:t>Document Oriented databases</a:t>
            </a:r>
            <a:br>
              <a:rPr lang="en-US" altLang="en-US" sz="2400" b="1"/>
            </a:br>
            <a:endParaRPr lang="en-IN" altLang="en-US" sz="2400"/>
          </a:p>
        </p:txBody>
      </p:sp>
      <p:sp>
        <p:nvSpPr>
          <p:cNvPr id="12291" name="Rectangle 2">
            <a:extLst>
              <a:ext uri="{FF2B5EF4-FFF2-40B4-BE49-F238E27FC236}">
                <a16:creationId xmlns:a16="http://schemas.microsoft.com/office/drawing/2014/main" id="{CF2DA4B8-B7CE-469D-A84E-71A84FB5C799}"/>
              </a:ext>
            </a:extLst>
          </p:cNvPr>
          <p:cNvSpPr>
            <a:spLocks noChangeArrowheads="1"/>
          </p:cNvSpPr>
          <p:nvPr/>
        </p:nvSpPr>
        <p:spPr bwMode="auto">
          <a:xfrm>
            <a:off x="304800" y="1219200"/>
            <a:ext cx="8382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200000"/>
              </a:lnSpc>
              <a:spcBef>
                <a:spcPct val="0"/>
              </a:spcBef>
            </a:pPr>
            <a:r>
              <a:rPr lang="en-US" altLang="en-US" sz="1800" dirty="0">
                <a:solidFill>
                  <a:srgbClr val="333333"/>
                </a:solidFill>
                <a:latin typeface="Arial" panose="020B0604020202020204" pitchFamily="34" charset="0"/>
              </a:rPr>
              <a:t>A collection of documents</a:t>
            </a:r>
          </a:p>
          <a:p>
            <a:pPr algn="just">
              <a:lnSpc>
                <a:spcPct val="200000"/>
              </a:lnSpc>
              <a:spcBef>
                <a:spcPct val="0"/>
              </a:spcBef>
            </a:pPr>
            <a:r>
              <a:rPr lang="en-US" altLang="en-US" sz="1800" dirty="0">
                <a:solidFill>
                  <a:srgbClr val="C00000"/>
                </a:solidFill>
                <a:latin typeface="Arial" panose="020B0604020202020204" pitchFamily="34" charset="0"/>
              </a:rPr>
              <a:t>Data</a:t>
            </a:r>
            <a:r>
              <a:rPr lang="en-US" altLang="en-US" sz="1800" dirty="0">
                <a:solidFill>
                  <a:srgbClr val="333333"/>
                </a:solidFill>
                <a:latin typeface="Arial" panose="020B0604020202020204" pitchFamily="34" charset="0"/>
              </a:rPr>
              <a:t> in this model is </a:t>
            </a:r>
            <a:r>
              <a:rPr lang="en-US" altLang="en-US" sz="1800" dirty="0">
                <a:solidFill>
                  <a:srgbClr val="C00000"/>
                </a:solidFill>
                <a:latin typeface="Arial" panose="020B0604020202020204" pitchFamily="34" charset="0"/>
              </a:rPr>
              <a:t>stored inside documents</a:t>
            </a:r>
            <a:r>
              <a:rPr lang="en-US" altLang="en-US" sz="1800" dirty="0">
                <a:solidFill>
                  <a:srgbClr val="333333"/>
                </a:solidFill>
                <a:latin typeface="Arial" panose="020B0604020202020204" pitchFamily="34" charset="0"/>
              </a:rPr>
              <a:t>.</a:t>
            </a:r>
          </a:p>
          <a:p>
            <a:pPr algn="just">
              <a:lnSpc>
                <a:spcPct val="200000"/>
              </a:lnSpc>
              <a:spcBef>
                <a:spcPct val="0"/>
              </a:spcBef>
            </a:pPr>
            <a:r>
              <a:rPr lang="en-US" altLang="en-US" sz="1800" dirty="0">
                <a:solidFill>
                  <a:srgbClr val="333333"/>
                </a:solidFill>
                <a:latin typeface="Arial" panose="020B0604020202020204" pitchFamily="34" charset="0"/>
              </a:rPr>
              <a:t>A document is a key value collection where the key allows access to its value.</a:t>
            </a:r>
          </a:p>
          <a:p>
            <a:pPr algn="just">
              <a:lnSpc>
                <a:spcPct val="200000"/>
              </a:lnSpc>
              <a:spcBef>
                <a:spcPct val="0"/>
              </a:spcBef>
            </a:pPr>
            <a:r>
              <a:rPr lang="en-US" altLang="en-US" sz="1800" dirty="0">
                <a:solidFill>
                  <a:srgbClr val="333333"/>
                </a:solidFill>
                <a:latin typeface="Arial" panose="020B0604020202020204" pitchFamily="34" charset="0"/>
              </a:rPr>
              <a:t>Documents are </a:t>
            </a:r>
            <a:r>
              <a:rPr lang="en-US" altLang="en-US" sz="1800" dirty="0">
                <a:solidFill>
                  <a:srgbClr val="C00000"/>
                </a:solidFill>
                <a:latin typeface="Arial" panose="020B0604020202020204" pitchFamily="34" charset="0"/>
              </a:rPr>
              <a:t>not typically forced to have a schema </a:t>
            </a:r>
            <a:r>
              <a:rPr lang="en-US" altLang="en-US" sz="1800" dirty="0">
                <a:solidFill>
                  <a:srgbClr val="333333"/>
                </a:solidFill>
                <a:latin typeface="Arial" panose="020B0604020202020204" pitchFamily="34" charset="0"/>
              </a:rPr>
              <a:t>and therefore are flexible and easy to change.</a:t>
            </a:r>
          </a:p>
          <a:p>
            <a:pPr algn="just">
              <a:lnSpc>
                <a:spcPct val="200000"/>
              </a:lnSpc>
              <a:spcBef>
                <a:spcPct val="0"/>
              </a:spcBef>
            </a:pPr>
            <a:r>
              <a:rPr lang="en-US" altLang="en-US" sz="1800" dirty="0">
                <a:solidFill>
                  <a:srgbClr val="333333"/>
                </a:solidFill>
                <a:latin typeface="Arial" panose="020B0604020202020204" pitchFamily="34" charset="0"/>
              </a:rPr>
              <a:t>Documents can contain many different key-value pairs, or key-array pairs, or even </a:t>
            </a:r>
            <a:r>
              <a:rPr lang="en-US" altLang="en-US" sz="1800" dirty="0">
                <a:solidFill>
                  <a:srgbClr val="C00000"/>
                </a:solidFill>
                <a:latin typeface="Arial" panose="020B0604020202020204" pitchFamily="34" charset="0"/>
              </a:rPr>
              <a:t>nested documents</a:t>
            </a:r>
            <a:r>
              <a:rPr lang="en-US" altLang="en-US" sz="1800" dirty="0">
                <a:solidFill>
                  <a:srgbClr val="333333"/>
                </a:solidFill>
                <a:latin typeface="Arial" panose="020B0604020202020204" pitchFamily="34" charset="0"/>
              </a:rPr>
              <a:t>.</a:t>
            </a:r>
          </a:p>
          <a:p>
            <a:pPr algn="just">
              <a:lnSpc>
                <a:spcPct val="200000"/>
              </a:lnSpc>
              <a:spcBef>
                <a:spcPct val="0"/>
              </a:spcBef>
            </a:pPr>
            <a:r>
              <a:rPr lang="en-US" altLang="en-US" sz="1800" dirty="0">
                <a:latin typeface="Arial" panose="020B0604020202020204" pitchFamily="34" charset="0"/>
              </a:rPr>
              <a:t>Example of Document Oriented databases : </a:t>
            </a:r>
            <a:r>
              <a:rPr lang="en-US" altLang="en-US" sz="1800" dirty="0">
                <a:solidFill>
                  <a:srgbClr val="FF0000"/>
                </a:solidFill>
                <a:latin typeface="Arial" panose="020B0604020202020204" pitchFamily="34" charset="0"/>
              </a:rPr>
              <a:t>MongoDB, </a:t>
            </a:r>
            <a:r>
              <a:rPr lang="en-US" altLang="en-US" sz="1800" dirty="0">
                <a:latin typeface="Arial" panose="020B0604020202020204" pitchFamily="34" charset="0"/>
              </a:rPr>
              <a:t>CouchDB</a:t>
            </a:r>
            <a:r>
              <a:rPr lang="en-US" altLang="en-US" sz="1800" dirty="0">
                <a:solidFill>
                  <a:srgbClr val="FF0000"/>
                </a:solidFill>
                <a:latin typeface="Arial" panose="020B0604020202020204" pitchFamily="34" charset="0"/>
              </a:rPr>
              <a:t> </a:t>
            </a:r>
            <a:r>
              <a:rPr lang="en-US" altLang="en-US" sz="1800" dirty="0">
                <a:latin typeface="Arial" panose="020B0604020202020204" pitchFamily="34" charset="0"/>
              </a:rPr>
              <a:t>etc.</a:t>
            </a:r>
            <a:endParaRPr lang="en-US" altLang="en-US" sz="1800" dirty="0">
              <a:solidFill>
                <a:srgbClr val="333333"/>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A3E0D1-D8F3-4A98-86F8-0A210845F40E}"/>
              </a:ext>
            </a:extLst>
          </p:cNvPr>
          <p:cNvPicPr>
            <a:picLocks noChangeAspect="1"/>
          </p:cNvPicPr>
          <p:nvPr/>
        </p:nvPicPr>
        <p:blipFill>
          <a:blip r:embed="rId3"/>
          <a:stretch>
            <a:fillRect/>
          </a:stretch>
        </p:blipFill>
        <p:spPr>
          <a:xfrm>
            <a:off x="152400" y="1066800"/>
            <a:ext cx="4905375" cy="1847850"/>
          </a:xfrm>
          <a:prstGeom prst="rect">
            <a:avLst/>
          </a:prstGeom>
        </p:spPr>
      </p:pic>
      <p:pic>
        <p:nvPicPr>
          <p:cNvPr id="6" name="Picture 5">
            <a:extLst>
              <a:ext uri="{FF2B5EF4-FFF2-40B4-BE49-F238E27FC236}">
                <a16:creationId xmlns:a16="http://schemas.microsoft.com/office/drawing/2014/main" id="{BAED3D47-CD18-4352-BDA3-55CC7FB9A4BC}"/>
              </a:ext>
            </a:extLst>
          </p:cNvPr>
          <p:cNvPicPr>
            <a:picLocks noChangeAspect="1"/>
          </p:cNvPicPr>
          <p:nvPr/>
        </p:nvPicPr>
        <p:blipFill>
          <a:blip r:embed="rId4"/>
          <a:stretch>
            <a:fillRect/>
          </a:stretch>
        </p:blipFill>
        <p:spPr>
          <a:xfrm>
            <a:off x="3000375" y="2928718"/>
            <a:ext cx="5991225" cy="3725019"/>
          </a:xfrm>
          <a:prstGeom prst="rect">
            <a:avLst/>
          </a:prstGeom>
        </p:spPr>
      </p:pic>
    </p:spTree>
    <p:extLst>
      <p:ext uri="{BB962C8B-B14F-4D97-AF65-F5344CB8AC3E}">
        <p14:creationId xmlns:p14="http://schemas.microsoft.com/office/powerpoint/2010/main" val="3366200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5A34DD-D786-4F41-9444-7347E0EFF68F}"/>
              </a:ext>
            </a:extLst>
          </p:cNvPr>
          <p:cNvSpPr/>
          <p:nvPr/>
        </p:nvSpPr>
        <p:spPr>
          <a:xfrm>
            <a:off x="152400" y="152400"/>
            <a:ext cx="1765227" cy="523220"/>
          </a:xfrm>
          <a:prstGeom prst="rect">
            <a:avLst/>
          </a:prstGeom>
        </p:spPr>
        <p:txBody>
          <a:bodyPr wrap="none">
            <a:spAutoFit/>
          </a:bodyPr>
          <a:lstStyle/>
          <a:p>
            <a:r>
              <a:rPr lang="en-US" sz="2800" dirty="0">
                <a:solidFill>
                  <a:srgbClr val="FF0000"/>
                </a:solidFill>
              </a:rPr>
              <a:t>Collection</a:t>
            </a:r>
            <a:endParaRPr lang="en-IN" sz="2800" dirty="0">
              <a:solidFill>
                <a:srgbClr val="FF0000"/>
              </a:solidFill>
            </a:endParaRPr>
          </a:p>
        </p:txBody>
      </p:sp>
      <p:pic>
        <p:nvPicPr>
          <p:cNvPr id="5" name="Picture 4">
            <a:extLst>
              <a:ext uri="{FF2B5EF4-FFF2-40B4-BE49-F238E27FC236}">
                <a16:creationId xmlns:a16="http://schemas.microsoft.com/office/drawing/2014/main" id="{6EFD3986-ED74-47DE-87A3-FC1D562C3318}"/>
              </a:ext>
            </a:extLst>
          </p:cNvPr>
          <p:cNvPicPr>
            <a:picLocks noChangeAspect="1"/>
          </p:cNvPicPr>
          <p:nvPr/>
        </p:nvPicPr>
        <p:blipFill>
          <a:blip r:embed="rId3"/>
          <a:stretch>
            <a:fillRect/>
          </a:stretch>
        </p:blipFill>
        <p:spPr>
          <a:xfrm>
            <a:off x="790358" y="1371600"/>
            <a:ext cx="7563283" cy="4629150"/>
          </a:xfrm>
          <a:prstGeom prst="rect">
            <a:avLst/>
          </a:prstGeom>
        </p:spPr>
      </p:pic>
    </p:spTree>
    <p:extLst>
      <p:ext uri="{BB962C8B-B14F-4D97-AF65-F5344CB8AC3E}">
        <p14:creationId xmlns:p14="http://schemas.microsoft.com/office/powerpoint/2010/main" val="91061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4B0D38C-F7A8-43A8-B955-8252A50A43E4}"/>
              </a:ext>
            </a:extLst>
          </p:cNvPr>
          <p:cNvSpPr>
            <a:spLocks noGrp="1"/>
          </p:cNvSpPr>
          <p:nvPr>
            <p:ph type="title"/>
          </p:nvPr>
        </p:nvSpPr>
        <p:spPr>
          <a:xfrm>
            <a:off x="457200" y="274638"/>
            <a:ext cx="8229600" cy="487362"/>
          </a:xfrm>
        </p:spPr>
        <p:txBody>
          <a:bodyPr/>
          <a:lstStyle/>
          <a:p>
            <a:pPr algn="l"/>
            <a:br>
              <a:rPr lang="en-US" altLang="en-US" sz="2400" b="1"/>
            </a:br>
            <a:br>
              <a:rPr lang="en-US" altLang="en-US" sz="2400" b="1"/>
            </a:br>
            <a:r>
              <a:rPr lang="en-US" altLang="en-US" sz="2400" b="1">
                <a:solidFill>
                  <a:srgbClr val="C00000"/>
                </a:solidFill>
              </a:rPr>
              <a:t>Graph databases</a:t>
            </a:r>
            <a:br>
              <a:rPr lang="en-US" altLang="en-US" sz="2400" b="1"/>
            </a:br>
            <a:br>
              <a:rPr lang="en-US" altLang="en-US" sz="2400" b="1"/>
            </a:br>
            <a:endParaRPr lang="en-IN" altLang="en-US" sz="2400"/>
          </a:p>
        </p:txBody>
      </p:sp>
      <p:sp>
        <p:nvSpPr>
          <p:cNvPr id="2" name="Rectangle 1">
            <a:extLst>
              <a:ext uri="{FF2B5EF4-FFF2-40B4-BE49-F238E27FC236}">
                <a16:creationId xmlns:a16="http://schemas.microsoft.com/office/drawing/2014/main" id="{51802E6B-EA3F-40A4-A24A-9050FD783465}"/>
              </a:ext>
            </a:extLst>
          </p:cNvPr>
          <p:cNvSpPr/>
          <p:nvPr/>
        </p:nvSpPr>
        <p:spPr>
          <a:xfrm>
            <a:off x="381000" y="1371600"/>
            <a:ext cx="8077200" cy="4154488"/>
          </a:xfrm>
          <a:prstGeom prst="rect">
            <a:avLst/>
          </a:prstGeom>
        </p:spPr>
        <p:txBody>
          <a:bodyPr>
            <a:spAutoFit/>
          </a:bodyPr>
          <a:lstStyle/>
          <a:p>
            <a:pPr marL="285750" indent="-285750" algn="just">
              <a:lnSpc>
                <a:spcPct val="150000"/>
              </a:lnSpc>
              <a:buFont typeface="Arial" panose="020B0604020202020204" pitchFamily="34" charset="0"/>
              <a:buChar char="•"/>
              <a:defRPr/>
            </a:pPr>
            <a:r>
              <a:rPr lang="en-US" sz="2200" dirty="0">
                <a:solidFill>
                  <a:srgbClr val="333333"/>
                </a:solidFill>
                <a:latin typeface="+mn-lt"/>
              </a:rPr>
              <a:t>A graph database stores data in a graph.</a:t>
            </a:r>
          </a:p>
          <a:p>
            <a:pPr marL="285750" indent="-285750" algn="just">
              <a:lnSpc>
                <a:spcPct val="150000"/>
              </a:lnSpc>
              <a:buFont typeface="Arial" panose="020B0604020202020204" pitchFamily="34" charset="0"/>
              <a:buChar char="•"/>
              <a:defRPr/>
            </a:pPr>
            <a:r>
              <a:rPr lang="en-US" sz="2200" dirty="0">
                <a:solidFill>
                  <a:srgbClr val="333333"/>
                </a:solidFill>
                <a:latin typeface="+mn-lt"/>
              </a:rPr>
              <a:t>A graph database is a </a:t>
            </a:r>
            <a:r>
              <a:rPr lang="en-US" sz="2200" dirty="0">
                <a:solidFill>
                  <a:srgbClr val="C00000"/>
                </a:solidFill>
                <a:latin typeface="+mn-lt"/>
              </a:rPr>
              <a:t>collection of nodes and edges</a:t>
            </a:r>
          </a:p>
          <a:p>
            <a:pPr marL="285750" indent="-285750" algn="just">
              <a:lnSpc>
                <a:spcPct val="150000"/>
              </a:lnSpc>
              <a:buFont typeface="Arial" panose="020B0604020202020204" pitchFamily="34" charset="0"/>
              <a:buChar char="•"/>
              <a:defRPr/>
            </a:pPr>
            <a:r>
              <a:rPr lang="en-US" sz="2200" dirty="0">
                <a:solidFill>
                  <a:srgbClr val="333333"/>
                </a:solidFill>
                <a:latin typeface="+mn-lt"/>
              </a:rPr>
              <a:t>Each node represents an entity (such as a student or business) and each </a:t>
            </a:r>
            <a:r>
              <a:rPr lang="en-US" sz="2200" dirty="0">
                <a:solidFill>
                  <a:srgbClr val="C00000"/>
                </a:solidFill>
                <a:latin typeface="+mn-lt"/>
              </a:rPr>
              <a:t>edge</a:t>
            </a:r>
            <a:r>
              <a:rPr lang="en-US" sz="2200" dirty="0">
                <a:solidFill>
                  <a:srgbClr val="333333"/>
                </a:solidFill>
                <a:latin typeface="+mn-lt"/>
              </a:rPr>
              <a:t> represents a connection or </a:t>
            </a:r>
            <a:r>
              <a:rPr lang="en-US" sz="2200" dirty="0">
                <a:solidFill>
                  <a:srgbClr val="C00000"/>
                </a:solidFill>
                <a:latin typeface="+mn-lt"/>
              </a:rPr>
              <a:t>relationship between two nodes.</a:t>
            </a:r>
          </a:p>
          <a:p>
            <a:pPr marL="285750" indent="-285750" algn="just">
              <a:lnSpc>
                <a:spcPct val="150000"/>
              </a:lnSpc>
              <a:buFont typeface="Arial" panose="020B0604020202020204" pitchFamily="34" charset="0"/>
              <a:buChar char="•"/>
              <a:defRPr/>
            </a:pPr>
            <a:r>
              <a:rPr lang="en-US" sz="2200" dirty="0">
                <a:solidFill>
                  <a:srgbClr val="333333"/>
                </a:solidFill>
                <a:latin typeface="+mn-lt"/>
              </a:rPr>
              <a:t>Every node and edge are defined by a </a:t>
            </a:r>
            <a:r>
              <a:rPr lang="en-US" sz="2200" dirty="0">
                <a:solidFill>
                  <a:srgbClr val="C00000"/>
                </a:solidFill>
                <a:latin typeface="+mn-lt"/>
              </a:rPr>
              <a:t>unique identifier</a:t>
            </a:r>
            <a:r>
              <a:rPr lang="en-US" sz="2200" dirty="0">
                <a:solidFill>
                  <a:srgbClr val="333333"/>
                </a:solidFill>
                <a:latin typeface="+mn-lt"/>
              </a:rPr>
              <a:t>.</a:t>
            </a:r>
          </a:p>
          <a:p>
            <a:pPr marL="285750" indent="-285750" algn="just">
              <a:lnSpc>
                <a:spcPct val="150000"/>
              </a:lnSpc>
              <a:buFont typeface="Arial" panose="020B0604020202020204" pitchFamily="34" charset="0"/>
              <a:buChar char="•"/>
              <a:defRPr/>
            </a:pPr>
            <a:r>
              <a:rPr lang="en-US" sz="2200" dirty="0">
                <a:solidFill>
                  <a:srgbClr val="333333"/>
                </a:solidFill>
                <a:latin typeface="+mn-lt"/>
              </a:rPr>
              <a:t>Each node knows its adjacent nodes.</a:t>
            </a:r>
          </a:p>
          <a:p>
            <a:pPr marL="285750" indent="-285750" algn="just">
              <a:lnSpc>
                <a:spcPct val="150000"/>
              </a:lnSpc>
              <a:buFont typeface="Arial" panose="020B0604020202020204" pitchFamily="34" charset="0"/>
              <a:buChar char="•"/>
              <a:defRPr/>
            </a:pPr>
            <a:r>
              <a:rPr lang="en-US" sz="2200" dirty="0">
                <a:latin typeface="+mn-lt"/>
              </a:rPr>
              <a:t>Example of Graph databases : </a:t>
            </a:r>
            <a:r>
              <a:rPr lang="en-US" sz="2200" dirty="0" err="1">
                <a:latin typeface="+mn-lt"/>
              </a:rPr>
              <a:t>OrientDB</a:t>
            </a:r>
            <a:r>
              <a:rPr lang="en-US" sz="2200" dirty="0">
                <a:latin typeface="+mn-lt"/>
              </a:rPr>
              <a:t>, </a:t>
            </a:r>
            <a:r>
              <a:rPr lang="en-US" sz="2200" dirty="0">
                <a:solidFill>
                  <a:srgbClr val="C00000"/>
                </a:solidFill>
                <a:latin typeface="+mn-lt"/>
              </a:rPr>
              <a:t>Neo4J</a:t>
            </a:r>
            <a:r>
              <a:rPr lang="en-US" sz="2200" dirty="0">
                <a:latin typeface="+mn-lt"/>
              </a:rPr>
              <a:t>, Titan. etc.</a:t>
            </a:r>
            <a:endParaRPr lang="en-US" sz="2200" dirty="0">
              <a:solidFill>
                <a:srgbClr val="333333"/>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AC37FB11-3741-4505-8C7B-C41D3F4218B8}"/>
              </a:ext>
            </a:extLst>
          </p:cNvPr>
          <p:cNvSpPr>
            <a:spLocks noGrp="1"/>
          </p:cNvSpPr>
          <p:nvPr>
            <p:ph idx="1"/>
          </p:nvPr>
        </p:nvSpPr>
        <p:spPr>
          <a:xfrm>
            <a:off x="457200" y="1143000"/>
            <a:ext cx="8229600" cy="3352800"/>
          </a:xfrm>
        </p:spPr>
        <p:txBody>
          <a:bodyPr/>
          <a:lstStyle/>
          <a:p>
            <a:pPr algn="just"/>
            <a:r>
              <a:rPr lang="en-IN" altLang="en-US" sz="2000" dirty="0"/>
              <a:t>Graph databases are an odd fish in the NoSQL pond. </a:t>
            </a:r>
          </a:p>
          <a:p>
            <a:pPr algn="just"/>
            <a:endParaRPr lang="en-IN" altLang="en-US" sz="2000" dirty="0"/>
          </a:p>
          <a:p>
            <a:pPr algn="just"/>
            <a:endParaRPr lang="en-IN" altLang="en-US" sz="2000" dirty="0">
              <a:solidFill>
                <a:srgbClr val="FF0000"/>
              </a:solidFill>
            </a:endParaRPr>
          </a:p>
          <a:p>
            <a:pPr algn="just"/>
            <a:r>
              <a:rPr lang="en-IN" altLang="en-US" sz="2000" dirty="0">
                <a:solidFill>
                  <a:srgbClr val="FF0000"/>
                </a:solidFill>
              </a:rPr>
              <a:t>Graph databases are motivated by a different frustration with relational databases and thus have an </a:t>
            </a:r>
            <a:r>
              <a:rPr lang="en-IN" altLang="en-US" sz="2000" b="1" dirty="0">
                <a:solidFill>
                  <a:srgbClr val="FF0000"/>
                </a:solidFill>
              </a:rPr>
              <a:t>opposite</a:t>
            </a:r>
            <a:r>
              <a:rPr lang="en-IN" altLang="en-US" sz="2000" dirty="0">
                <a:solidFill>
                  <a:srgbClr val="FF0000"/>
                </a:solidFill>
              </a:rPr>
              <a:t> </a:t>
            </a:r>
            <a:r>
              <a:rPr lang="en-IN" altLang="en-US" sz="2000" b="1" dirty="0">
                <a:solidFill>
                  <a:srgbClr val="FF0000"/>
                </a:solidFill>
              </a:rPr>
              <a:t>model—small records with complex interconnections,</a:t>
            </a:r>
            <a:r>
              <a:rPr lang="en-IN" altLang="en-US" sz="2000" dirty="0">
                <a:solidFill>
                  <a:srgbClr val="FF0000"/>
                </a:solidFill>
              </a:rPr>
              <a:t> something like Figure below.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a:extLst>
              <a:ext uri="{FF2B5EF4-FFF2-40B4-BE49-F238E27FC236}">
                <a16:creationId xmlns:a16="http://schemas.microsoft.com/office/drawing/2014/main" id="{45E0CAFF-8A1D-4AB1-9D1C-DE537477E933}"/>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a:xfrm>
            <a:off x="1863725" y="1371600"/>
            <a:ext cx="5416550" cy="4754563"/>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D9CCA74-0E93-4F49-B074-B140297C4D80}"/>
              </a:ext>
            </a:extLst>
          </p:cNvPr>
          <p:cNvSpPr>
            <a:spLocks noGrp="1"/>
          </p:cNvSpPr>
          <p:nvPr>
            <p:ph type="title"/>
          </p:nvPr>
        </p:nvSpPr>
        <p:spPr>
          <a:xfrm>
            <a:off x="457200" y="274638"/>
            <a:ext cx="8229600" cy="487362"/>
          </a:xfrm>
        </p:spPr>
        <p:txBody>
          <a:bodyPr/>
          <a:lstStyle/>
          <a:p>
            <a:r>
              <a:rPr lang="en-IN" altLang="en-US" sz="3200" dirty="0">
                <a:solidFill>
                  <a:srgbClr val="FF0000"/>
                </a:solidFill>
              </a:rPr>
              <a:t>Aggregate data models</a:t>
            </a:r>
          </a:p>
        </p:txBody>
      </p:sp>
      <p:sp>
        <p:nvSpPr>
          <p:cNvPr id="25603" name="Content Placeholder 2">
            <a:extLst>
              <a:ext uri="{FF2B5EF4-FFF2-40B4-BE49-F238E27FC236}">
                <a16:creationId xmlns:a16="http://schemas.microsoft.com/office/drawing/2014/main" id="{079C2826-CD38-4A03-98FD-80C3CCC69F45}"/>
              </a:ext>
            </a:extLst>
          </p:cNvPr>
          <p:cNvSpPr>
            <a:spLocks noGrp="1"/>
          </p:cNvSpPr>
          <p:nvPr>
            <p:ph idx="1"/>
          </p:nvPr>
        </p:nvSpPr>
        <p:spPr>
          <a:xfrm>
            <a:off x="304800" y="1219200"/>
            <a:ext cx="8382000" cy="2895600"/>
          </a:xfrm>
        </p:spPr>
        <p:txBody>
          <a:bodyPr/>
          <a:lstStyle/>
          <a:p>
            <a:pPr algn="just"/>
            <a:r>
              <a:rPr lang="en-US" altLang="en-US" sz="2000"/>
              <a:t>A </a:t>
            </a:r>
            <a:r>
              <a:rPr lang="en-US" altLang="en-US" sz="2000">
                <a:solidFill>
                  <a:srgbClr val="FF0000"/>
                </a:solidFill>
              </a:rPr>
              <a:t>data model </a:t>
            </a:r>
            <a:r>
              <a:rPr lang="en-US" altLang="en-US" sz="2000"/>
              <a:t>is the model through which we perceive and manipulate our data.</a:t>
            </a:r>
          </a:p>
          <a:p>
            <a:pPr algn="just"/>
            <a:endParaRPr lang="en-US" altLang="en-US" sz="2000"/>
          </a:p>
          <a:p>
            <a:pPr algn="just"/>
            <a:r>
              <a:rPr lang="en-US" altLang="en-US" sz="2000"/>
              <a:t>For people using a database, the data model describe how we interact with the data in the database.</a:t>
            </a:r>
          </a:p>
          <a:p>
            <a:pPr algn="just"/>
            <a:endParaRPr lang="en-US" altLang="en-US" sz="2000"/>
          </a:p>
          <a:p>
            <a:pPr algn="just"/>
            <a:r>
              <a:rPr lang="en-US" altLang="en-US" sz="2000">
                <a:solidFill>
                  <a:srgbClr val="FF0000"/>
                </a:solidFill>
              </a:rPr>
              <a:t>Data model : the model by which the database organizes data.</a:t>
            </a:r>
            <a:endParaRPr lang="en-IN" altLang="en-US" sz="2000">
              <a:solidFill>
                <a:srgbClr val="FF0000"/>
              </a:solidFill>
            </a:endParaRPr>
          </a:p>
        </p:txBody>
      </p:sp>
    </p:spTree>
    <p:extLst>
      <p:ext uri="{BB962C8B-B14F-4D97-AF65-F5344CB8AC3E}">
        <p14:creationId xmlns:p14="http://schemas.microsoft.com/office/powerpoint/2010/main" val="2672588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a:extLst>
              <a:ext uri="{FF2B5EF4-FFF2-40B4-BE49-F238E27FC236}">
                <a16:creationId xmlns:a16="http://schemas.microsoft.com/office/drawing/2014/main" id="{6E48FDAB-E777-40FB-BCAF-254F4B2D141F}"/>
              </a:ext>
            </a:extLst>
          </p:cNvPr>
          <p:cNvSpPr>
            <a:spLocks noGrp="1"/>
          </p:cNvSpPr>
          <p:nvPr>
            <p:ph idx="1"/>
          </p:nvPr>
        </p:nvSpPr>
        <p:spPr>
          <a:xfrm>
            <a:off x="304800" y="1219200"/>
            <a:ext cx="8534400" cy="4038600"/>
          </a:xfrm>
        </p:spPr>
        <p:txBody>
          <a:bodyPr/>
          <a:lstStyle/>
          <a:p>
            <a:pPr algn="just"/>
            <a:r>
              <a:rPr lang="en-IN" altLang="en-US" sz="2000"/>
              <a:t>We refer to a </a:t>
            </a:r>
            <a:r>
              <a:rPr lang="en-IN" altLang="en-US" sz="2000">
                <a:solidFill>
                  <a:srgbClr val="FF0000"/>
                </a:solidFill>
              </a:rPr>
              <a:t>graph data structure of nodes connected by edges</a:t>
            </a:r>
            <a:r>
              <a:rPr lang="en-IN" altLang="en-US" sz="2000"/>
              <a:t>.</a:t>
            </a:r>
          </a:p>
          <a:p>
            <a:pPr algn="just"/>
            <a:endParaRPr lang="en-IN" altLang="en-US" sz="2000"/>
          </a:p>
          <a:p>
            <a:pPr algn="just"/>
            <a:r>
              <a:rPr lang="en-IN" altLang="en-US" sz="2000"/>
              <a:t>In Figure  we have a web of information whose nodes are very small (nothing more than a name) but there is a rich structure of interconnections between them. </a:t>
            </a:r>
          </a:p>
          <a:p>
            <a:pPr algn="just"/>
            <a:endParaRPr lang="en-IN" altLang="en-US" sz="2000"/>
          </a:p>
          <a:p>
            <a:pPr algn="just"/>
            <a:endParaRPr lang="en-IN" altLang="en-US" sz="2000"/>
          </a:p>
          <a:p>
            <a:pPr algn="just"/>
            <a:r>
              <a:rPr lang="en-IN" altLang="en-US" sz="2000"/>
              <a:t>With this structure, we can ask questions such as “ </a:t>
            </a:r>
            <a:r>
              <a:rPr lang="en-IN" altLang="en-US" sz="2000">
                <a:solidFill>
                  <a:srgbClr val="FF0000"/>
                </a:solidFill>
              </a:rPr>
              <a:t>find the books in the Databases category that are written by someone whom a friend of mine likes</a:t>
            </a:r>
            <a:r>
              <a:rPr lang="en-IN" altLang="en-US" sz="20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5748792-F2C4-4A65-AE00-674739133892}"/>
              </a:ext>
            </a:extLst>
          </p:cNvPr>
          <p:cNvSpPr>
            <a:spLocks noGrp="1"/>
          </p:cNvSpPr>
          <p:nvPr>
            <p:ph type="title"/>
          </p:nvPr>
        </p:nvSpPr>
        <p:spPr>
          <a:xfrm>
            <a:off x="457200" y="274638"/>
            <a:ext cx="8229600" cy="487362"/>
          </a:xfrm>
        </p:spPr>
        <p:txBody>
          <a:bodyPr/>
          <a:lstStyle/>
          <a:p>
            <a:r>
              <a:rPr lang="en-IN" altLang="en-US" sz="3200">
                <a:solidFill>
                  <a:srgbClr val="FF0000"/>
                </a:solidFill>
              </a:rPr>
              <a:t>Brewer’s CAP Theorem</a:t>
            </a:r>
          </a:p>
        </p:txBody>
      </p:sp>
      <p:sp>
        <p:nvSpPr>
          <p:cNvPr id="17411" name="Content Placeholder 2">
            <a:extLst>
              <a:ext uri="{FF2B5EF4-FFF2-40B4-BE49-F238E27FC236}">
                <a16:creationId xmlns:a16="http://schemas.microsoft.com/office/drawing/2014/main" id="{2DE08808-1EA9-4A5E-8D15-A7BDF73671CA}"/>
              </a:ext>
            </a:extLst>
          </p:cNvPr>
          <p:cNvSpPr>
            <a:spLocks noGrp="1"/>
          </p:cNvSpPr>
          <p:nvPr>
            <p:ph idx="1"/>
          </p:nvPr>
        </p:nvSpPr>
        <p:spPr>
          <a:xfrm>
            <a:off x="457200" y="1066800"/>
            <a:ext cx="8229600" cy="5516562"/>
          </a:xfrm>
        </p:spPr>
        <p:txBody>
          <a:bodyPr/>
          <a:lstStyle/>
          <a:p>
            <a:r>
              <a:rPr lang="en-US" altLang="en-US" sz="2000" dirty="0"/>
              <a:t>The CAP Theorem is a fundamental theorem in distributed systems that states any distributed system can have </a:t>
            </a:r>
            <a:r>
              <a:rPr lang="en-US" altLang="en-US" sz="2000" b="1" dirty="0"/>
              <a:t>at most two </a:t>
            </a:r>
            <a:r>
              <a:rPr lang="en-US" altLang="en-US" sz="2000" dirty="0"/>
              <a:t>of the following three properties.</a:t>
            </a:r>
          </a:p>
          <a:p>
            <a:pPr lvl="1"/>
            <a:r>
              <a:rPr lang="en-US" altLang="en-US" sz="1600" b="1" dirty="0"/>
              <a:t>Consistency  ( C )</a:t>
            </a:r>
          </a:p>
          <a:p>
            <a:pPr lvl="1"/>
            <a:r>
              <a:rPr lang="en-US" altLang="en-US" sz="1600" b="1" dirty="0"/>
              <a:t>Availability  ( A )</a:t>
            </a:r>
          </a:p>
          <a:p>
            <a:pPr lvl="1"/>
            <a:r>
              <a:rPr lang="en-US" altLang="en-US" sz="1600" b="1" dirty="0"/>
              <a:t>Partition tolerance  ( P )</a:t>
            </a:r>
          </a:p>
          <a:p>
            <a:pPr algn="just"/>
            <a:r>
              <a:rPr lang="en-IN" altLang="en-US" sz="2000" i="1" dirty="0">
                <a:solidFill>
                  <a:srgbClr val="FF0000"/>
                </a:solidFill>
              </a:rPr>
              <a:t>Consistency</a:t>
            </a:r>
            <a:r>
              <a:rPr lang="en-IN" altLang="en-US" sz="2000" i="1" dirty="0"/>
              <a:t> : </a:t>
            </a:r>
            <a:r>
              <a:rPr lang="en-US" sz="2000" dirty="0"/>
              <a:t>Consistency means that all clients see the same data at the same time, no matter which node they connect to. </a:t>
            </a:r>
            <a:endParaRPr lang="en-IN" altLang="en-US" sz="2000" dirty="0"/>
          </a:p>
          <a:p>
            <a:pPr algn="just"/>
            <a:r>
              <a:rPr lang="en-IN" altLang="en-US" sz="2000" i="1" dirty="0">
                <a:solidFill>
                  <a:srgbClr val="FF0000"/>
                </a:solidFill>
              </a:rPr>
              <a:t>Availability</a:t>
            </a:r>
            <a:r>
              <a:rPr lang="en-IN" altLang="en-US" sz="2000" i="1" dirty="0"/>
              <a:t> : </a:t>
            </a:r>
            <a:r>
              <a:rPr lang="en-US" altLang="en-US" sz="2000" dirty="0"/>
              <a:t>Availability means that that any client making a request for data gets a response, </a:t>
            </a:r>
            <a:r>
              <a:rPr lang="en-US" altLang="en-US" sz="2000" dirty="0">
                <a:solidFill>
                  <a:srgbClr val="FF0000"/>
                </a:solidFill>
              </a:rPr>
              <a:t>even if one or more nodes are down</a:t>
            </a:r>
            <a:r>
              <a:rPr lang="en-US" altLang="en-US" sz="2000" dirty="0"/>
              <a:t>. Another way to state this—all working nodes in the distributed system return a </a:t>
            </a:r>
            <a:r>
              <a:rPr lang="en-US" altLang="en-US" sz="2000" b="1" dirty="0"/>
              <a:t>valid</a:t>
            </a:r>
            <a:r>
              <a:rPr lang="en-US" altLang="en-US" sz="2000" dirty="0"/>
              <a:t> </a:t>
            </a:r>
            <a:r>
              <a:rPr lang="en-US" altLang="en-US" sz="2000" b="1" dirty="0"/>
              <a:t>response</a:t>
            </a:r>
            <a:r>
              <a:rPr lang="en-US" altLang="en-US" sz="2000" dirty="0"/>
              <a:t> for any request, without exception.</a:t>
            </a:r>
            <a:endParaRPr lang="en-IN" altLang="en-US" sz="2000" dirty="0"/>
          </a:p>
          <a:p>
            <a:pPr algn="just"/>
            <a:r>
              <a:rPr lang="en-IN" altLang="en-US" sz="2000" i="1" dirty="0">
                <a:solidFill>
                  <a:srgbClr val="FF0000"/>
                </a:solidFill>
              </a:rPr>
              <a:t>Partition Tolerance </a:t>
            </a:r>
            <a:r>
              <a:rPr lang="en-IN" altLang="en-US" sz="2000" i="1" dirty="0"/>
              <a:t>: </a:t>
            </a:r>
            <a:r>
              <a:rPr lang="en-US" altLang="en-US" sz="2000" dirty="0"/>
              <a:t>A </a:t>
            </a:r>
            <a:r>
              <a:rPr lang="en-US" altLang="en-US" sz="2000" dirty="0">
                <a:solidFill>
                  <a:srgbClr val="C00000"/>
                </a:solidFill>
              </a:rPr>
              <a:t>partition</a:t>
            </a:r>
            <a:r>
              <a:rPr lang="en-US" altLang="en-US" sz="2000" dirty="0"/>
              <a:t> is a communications break within a distributed system—a </a:t>
            </a:r>
            <a:r>
              <a:rPr lang="en-US" altLang="en-US" sz="2000" b="1" dirty="0"/>
              <a:t>lost</a:t>
            </a:r>
            <a:r>
              <a:rPr lang="en-US" altLang="en-US" sz="2000" dirty="0"/>
              <a:t> or temporarily </a:t>
            </a:r>
            <a:r>
              <a:rPr lang="en-US" altLang="en-US" sz="2000" b="1" dirty="0"/>
              <a:t>delayed</a:t>
            </a:r>
            <a:r>
              <a:rPr lang="en-US" altLang="en-US" sz="2000" dirty="0"/>
              <a:t> </a:t>
            </a:r>
            <a:r>
              <a:rPr lang="en-US" altLang="en-US" sz="2000" b="1" dirty="0"/>
              <a:t>connection</a:t>
            </a:r>
            <a:r>
              <a:rPr lang="en-US" altLang="en-US" sz="2000" dirty="0"/>
              <a:t> between two nodes. </a:t>
            </a:r>
            <a:r>
              <a:rPr lang="en-US" altLang="en-US" sz="2000" b="1" dirty="0"/>
              <a:t>Partition tolerance means </a:t>
            </a:r>
            <a:r>
              <a:rPr lang="en-US" altLang="en-US" sz="2000" dirty="0"/>
              <a:t>that the cluster must continue to work despite any number of communication breakdowns between nodes in the system.</a:t>
            </a:r>
            <a:endParaRPr lang="en-I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id="{E6193ECE-D3BA-4951-8870-F90876A46AF1}"/>
              </a:ext>
            </a:extLst>
          </p:cNvPr>
          <p:cNvSpPr>
            <a:spLocks noGrp="1"/>
          </p:cNvSpPr>
          <p:nvPr>
            <p:ph idx="1"/>
          </p:nvPr>
        </p:nvSpPr>
        <p:spPr>
          <a:xfrm>
            <a:off x="228600" y="1143000"/>
            <a:ext cx="8458200" cy="3200400"/>
          </a:xfrm>
        </p:spPr>
        <p:txBody>
          <a:bodyPr/>
          <a:lstStyle/>
          <a:p>
            <a:pPr algn="just"/>
            <a:r>
              <a:rPr lang="en-IN" altLang="en-US" sz="2000" dirty="0">
                <a:solidFill>
                  <a:srgbClr val="FF0000"/>
                </a:solidFill>
              </a:rPr>
              <a:t>Brewer’s theorem is that in any given system, we can strongly support only two out of the three. </a:t>
            </a:r>
          </a:p>
          <a:p>
            <a:pPr algn="just"/>
            <a:endParaRPr lang="en-IN" altLang="en-US" sz="2000" dirty="0"/>
          </a:p>
          <a:p>
            <a:pPr algn="just"/>
            <a:r>
              <a:rPr lang="en-IN" altLang="en-US" sz="2000" dirty="0">
                <a:solidFill>
                  <a:srgbClr val="FF0000"/>
                </a:solidFill>
              </a:rPr>
              <a:t>We have to choose between them because of this sliding mutual dependency. </a:t>
            </a:r>
          </a:p>
          <a:p>
            <a:pPr algn="just"/>
            <a:endParaRPr lang="en-IN" altLang="en-US" sz="2000" dirty="0">
              <a:solidFill>
                <a:srgbClr val="FF0000"/>
              </a:solidFill>
            </a:endParaRPr>
          </a:p>
          <a:p>
            <a:pPr algn="just"/>
            <a:r>
              <a:rPr lang="en-IN" altLang="en-US" sz="2000" dirty="0"/>
              <a:t>The </a:t>
            </a:r>
            <a:r>
              <a:rPr lang="en-IN" altLang="en-US" sz="2000" dirty="0">
                <a:solidFill>
                  <a:srgbClr val="C00000"/>
                </a:solidFill>
              </a:rPr>
              <a:t>more consistency </a:t>
            </a:r>
            <a:r>
              <a:rPr lang="en-IN" altLang="en-US" sz="2000" dirty="0"/>
              <a:t>we demand from our system, for example, the </a:t>
            </a:r>
            <a:r>
              <a:rPr lang="en-IN" altLang="en-US" sz="2000" dirty="0">
                <a:solidFill>
                  <a:srgbClr val="C00000"/>
                </a:solidFill>
              </a:rPr>
              <a:t>less partition-tolerant</a:t>
            </a:r>
            <a:r>
              <a:rPr lang="en-IN" altLang="en-US" sz="2000" dirty="0"/>
              <a:t> we  are likely to be able to make it, unless we make some concessions around availability.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a:extLst>
              <a:ext uri="{FF2B5EF4-FFF2-40B4-BE49-F238E27FC236}">
                <a16:creationId xmlns:a16="http://schemas.microsoft.com/office/drawing/2014/main" id="{2717A4E2-0C64-45DE-8908-DAD0D44DE7FB}"/>
              </a:ext>
            </a:extLst>
          </p:cNvPr>
          <p:cNvSpPr>
            <a:spLocks noGrp="1"/>
          </p:cNvSpPr>
          <p:nvPr>
            <p:ph idx="1"/>
          </p:nvPr>
        </p:nvSpPr>
        <p:spPr>
          <a:xfrm>
            <a:off x="304800" y="1219200"/>
            <a:ext cx="8534400" cy="3886200"/>
          </a:xfrm>
        </p:spPr>
        <p:txBody>
          <a:bodyPr/>
          <a:lstStyle/>
          <a:p>
            <a:pPr algn="just"/>
            <a:r>
              <a:rPr lang="en-IN" altLang="en-US" sz="2000"/>
              <a:t>In distributed systems, however, it is very likely that we will have network partitioning, and that at some point, machines will fail and cause others to become unreachable. </a:t>
            </a:r>
          </a:p>
          <a:p>
            <a:pPr algn="just"/>
            <a:endParaRPr lang="en-IN" altLang="en-US" sz="2000" u="sng"/>
          </a:p>
          <a:p>
            <a:pPr algn="just"/>
            <a:r>
              <a:rPr lang="en-IN" altLang="en-US" sz="2000"/>
              <a:t>Packet loss, too, is nearly inevitable. </a:t>
            </a:r>
          </a:p>
          <a:p>
            <a:pPr algn="just"/>
            <a:endParaRPr lang="en-IN" altLang="en-US" sz="2000" u="sng"/>
          </a:p>
          <a:p>
            <a:pPr algn="just"/>
            <a:r>
              <a:rPr lang="en-IN" altLang="en-US" sz="2000"/>
              <a:t>This leads us to the conclusion that a distributed system must do its best to continue operating in the face of network partitions (to be Partition-Tolerant), </a:t>
            </a:r>
            <a:r>
              <a:rPr lang="en-IN" altLang="en-US" sz="2000">
                <a:solidFill>
                  <a:srgbClr val="C00000"/>
                </a:solidFill>
              </a:rPr>
              <a:t>leaving us with only two real options to choose from: Availability and Consistency</a:t>
            </a:r>
            <a:r>
              <a:rPr lang="en-IN" altLang="en-US" sz="20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a:extLst>
              <a:ext uri="{FF2B5EF4-FFF2-40B4-BE49-F238E27FC236}">
                <a16:creationId xmlns:a16="http://schemas.microsoft.com/office/drawing/2014/main" id="{8E6D7698-C6C2-4533-997F-2D40AE0F410B}"/>
              </a:ext>
            </a:extLst>
          </p:cNvPr>
          <p:cNvSpPr>
            <a:spLocks noGrp="1"/>
          </p:cNvSpPr>
          <p:nvPr>
            <p:ph idx="1"/>
          </p:nvPr>
        </p:nvSpPr>
        <p:spPr>
          <a:xfrm>
            <a:off x="457200" y="1600200"/>
            <a:ext cx="8229600" cy="304800"/>
          </a:xfrm>
        </p:spPr>
        <p:txBody>
          <a:bodyPr/>
          <a:lstStyle/>
          <a:p>
            <a:r>
              <a:rPr lang="en-IN" altLang="en-US" sz="1600"/>
              <a:t>Figure . CAP Theorem indicates that we can realize only two of these properties at once</a:t>
            </a:r>
          </a:p>
        </p:txBody>
      </p:sp>
      <p:pic>
        <p:nvPicPr>
          <p:cNvPr id="20484" name="Picture 3">
            <a:extLst>
              <a:ext uri="{FF2B5EF4-FFF2-40B4-BE49-F238E27FC236}">
                <a16:creationId xmlns:a16="http://schemas.microsoft.com/office/drawing/2014/main" id="{131E3CF0-F02C-47D2-AF00-05F909B539C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057400" y="2819400"/>
            <a:ext cx="38195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6373-8239-4E8D-952B-5F87EEFF1DAD}"/>
              </a:ext>
            </a:extLst>
          </p:cNvPr>
          <p:cNvSpPr>
            <a:spLocks noGrp="1"/>
          </p:cNvSpPr>
          <p:nvPr>
            <p:ph type="title"/>
          </p:nvPr>
        </p:nvSpPr>
        <p:spPr>
          <a:xfrm>
            <a:off x="457200" y="44976"/>
            <a:ext cx="8229600" cy="640824"/>
          </a:xfrm>
        </p:spPr>
        <p:txBody>
          <a:bodyPr/>
          <a:lstStyle/>
          <a:p>
            <a:r>
              <a:rPr lang="en-US" sz="3200" dirty="0"/>
              <a:t>How distributed system work</a:t>
            </a:r>
            <a:endParaRPr lang="en-IN" sz="3200" dirty="0"/>
          </a:p>
        </p:txBody>
      </p:sp>
      <p:pic>
        <p:nvPicPr>
          <p:cNvPr id="4" name="Picture 3">
            <a:extLst>
              <a:ext uri="{FF2B5EF4-FFF2-40B4-BE49-F238E27FC236}">
                <a16:creationId xmlns:a16="http://schemas.microsoft.com/office/drawing/2014/main" id="{435F50E5-81BB-40AD-94C7-CC9C25ADED4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362200" y="2466440"/>
            <a:ext cx="5955504" cy="2120204"/>
          </a:xfrm>
          <a:prstGeom prst="rect">
            <a:avLst/>
          </a:prstGeom>
        </p:spPr>
      </p:pic>
      <p:sp>
        <p:nvSpPr>
          <p:cNvPr id="5" name="Rectangle 4">
            <a:extLst>
              <a:ext uri="{FF2B5EF4-FFF2-40B4-BE49-F238E27FC236}">
                <a16:creationId xmlns:a16="http://schemas.microsoft.com/office/drawing/2014/main" id="{3543ED93-1D46-4281-BA40-03B9143211CD}"/>
              </a:ext>
            </a:extLst>
          </p:cNvPr>
          <p:cNvSpPr/>
          <p:nvPr/>
        </p:nvSpPr>
        <p:spPr>
          <a:xfrm>
            <a:off x="543425" y="1143000"/>
            <a:ext cx="8057147" cy="1323439"/>
          </a:xfrm>
          <a:prstGeom prst="rect">
            <a:avLst/>
          </a:prstGeom>
        </p:spPr>
        <p:txBody>
          <a:bodyPr wrap="square">
            <a:spAutoFit/>
          </a:bodyPr>
          <a:lstStyle/>
          <a:p>
            <a:r>
              <a:rPr lang="en-US" sz="2000" b="0" i="0" dirty="0">
                <a:solidFill>
                  <a:srgbClr val="000000"/>
                </a:solidFill>
                <a:effectLst/>
                <a:latin typeface="+mn-lt"/>
              </a:rPr>
              <a:t>Assume the system is composed of two servers, G1 and G2. Both of these servers are keeping track of the same variable, </a:t>
            </a:r>
            <a:r>
              <a:rPr lang="en-US" sz="2000" b="1" i="0" dirty="0">
                <a:solidFill>
                  <a:srgbClr val="000000"/>
                </a:solidFill>
                <a:effectLst/>
                <a:latin typeface="+mn-lt"/>
              </a:rPr>
              <a:t>v</a:t>
            </a:r>
            <a:r>
              <a:rPr lang="en-US" sz="2000" b="0" i="0" dirty="0">
                <a:solidFill>
                  <a:srgbClr val="000000"/>
                </a:solidFill>
                <a:effectLst/>
                <a:latin typeface="+mn-lt"/>
              </a:rPr>
              <a:t> , whose value is initially </a:t>
            </a:r>
            <a:r>
              <a:rPr lang="en-US" sz="2000" b="1" i="0" dirty="0">
                <a:solidFill>
                  <a:srgbClr val="000000"/>
                </a:solidFill>
                <a:effectLst/>
                <a:latin typeface="+mn-lt"/>
              </a:rPr>
              <a:t>v0</a:t>
            </a:r>
            <a:r>
              <a:rPr lang="en-US" sz="2000" b="0" i="0" dirty="0">
                <a:solidFill>
                  <a:srgbClr val="000000"/>
                </a:solidFill>
                <a:effectLst/>
                <a:latin typeface="+mn-lt"/>
              </a:rPr>
              <a:t>. G1 and G2 can communicate with each other and can also communicate with external clients.</a:t>
            </a:r>
            <a:endParaRPr lang="en-IN" sz="2000" dirty="0">
              <a:latin typeface="+mn-lt"/>
            </a:endParaRPr>
          </a:p>
        </p:txBody>
      </p:sp>
      <p:pic>
        <p:nvPicPr>
          <p:cNvPr id="6" name="Picture 5">
            <a:extLst>
              <a:ext uri="{FF2B5EF4-FFF2-40B4-BE49-F238E27FC236}">
                <a16:creationId xmlns:a16="http://schemas.microsoft.com/office/drawing/2014/main" id="{56BAC10E-5238-4F05-90F4-FC9066C6EA0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676273" y="4586644"/>
            <a:ext cx="4429127" cy="2226381"/>
          </a:xfrm>
          <a:prstGeom prst="rect">
            <a:avLst/>
          </a:prstGeom>
        </p:spPr>
      </p:pic>
      <p:sp>
        <p:nvSpPr>
          <p:cNvPr id="7" name="Rectangle 6">
            <a:extLst>
              <a:ext uri="{FF2B5EF4-FFF2-40B4-BE49-F238E27FC236}">
                <a16:creationId xmlns:a16="http://schemas.microsoft.com/office/drawing/2014/main" id="{47539F51-3B91-4976-9588-5CB8F81D6B15}"/>
              </a:ext>
            </a:extLst>
          </p:cNvPr>
          <p:cNvSpPr/>
          <p:nvPr/>
        </p:nvSpPr>
        <p:spPr>
          <a:xfrm>
            <a:off x="1415374" y="3059668"/>
            <a:ext cx="723275" cy="369332"/>
          </a:xfrm>
          <a:prstGeom prst="rect">
            <a:avLst/>
          </a:prstGeom>
        </p:spPr>
        <p:txBody>
          <a:bodyPr wrap="none">
            <a:spAutoFit/>
          </a:bodyPr>
          <a:lstStyle/>
          <a:p>
            <a:r>
              <a:rPr lang="en-US" b="1" dirty="0">
                <a:solidFill>
                  <a:srgbClr val="FF0000"/>
                </a:solidFill>
              </a:rPr>
              <a:t>write</a:t>
            </a:r>
            <a:endParaRPr lang="en-IN" b="1" dirty="0">
              <a:solidFill>
                <a:srgbClr val="FF0000"/>
              </a:solidFill>
            </a:endParaRPr>
          </a:p>
        </p:txBody>
      </p:sp>
      <p:sp>
        <p:nvSpPr>
          <p:cNvPr id="8" name="Rectangle 7">
            <a:extLst>
              <a:ext uri="{FF2B5EF4-FFF2-40B4-BE49-F238E27FC236}">
                <a16:creationId xmlns:a16="http://schemas.microsoft.com/office/drawing/2014/main" id="{BEAD9A1D-5C79-4C5D-BB35-0D2B3C782051}"/>
              </a:ext>
            </a:extLst>
          </p:cNvPr>
          <p:cNvSpPr/>
          <p:nvPr/>
        </p:nvSpPr>
        <p:spPr>
          <a:xfrm>
            <a:off x="5105400" y="5345668"/>
            <a:ext cx="748923" cy="369332"/>
          </a:xfrm>
          <a:prstGeom prst="rect">
            <a:avLst/>
          </a:prstGeom>
        </p:spPr>
        <p:txBody>
          <a:bodyPr wrap="none">
            <a:spAutoFit/>
          </a:bodyPr>
          <a:lstStyle/>
          <a:p>
            <a:r>
              <a:rPr lang="en-US" b="1" dirty="0">
                <a:solidFill>
                  <a:srgbClr val="FF0000"/>
                </a:solidFill>
              </a:rPr>
              <a:t>Read</a:t>
            </a:r>
            <a:endParaRPr lang="en-IN" b="1" dirty="0">
              <a:solidFill>
                <a:srgbClr val="FF0000"/>
              </a:solidFill>
            </a:endParaRPr>
          </a:p>
        </p:txBody>
      </p:sp>
    </p:spTree>
    <p:extLst>
      <p:ext uri="{BB962C8B-B14F-4D97-AF65-F5344CB8AC3E}">
        <p14:creationId xmlns:p14="http://schemas.microsoft.com/office/powerpoint/2010/main" val="2436864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8DF4-9B51-44FF-B07A-3B47D4C0C1FF}"/>
              </a:ext>
            </a:extLst>
          </p:cNvPr>
          <p:cNvSpPr>
            <a:spLocks noGrp="1"/>
          </p:cNvSpPr>
          <p:nvPr>
            <p:ph type="title"/>
          </p:nvPr>
        </p:nvSpPr>
        <p:spPr>
          <a:xfrm>
            <a:off x="473242" y="381000"/>
            <a:ext cx="8229600" cy="370890"/>
          </a:xfrm>
        </p:spPr>
        <p:txBody>
          <a:bodyPr/>
          <a:lstStyle/>
          <a:p>
            <a:pPr algn="l"/>
            <a:r>
              <a:rPr lang="en-IN" sz="3600" b="1" dirty="0"/>
              <a:t>Inconsistency </a:t>
            </a:r>
            <a:br>
              <a:rPr lang="en-IN" sz="3600" b="1" dirty="0"/>
            </a:br>
            <a:endParaRPr lang="en-IN" sz="3600" dirty="0"/>
          </a:p>
        </p:txBody>
      </p:sp>
      <p:pic>
        <p:nvPicPr>
          <p:cNvPr id="4" name="Picture 3">
            <a:extLst>
              <a:ext uri="{FF2B5EF4-FFF2-40B4-BE49-F238E27FC236}">
                <a16:creationId xmlns:a16="http://schemas.microsoft.com/office/drawing/2014/main" id="{6A20EE6F-8CF3-4A6F-9530-9978EFE7ABB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66267" y="1676400"/>
            <a:ext cx="8643550" cy="4191000"/>
          </a:xfrm>
          <a:prstGeom prst="rect">
            <a:avLst/>
          </a:prstGeom>
        </p:spPr>
      </p:pic>
    </p:spTree>
    <p:extLst>
      <p:ext uri="{BB962C8B-B14F-4D97-AF65-F5344CB8AC3E}">
        <p14:creationId xmlns:p14="http://schemas.microsoft.com/office/powerpoint/2010/main" val="106455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59EE-B86C-4C0E-8E55-3442072DE35F}"/>
              </a:ext>
            </a:extLst>
          </p:cNvPr>
          <p:cNvSpPr>
            <a:spLocks noGrp="1"/>
          </p:cNvSpPr>
          <p:nvPr>
            <p:ph type="title"/>
          </p:nvPr>
        </p:nvSpPr>
        <p:spPr>
          <a:xfrm>
            <a:off x="304800" y="0"/>
            <a:ext cx="8229600" cy="457199"/>
          </a:xfrm>
        </p:spPr>
        <p:txBody>
          <a:bodyPr/>
          <a:lstStyle/>
          <a:p>
            <a:r>
              <a:rPr lang="en-IN" b="1" dirty="0"/>
              <a:t>Consistency</a:t>
            </a:r>
            <a:endParaRPr lang="en-IN" dirty="0"/>
          </a:p>
        </p:txBody>
      </p:sp>
      <p:pic>
        <p:nvPicPr>
          <p:cNvPr id="4" name="Picture 3">
            <a:extLst>
              <a:ext uri="{FF2B5EF4-FFF2-40B4-BE49-F238E27FC236}">
                <a16:creationId xmlns:a16="http://schemas.microsoft.com/office/drawing/2014/main" id="{9C41D135-1998-455F-97B3-421795ABF65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14968" y="1359067"/>
            <a:ext cx="8914063" cy="4371976"/>
          </a:xfrm>
          <a:prstGeom prst="rect">
            <a:avLst/>
          </a:prstGeom>
        </p:spPr>
      </p:pic>
    </p:spTree>
    <p:extLst>
      <p:ext uri="{BB962C8B-B14F-4D97-AF65-F5344CB8AC3E}">
        <p14:creationId xmlns:p14="http://schemas.microsoft.com/office/powerpoint/2010/main" val="903656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4200-9C3D-4072-B0C5-6481893DC76E}"/>
              </a:ext>
            </a:extLst>
          </p:cNvPr>
          <p:cNvSpPr>
            <a:spLocks noGrp="1"/>
          </p:cNvSpPr>
          <p:nvPr>
            <p:ph type="title"/>
          </p:nvPr>
        </p:nvSpPr>
        <p:spPr>
          <a:xfrm>
            <a:off x="457200" y="304800"/>
            <a:ext cx="8229600" cy="960437"/>
          </a:xfrm>
        </p:spPr>
        <p:txBody>
          <a:bodyPr/>
          <a:lstStyle/>
          <a:p>
            <a:r>
              <a:rPr lang="en-IN" b="1" dirty="0"/>
              <a:t>Availability</a:t>
            </a:r>
            <a:br>
              <a:rPr lang="en-IN" b="1" dirty="0"/>
            </a:br>
            <a:endParaRPr lang="en-IN" dirty="0"/>
          </a:p>
        </p:txBody>
      </p:sp>
      <p:sp>
        <p:nvSpPr>
          <p:cNvPr id="3" name="Content Placeholder 2">
            <a:extLst>
              <a:ext uri="{FF2B5EF4-FFF2-40B4-BE49-F238E27FC236}">
                <a16:creationId xmlns:a16="http://schemas.microsoft.com/office/drawing/2014/main" id="{A3FD0B6F-5952-419F-9D87-1FBA364B4C3B}"/>
              </a:ext>
            </a:extLst>
          </p:cNvPr>
          <p:cNvSpPr>
            <a:spLocks noGrp="1"/>
          </p:cNvSpPr>
          <p:nvPr>
            <p:ph idx="1"/>
          </p:nvPr>
        </p:nvSpPr>
        <p:spPr>
          <a:xfrm>
            <a:off x="457200" y="1600201"/>
            <a:ext cx="8229600" cy="2971800"/>
          </a:xfrm>
        </p:spPr>
        <p:txBody>
          <a:bodyPr/>
          <a:lstStyle/>
          <a:p>
            <a:r>
              <a:rPr lang="en-US" sz="2800" dirty="0"/>
              <a:t>every request received by a non-failing node in the system must result in a valid response</a:t>
            </a:r>
          </a:p>
          <a:p>
            <a:r>
              <a:rPr lang="en-US" sz="2800" dirty="0"/>
              <a:t>In an available system, if our client sends a request to a server and the server has not crashed, then the server must eventually respond to the client. The server is not allowed to ignore the client's requests.</a:t>
            </a:r>
            <a:endParaRPr lang="en-IN" sz="2800" dirty="0"/>
          </a:p>
        </p:txBody>
      </p:sp>
    </p:spTree>
    <p:extLst>
      <p:ext uri="{BB962C8B-B14F-4D97-AF65-F5344CB8AC3E}">
        <p14:creationId xmlns:p14="http://schemas.microsoft.com/office/powerpoint/2010/main" val="1117486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1570-063A-4820-BADC-AA10A2DA4E30}"/>
              </a:ext>
            </a:extLst>
          </p:cNvPr>
          <p:cNvSpPr>
            <a:spLocks noGrp="1"/>
          </p:cNvSpPr>
          <p:nvPr>
            <p:ph type="title"/>
          </p:nvPr>
        </p:nvSpPr>
        <p:spPr>
          <a:xfrm>
            <a:off x="457200" y="274638"/>
            <a:ext cx="8229600" cy="715962"/>
          </a:xfrm>
        </p:spPr>
        <p:txBody>
          <a:bodyPr/>
          <a:lstStyle/>
          <a:p>
            <a:r>
              <a:rPr lang="en-IN" b="1" dirty="0"/>
              <a:t>Partition Tolerance</a:t>
            </a:r>
            <a:br>
              <a:rPr lang="en-IN" b="1" dirty="0"/>
            </a:br>
            <a:endParaRPr lang="en-IN" dirty="0"/>
          </a:p>
        </p:txBody>
      </p:sp>
      <p:sp>
        <p:nvSpPr>
          <p:cNvPr id="3" name="Content Placeholder 2">
            <a:extLst>
              <a:ext uri="{FF2B5EF4-FFF2-40B4-BE49-F238E27FC236}">
                <a16:creationId xmlns:a16="http://schemas.microsoft.com/office/drawing/2014/main" id="{09120250-8985-4EA8-901E-BDD5BE998E92}"/>
              </a:ext>
            </a:extLst>
          </p:cNvPr>
          <p:cNvSpPr>
            <a:spLocks noGrp="1"/>
          </p:cNvSpPr>
          <p:nvPr>
            <p:ph idx="1"/>
          </p:nvPr>
        </p:nvSpPr>
        <p:spPr>
          <a:xfrm>
            <a:off x="457200" y="1143000"/>
            <a:ext cx="8229600" cy="2286000"/>
          </a:xfrm>
        </p:spPr>
        <p:txBody>
          <a:bodyPr/>
          <a:lstStyle/>
          <a:p>
            <a:r>
              <a:rPr lang="en-US" altLang="en-US" sz="2000" b="1" dirty="0"/>
              <a:t>Partition tolerance means </a:t>
            </a:r>
            <a:r>
              <a:rPr lang="en-US" altLang="en-US" sz="2000" dirty="0"/>
              <a:t>that the cluster must continue to work despite any number of communication breakdowns between nodes in the system.</a:t>
            </a:r>
          </a:p>
          <a:p>
            <a:r>
              <a:rPr lang="en-US" altLang="en-US" sz="2000" dirty="0"/>
              <a:t> </a:t>
            </a:r>
            <a:r>
              <a:rPr lang="en-US" sz="2000" dirty="0"/>
              <a:t>The network will be allowed to lose arbitrarily many messages sent from one node to another</a:t>
            </a:r>
          </a:p>
          <a:p>
            <a:r>
              <a:rPr lang="en-US" sz="2000" dirty="0"/>
              <a:t>This means that any messages </a:t>
            </a:r>
            <a:r>
              <a:rPr lang="en-US" sz="2000" b="1" dirty="0"/>
              <a:t>G1</a:t>
            </a:r>
            <a:r>
              <a:rPr lang="en-US" sz="2000" dirty="0"/>
              <a:t> &amp; </a:t>
            </a:r>
            <a:r>
              <a:rPr lang="en-US" sz="2000" b="1" dirty="0"/>
              <a:t>G2</a:t>
            </a:r>
            <a:r>
              <a:rPr lang="en-US" sz="2000" dirty="0"/>
              <a:t> send to one another can be dropped. If all the messages were being dropped, then our system would look like this.</a:t>
            </a:r>
            <a:endParaRPr lang="en-IN" sz="2000" dirty="0"/>
          </a:p>
        </p:txBody>
      </p:sp>
      <p:pic>
        <p:nvPicPr>
          <p:cNvPr id="4" name="Picture 3">
            <a:extLst>
              <a:ext uri="{FF2B5EF4-FFF2-40B4-BE49-F238E27FC236}">
                <a16:creationId xmlns:a16="http://schemas.microsoft.com/office/drawing/2014/main" id="{785D7D6B-0CF1-44F6-9516-D904B1C3BB5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183731" y="3688433"/>
            <a:ext cx="2776537" cy="2633663"/>
          </a:xfrm>
          <a:prstGeom prst="rect">
            <a:avLst/>
          </a:prstGeom>
        </p:spPr>
      </p:pic>
    </p:spTree>
    <p:extLst>
      <p:ext uri="{BB962C8B-B14F-4D97-AF65-F5344CB8AC3E}">
        <p14:creationId xmlns:p14="http://schemas.microsoft.com/office/powerpoint/2010/main" val="23613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6AE695C-B481-44A5-9A84-65A23033D368}"/>
              </a:ext>
            </a:extLst>
          </p:cNvPr>
          <p:cNvSpPr>
            <a:spLocks noGrp="1"/>
          </p:cNvSpPr>
          <p:nvPr>
            <p:ph type="title"/>
          </p:nvPr>
        </p:nvSpPr>
        <p:spPr>
          <a:xfrm>
            <a:off x="457200" y="274638"/>
            <a:ext cx="8229600" cy="487362"/>
          </a:xfrm>
        </p:spPr>
        <p:txBody>
          <a:bodyPr/>
          <a:lstStyle/>
          <a:p>
            <a:endParaRPr lang="en-IN" altLang="en-US"/>
          </a:p>
        </p:txBody>
      </p:sp>
      <p:sp>
        <p:nvSpPr>
          <p:cNvPr id="26627" name="Content Placeholder 2">
            <a:extLst>
              <a:ext uri="{FF2B5EF4-FFF2-40B4-BE49-F238E27FC236}">
                <a16:creationId xmlns:a16="http://schemas.microsoft.com/office/drawing/2014/main" id="{8FD833BA-BB51-4CCE-8541-D5C25C4FAFEA}"/>
              </a:ext>
            </a:extLst>
          </p:cNvPr>
          <p:cNvSpPr>
            <a:spLocks noGrp="1"/>
          </p:cNvSpPr>
          <p:nvPr>
            <p:ph idx="1"/>
          </p:nvPr>
        </p:nvSpPr>
        <p:spPr>
          <a:xfrm>
            <a:off x="304800" y="1371600"/>
            <a:ext cx="8610600" cy="4191000"/>
          </a:xfrm>
        </p:spPr>
        <p:txBody>
          <a:bodyPr/>
          <a:lstStyle/>
          <a:p>
            <a:pPr algn="just"/>
            <a:r>
              <a:rPr lang="en-IN" altLang="en-US" sz="2000" dirty="0"/>
              <a:t>The </a:t>
            </a:r>
            <a:r>
              <a:rPr lang="en-IN" altLang="en-US" sz="2000" dirty="0">
                <a:solidFill>
                  <a:srgbClr val="FF0000"/>
                </a:solidFill>
              </a:rPr>
              <a:t>dominant data model </a:t>
            </a:r>
            <a:r>
              <a:rPr lang="en-IN" altLang="en-US" sz="2000" dirty="0"/>
              <a:t>of the last couple of decades is </a:t>
            </a:r>
            <a:r>
              <a:rPr lang="en-IN" altLang="en-US" sz="2000" dirty="0">
                <a:solidFill>
                  <a:srgbClr val="FF0000"/>
                </a:solidFill>
              </a:rPr>
              <a:t>the relational data model</a:t>
            </a:r>
            <a:r>
              <a:rPr lang="en-IN" altLang="en-US" sz="2000" dirty="0"/>
              <a:t>, which is best visualized as a set of tables.</a:t>
            </a:r>
          </a:p>
          <a:p>
            <a:pPr algn="just"/>
            <a:endParaRPr lang="en-IN" altLang="en-US" sz="2000" dirty="0"/>
          </a:p>
          <a:p>
            <a:pPr algn="just"/>
            <a:r>
              <a:rPr lang="en-IN" altLang="en-US" sz="2000" dirty="0"/>
              <a:t> Each table has rows, with each </a:t>
            </a:r>
            <a:r>
              <a:rPr lang="en-IN" altLang="en-US" sz="2000" dirty="0">
                <a:solidFill>
                  <a:srgbClr val="C00000"/>
                </a:solidFill>
              </a:rPr>
              <a:t>row</a:t>
            </a:r>
            <a:r>
              <a:rPr lang="en-IN" altLang="en-US" sz="2000" dirty="0"/>
              <a:t> representing some </a:t>
            </a:r>
            <a:r>
              <a:rPr lang="en-IN" altLang="en-US" sz="2000" dirty="0">
                <a:solidFill>
                  <a:srgbClr val="C00000"/>
                </a:solidFill>
              </a:rPr>
              <a:t>entity</a:t>
            </a:r>
            <a:r>
              <a:rPr lang="en-IN" altLang="en-US" sz="2000" dirty="0"/>
              <a:t> of interest. </a:t>
            </a:r>
          </a:p>
          <a:p>
            <a:pPr algn="just"/>
            <a:endParaRPr lang="en-IN" altLang="en-US" sz="2000" dirty="0"/>
          </a:p>
          <a:p>
            <a:pPr algn="just"/>
            <a:r>
              <a:rPr lang="en-IN" altLang="en-US" sz="2000" dirty="0"/>
              <a:t>We describe this entity through columns, each having a single value(</a:t>
            </a:r>
            <a:r>
              <a:rPr lang="en-IN" altLang="en-US" sz="2000" dirty="0">
                <a:solidFill>
                  <a:srgbClr val="C00000"/>
                </a:solidFill>
              </a:rPr>
              <a:t>atomic value</a:t>
            </a:r>
            <a:r>
              <a:rPr lang="en-IN" altLang="en-US" sz="2000" dirty="0"/>
              <a:t>). </a:t>
            </a:r>
          </a:p>
          <a:p>
            <a:pPr algn="just"/>
            <a:endParaRPr lang="en-IN" altLang="en-US" sz="2000" dirty="0"/>
          </a:p>
          <a:p>
            <a:pPr algn="just"/>
            <a:r>
              <a:rPr lang="en-IN" altLang="en-US" sz="2000" dirty="0"/>
              <a:t>A column may refer to another row in the different table, which constitutes a relationship between those entities. (</a:t>
            </a:r>
            <a:r>
              <a:rPr lang="en-IN" altLang="en-US" sz="2000" dirty="0">
                <a:solidFill>
                  <a:srgbClr val="C00000"/>
                </a:solidFill>
              </a:rPr>
              <a:t>Foreign Key)</a:t>
            </a:r>
            <a:r>
              <a:rPr lang="en-IN" altLang="en-US" sz="2000" dirty="0"/>
              <a:t> </a:t>
            </a:r>
          </a:p>
          <a:p>
            <a:endParaRPr lang="en-IN" altLang="en-US" sz="2000" dirty="0"/>
          </a:p>
        </p:txBody>
      </p:sp>
    </p:spTree>
    <p:extLst>
      <p:ext uri="{BB962C8B-B14F-4D97-AF65-F5344CB8AC3E}">
        <p14:creationId xmlns:p14="http://schemas.microsoft.com/office/powerpoint/2010/main" val="2956568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1BE6FE-E4EA-4388-9830-880A3E67E547}"/>
              </a:ext>
            </a:extLst>
          </p:cNvPr>
          <p:cNvSpPr/>
          <p:nvPr/>
        </p:nvSpPr>
        <p:spPr>
          <a:xfrm>
            <a:off x="1066800" y="228600"/>
            <a:ext cx="4387740" cy="461665"/>
          </a:xfrm>
          <a:prstGeom prst="rect">
            <a:avLst/>
          </a:prstGeom>
        </p:spPr>
        <p:txBody>
          <a:bodyPr wrap="none">
            <a:spAutoFit/>
          </a:bodyPr>
          <a:lstStyle/>
          <a:p>
            <a:r>
              <a:rPr lang="en-IN" sz="2400" b="1" i="0" dirty="0">
                <a:solidFill>
                  <a:srgbClr val="000000"/>
                </a:solidFill>
                <a:effectLst/>
                <a:latin typeface="Helvetica Neue"/>
              </a:rPr>
              <a:t>The Proof – By contradiction</a:t>
            </a:r>
          </a:p>
        </p:txBody>
      </p:sp>
      <p:sp>
        <p:nvSpPr>
          <p:cNvPr id="5" name="Rectangle 4">
            <a:extLst>
              <a:ext uri="{FF2B5EF4-FFF2-40B4-BE49-F238E27FC236}">
                <a16:creationId xmlns:a16="http://schemas.microsoft.com/office/drawing/2014/main" id="{F5FF5D95-527C-4785-9B02-323186549547}"/>
              </a:ext>
            </a:extLst>
          </p:cNvPr>
          <p:cNvSpPr/>
          <p:nvPr/>
        </p:nvSpPr>
        <p:spPr>
          <a:xfrm>
            <a:off x="419100" y="1179200"/>
            <a:ext cx="8305800" cy="1287532"/>
          </a:xfrm>
          <a:prstGeom prst="rect">
            <a:avLst/>
          </a:prstGeom>
        </p:spPr>
        <p:txBody>
          <a:bodyPr wrap="square">
            <a:spAutoFit/>
          </a:bodyPr>
          <a:lstStyle/>
          <a:p>
            <a:pPr>
              <a:lnSpc>
                <a:spcPct val="150000"/>
              </a:lnSpc>
            </a:pPr>
            <a:r>
              <a:rPr lang="en-US" b="0" i="0" dirty="0">
                <a:solidFill>
                  <a:srgbClr val="000000"/>
                </a:solidFill>
                <a:effectLst/>
                <a:latin typeface="Helvetica Neue"/>
              </a:rPr>
              <a:t>Assume for contradiction that there does exist a system that is consistent, available, and partition tolerant (means some Servers may be disconnected due to network link failure).</a:t>
            </a:r>
            <a:endParaRPr lang="en-IN" dirty="0"/>
          </a:p>
        </p:txBody>
      </p:sp>
      <p:pic>
        <p:nvPicPr>
          <p:cNvPr id="6" name="Picture 5">
            <a:extLst>
              <a:ext uri="{FF2B5EF4-FFF2-40B4-BE49-F238E27FC236}">
                <a16:creationId xmlns:a16="http://schemas.microsoft.com/office/drawing/2014/main" id="{F0B8C36A-674E-4980-9780-A1985561CDC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736488" y="3048000"/>
            <a:ext cx="2798832" cy="2282200"/>
          </a:xfrm>
          <a:prstGeom prst="rect">
            <a:avLst/>
          </a:prstGeom>
        </p:spPr>
      </p:pic>
    </p:spTree>
    <p:extLst>
      <p:ext uri="{BB962C8B-B14F-4D97-AF65-F5344CB8AC3E}">
        <p14:creationId xmlns:p14="http://schemas.microsoft.com/office/powerpoint/2010/main" val="52306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1BE6FE-E4EA-4388-9830-880A3E67E547}"/>
              </a:ext>
            </a:extLst>
          </p:cNvPr>
          <p:cNvSpPr/>
          <p:nvPr/>
        </p:nvSpPr>
        <p:spPr>
          <a:xfrm>
            <a:off x="1066800" y="228600"/>
            <a:ext cx="4695516" cy="461665"/>
          </a:xfrm>
          <a:prstGeom prst="rect">
            <a:avLst/>
          </a:prstGeom>
        </p:spPr>
        <p:txBody>
          <a:bodyPr wrap="none">
            <a:spAutoFit/>
          </a:bodyPr>
          <a:lstStyle/>
          <a:p>
            <a:r>
              <a:rPr lang="en-IN" sz="2400" b="1" i="0" dirty="0">
                <a:solidFill>
                  <a:srgbClr val="000000"/>
                </a:solidFill>
                <a:effectLst/>
                <a:latin typeface="Helvetica Neue"/>
              </a:rPr>
              <a:t>…The Proof – By contradiction</a:t>
            </a:r>
          </a:p>
        </p:txBody>
      </p:sp>
      <p:pic>
        <p:nvPicPr>
          <p:cNvPr id="2" name="Picture 1">
            <a:extLst>
              <a:ext uri="{FF2B5EF4-FFF2-40B4-BE49-F238E27FC236}">
                <a16:creationId xmlns:a16="http://schemas.microsoft.com/office/drawing/2014/main" id="{B39FF3E3-0776-4ECD-978A-70DA05F1398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086853" y="1066800"/>
            <a:ext cx="7371347" cy="2362200"/>
          </a:xfrm>
          <a:prstGeom prst="rect">
            <a:avLst/>
          </a:prstGeom>
        </p:spPr>
      </p:pic>
      <p:pic>
        <p:nvPicPr>
          <p:cNvPr id="3" name="Picture 2">
            <a:extLst>
              <a:ext uri="{FF2B5EF4-FFF2-40B4-BE49-F238E27FC236}">
                <a16:creationId xmlns:a16="http://schemas.microsoft.com/office/drawing/2014/main" id="{2CFEFEBC-3094-4B8B-A6F5-0F7F790FF4E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2541508" y="4080710"/>
            <a:ext cx="4191000" cy="2362200"/>
          </a:xfrm>
          <a:prstGeom prst="rect">
            <a:avLst/>
          </a:prstGeom>
        </p:spPr>
      </p:pic>
    </p:spTree>
    <p:extLst>
      <p:ext uri="{BB962C8B-B14F-4D97-AF65-F5344CB8AC3E}">
        <p14:creationId xmlns:p14="http://schemas.microsoft.com/office/powerpoint/2010/main" val="3773140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FA8B7-FAC5-4C22-B053-9033B98E054B}"/>
              </a:ext>
            </a:extLst>
          </p:cNvPr>
          <p:cNvSpPr/>
          <p:nvPr/>
        </p:nvSpPr>
        <p:spPr>
          <a:xfrm>
            <a:off x="838200" y="0"/>
            <a:ext cx="6781800" cy="764761"/>
          </a:xfrm>
          <a:prstGeom prst="rect">
            <a:avLst/>
          </a:prstGeom>
        </p:spPr>
        <p:txBody>
          <a:bodyPr wrap="square">
            <a:spAutoFit/>
          </a:bodyPr>
          <a:lstStyle/>
          <a:p>
            <a:pPr marL="0" indent="0">
              <a:lnSpc>
                <a:spcPct val="114000"/>
              </a:lnSpc>
              <a:buNone/>
            </a:pPr>
            <a:r>
              <a:rPr lang="en-US" sz="2000" b="1" dirty="0"/>
              <a:t>NoSQL databases are classified based on the two CAP characteristics they support:</a:t>
            </a:r>
          </a:p>
        </p:txBody>
      </p:sp>
      <p:sp>
        <p:nvSpPr>
          <p:cNvPr id="5" name="Content Placeholder 2">
            <a:extLst>
              <a:ext uri="{FF2B5EF4-FFF2-40B4-BE49-F238E27FC236}">
                <a16:creationId xmlns:a16="http://schemas.microsoft.com/office/drawing/2014/main" id="{CFAAF540-1B8E-44CB-A0F4-69BCF5437E64}"/>
              </a:ext>
            </a:extLst>
          </p:cNvPr>
          <p:cNvSpPr>
            <a:spLocks noGrp="1"/>
          </p:cNvSpPr>
          <p:nvPr>
            <p:ph idx="1"/>
          </p:nvPr>
        </p:nvSpPr>
        <p:spPr>
          <a:xfrm>
            <a:off x="457200" y="1295400"/>
            <a:ext cx="8229600" cy="4648200"/>
          </a:xfrm>
        </p:spPr>
        <p:txBody>
          <a:bodyPr/>
          <a:lstStyle/>
          <a:p>
            <a:pPr algn="just">
              <a:buFont typeface="Arial" panose="020B0604020202020204" pitchFamily="34" charset="0"/>
              <a:buNone/>
            </a:pPr>
            <a:r>
              <a:rPr lang="en-US" altLang="en-US" sz="2000" b="1" dirty="0">
                <a:solidFill>
                  <a:srgbClr val="C00000"/>
                </a:solidFill>
              </a:rPr>
              <a:t>CP</a:t>
            </a:r>
            <a:r>
              <a:rPr lang="en-US" altLang="en-US" sz="2000" dirty="0">
                <a:solidFill>
                  <a:srgbClr val="C00000"/>
                </a:solidFill>
              </a:rPr>
              <a:t> :</a:t>
            </a:r>
          </a:p>
          <a:p>
            <a:pPr algn="just"/>
            <a:r>
              <a:rPr lang="en-US" altLang="en-US" sz="2000" dirty="0"/>
              <a:t>Some data may not be accessible(Availability missing), but the rest is still consistent/accurate.</a:t>
            </a:r>
          </a:p>
          <a:p>
            <a:pPr algn="just"/>
            <a:endParaRPr lang="en-US" altLang="en-US" sz="900" dirty="0"/>
          </a:p>
          <a:p>
            <a:pPr algn="just">
              <a:buFont typeface="Arial" panose="020B0604020202020204" pitchFamily="34" charset="0"/>
              <a:buNone/>
            </a:pPr>
            <a:r>
              <a:rPr lang="en-US" altLang="en-US" sz="2000" b="1" dirty="0">
                <a:solidFill>
                  <a:srgbClr val="C00000"/>
                </a:solidFill>
              </a:rPr>
              <a:t>AP</a:t>
            </a:r>
            <a:r>
              <a:rPr lang="en-US" altLang="en-US" sz="2000" dirty="0">
                <a:solidFill>
                  <a:srgbClr val="C00000"/>
                </a:solidFill>
              </a:rPr>
              <a:t> :</a:t>
            </a:r>
          </a:p>
          <a:p>
            <a:pPr algn="just"/>
            <a:r>
              <a:rPr lang="en-US" altLang="en-US" sz="2000" dirty="0"/>
              <a:t>System is still available under portioning, but some of the data returned may be inaccurate(Consistency missing). </a:t>
            </a:r>
          </a:p>
          <a:p>
            <a:pPr algn="just"/>
            <a:endParaRPr lang="en-US" altLang="en-US" sz="1050" dirty="0"/>
          </a:p>
          <a:p>
            <a:pPr>
              <a:buNone/>
            </a:pPr>
            <a:r>
              <a:rPr lang="en-US" altLang="en-US" sz="2000" b="1" dirty="0">
                <a:solidFill>
                  <a:srgbClr val="C00000"/>
                </a:solidFill>
              </a:rPr>
              <a:t>CA</a:t>
            </a:r>
            <a:r>
              <a:rPr lang="en-US" altLang="en-US" sz="2000" dirty="0">
                <a:solidFill>
                  <a:srgbClr val="C00000"/>
                </a:solidFill>
              </a:rPr>
              <a:t> : </a:t>
            </a:r>
          </a:p>
          <a:p>
            <a:pPr algn="just"/>
            <a:r>
              <a:rPr lang="en-US" altLang="en-US" sz="2000" dirty="0"/>
              <a:t>Single site cluster, therefore all nodes are always in contact, when partition occurs system block. </a:t>
            </a:r>
          </a:p>
          <a:p>
            <a:pPr marL="0" indent="0" algn="just">
              <a:buNone/>
            </a:pPr>
            <a:r>
              <a:rPr lang="en-IN" sz="2000" dirty="0">
                <a:hlinkClick r:id="rId3">
                  <a:extLst>
                    <a:ext uri="{A12FA001-AC4F-418D-AE19-62706E023703}">
                      <ahyp:hlinkClr xmlns:ahyp="http://schemas.microsoft.com/office/drawing/2018/hyperlinkcolor" val="tx"/>
                    </a:ext>
                  </a:extLst>
                </a:hlinkClick>
              </a:rPr>
              <a:t>Relational databases</a:t>
            </a:r>
            <a:r>
              <a:rPr lang="en-IN" sz="2000" dirty="0"/>
              <a:t> they come under this category, deliver consistency and availability.</a:t>
            </a:r>
            <a:endParaRPr lang="en-US" sz="2000" dirty="0"/>
          </a:p>
          <a:p>
            <a:pPr marL="0" indent="0" algn="just">
              <a:buNone/>
            </a:pPr>
            <a:r>
              <a:rPr lang="en-US" sz="2000" dirty="0">
                <a:solidFill>
                  <a:srgbClr val="C00000"/>
                </a:solidFill>
              </a:rPr>
              <a:t>CA distributed database </a:t>
            </a:r>
            <a:r>
              <a:rPr lang="en-US" sz="2000" dirty="0"/>
              <a:t>can be implemented if we deployed to multiple nodes using replication.</a:t>
            </a:r>
            <a:endParaRPr lang="en-IN" sz="2000" dirty="0"/>
          </a:p>
          <a:p>
            <a:pPr marL="0" indent="0" algn="just">
              <a:buNone/>
            </a:pPr>
            <a:endParaRPr lang="en-US" altLang="en-US" sz="2000" dirty="0"/>
          </a:p>
          <a:p>
            <a:pPr algn="just"/>
            <a:endParaRPr lang="en-IN" altLang="en-US" sz="2000" dirty="0"/>
          </a:p>
        </p:txBody>
      </p:sp>
    </p:spTree>
    <p:extLst>
      <p:ext uri="{BB962C8B-B14F-4D97-AF65-F5344CB8AC3E}">
        <p14:creationId xmlns:p14="http://schemas.microsoft.com/office/powerpoint/2010/main" val="415806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a:extLst>
              <a:ext uri="{FF2B5EF4-FFF2-40B4-BE49-F238E27FC236}">
                <a16:creationId xmlns:a16="http://schemas.microsoft.com/office/drawing/2014/main" id="{82258BE3-FFEB-4100-9F46-396F8AC43E4B}"/>
              </a:ext>
            </a:extLst>
          </p:cNvPr>
          <p:cNvSpPr>
            <a:spLocks noGrp="1"/>
          </p:cNvSpPr>
          <p:nvPr>
            <p:ph idx="1"/>
          </p:nvPr>
        </p:nvSpPr>
        <p:spPr>
          <a:xfrm>
            <a:off x="228600" y="1066800"/>
            <a:ext cx="8610600" cy="685800"/>
          </a:xfrm>
        </p:spPr>
        <p:txBody>
          <a:bodyPr/>
          <a:lstStyle/>
          <a:p>
            <a:pPr algn="just"/>
            <a:r>
              <a:rPr lang="en-IN" altLang="en-US" sz="2000"/>
              <a:t>Figure shows the general focus of some of the different databases. </a:t>
            </a:r>
          </a:p>
          <a:p>
            <a:pPr algn="just"/>
            <a:endParaRPr lang="en-IN" altLang="en-US" sz="2000"/>
          </a:p>
        </p:txBody>
      </p:sp>
      <p:pic>
        <p:nvPicPr>
          <p:cNvPr id="21508" name="Picture 2">
            <a:extLst>
              <a:ext uri="{FF2B5EF4-FFF2-40B4-BE49-F238E27FC236}">
                <a16:creationId xmlns:a16="http://schemas.microsoft.com/office/drawing/2014/main" id="{C32CB39F-A2E6-41A7-B282-4487F50BE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1752600"/>
            <a:ext cx="5257362"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4">
            <a:extLst>
              <a:ext uri="{FF2B5EF4-FFF2-40B4-BE49-F238E27FC236}">
                <a16:creationId xmlns:a16="http://schemas.microsoft.com/office/drawing/2014/main" id="{AEEE3AB6-D22C-4BCF-A6F8-7BC4649D4567}"/>
              </a:ext>
            </a:extLst>
          </p:cNvPr>
          <p:cNvSpPr txBox="1">
            <a:spLocks noChangeArrowheads="1"/>
          </p:cNvSpPr>
          <p:nvPr/>
        </p:nvSpPr>
        <p:spPr bwMode="auto">
          <a:xfrm>
            <a:off x="838200" y="6061075"/>
            <a:ext cx="7467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400" dirty="0">
                <a:latin typeface="Arial" panose="020B0604020202020204" pitchFamily="34" charset="0"/>
              </a:rPr>
              <a:t>Figure 1-2. Where different databases appear on the CAP continuum</a:t>
            </a:r>
          </a:p>
        </p:txBody>
      </p:sp>
      <p:sp>
        <p:nvSpPr>
          <p:cNvPr id="2" name="Rectangle 1">
            <a:extLst>
              <a:ext uri="{FF2B5EF4-FFF2-40B4-BE49-F238E27FC236}">
                <a16:creationId xmlns:a16="http://schemas.microsoft.com/office/drawing/2014/main" id="{B0232E9F-FD54-4F28-90D8-D0AEACD0CB14}"/>
              </a:ext>
            </a:extLst>
          </p:cNvPr>
          <p:cNvSpPr/>
          <p:nvPr/>
        </p:nvSpPr>
        <p:spPr>
          <a:xfrm>
            <a:off x="6553200" y="4450837"/>
            <a:ext cx="2286000" cy="1200329"/>
          </a:xfrm>
          <a:prstGeom prst="rect">
            <a:avLst/>
          </a:prstGeom>
        </p:spPr>
        <p:txBody>
          <a:bodyPr wrap="square">
            <a:spAutoFit/>
          </a:bodyPr>
          <a:lstStyle/>
          <a:p>
            <a:r>
              <a:rPr lang="en-IN" altLang="en-US" sz="1800" dirty="0"/>
              <a:t>However, this </a:t>
            </a:r>
            <a:r>
              <a:rPr lang="en-IN" altLang="en-US" sz="1800" dirty="0">
                <a:solidFill>
                  <a:srgbClr val="C00000"/>
                </a:solidFill>
              </a:rPr>
              <a:t>does not mean that they dismiss Consistency as unimportant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0419" name="Picture 2">
            <a:extLst>
              <a:ext uri="{FF2B5EF4-FFF2-40B4-BE49-F238E27FC236}">
                <a16:creationId xmlns:a16="http://schemas.microsoft.com/office/drawing/2014/main" id="{6AEAF638-7F21-44F2-96B5-DB1CAD439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685800" y="1981200"/>
            <a:ext cx="75279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4BF1191-B896-41FF-B51F-F56151DBDC1D}"/>
              </a:ext>
            </a:extLst>
          </p:cNvPr>
          <p:cNvSpPr>
            <a:spLocks noGrp="1"/>
          </p:cNvSpPr>
          <p:nvPr>
            <p:ph type="title"/>
          </p:nvPr>
        </p:nvSpPr>
        <p:spPr>
          <a:xfrm>
            <a:off x="457200" y="274638"/>
            <a:ext cx="8229600" cy="487362"/>
          </a:xfrm>
        </p:spPr>
        <p:txBody>
          <a:bodyPr/>
          <a:lstStyle/>
          <a:p>
            <a:endParaRPr lang="en-IN" altLang="en-US"/>
          </a:p>
        </p:txBody>
      </p:sp>
      <p:sp>
        <p:nvSpPr>
          <p:cNvPr id="61443" name="Content Placeholder 2">
            <a:extLst>
              <a:ext uri="{FF2B5EF4-FFF2-40B4-BE49-F238E27FC236}">
                <a16:creationId xmlns:a16="http://schemas.microsoft.com/office/drawing/2014/main" id="{3C8DE68D-EA1C-4F92-9EE9-4E3BC300BBB3}"/>
              </a:ext>
            </a:extLst>
          </p:cNvPr>
          <p:cNvSpPr>
            <a:spLocks noGrp="1"/>
          </p:cNvSpPr>
          <p:nvPr>
            <p:ph idx="1"/>
          </p:nvPr>
        </p:nvSpPr>
        <p:spPr>
          <a:xfrm>
            <a:off x="304800" y="1600200"/>
            <a:ext cx="8382000" cy="3962400"/>
          </a:xfrm>
        </p:spPr>
        <p:txBody>
          <a:bodyPr/>
          <a:lstStyle/>
          <a:p>
            <a:pPr algn="just"/>
            <a:r>
              <a:rPr lang="en-US" altLang="en-US" sz="2000"/>
              <a:t>MongoDB is an open-source document database and leading NoSQL database. </a:t>
            </a:r>
          </a:p>
          <a:p>
            <a:pPr algn="just"/>
            <a:endParaRPr lang="en-US" altLang="en-US" sz="2000"/>
          </a:p>
          <a:p>
            <a:pPr algn="just"/>
            <a:r>
              <a:rPr lang="en-US" altLang="en-US" sz="2000"/>
              <a:t>MongoDB is written in C++</a:t>
            </a:r>
          </a:p>
          <a:p>
            <a:pPr algn="just"/>
            <a:endParaRPr lang="en-US" altLang="en-US" sz="2000"/>
          </a:p>
          <a:p>
            <a:pPr algn="just"/>
            <a:r>
              <a:rPr lang="en-US" altLang="en-US" sz="2000"/>
              <a:t>MongoDB is a cross-platform, document oriented database that provides, high performance, high availability, and easy scalability. </a:t>
            </a:r>
          </a:p>
          <a:p>
            <a:pPr algn="just"/>
            <a:endParaRPr lang="en-US" altLang="en-US" sz="2000"/>
          </a:p>
          <a:p>
            <a:pPr algn="just"/>
            <a:endParaRPr lang="en-US" altLang="en-US" sz="2000"/>
          </a:p>
          <a:p>
            <a:pPr algn="just"/>
            <a:r>
              <a:rPr lang="en-US" altLang="en-US" sz="2000"/>
              <a:t>MongoDB works on concept of collection and document.</a:t>
            </a:r>
            <a:endParaRPr lang="en-IN"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B28741C-9749-4AEF-A239-49262DFB7672}"/>
              </a:ext>
            </a:extLst>
          </p:cNvPr>
          <p:cNvSpPr>
            <a:spLocks noGrp="1"/>
          </p:cNvSpPr>
          <p:nvPr>
            <p:ph type="title"/>
          </p:nvPr>
        </p:nvSpPr>
        <p:spPr>
          <a:xfrm>
            <a:off x="457200" y="274638"/>
            <a:ext cx="8229600" cy="487362"/>
          </a:xfrm>
        </p:spPr>
        <p:txBody>
          <a:bodyPr/>
          <a:lstStyle/>
          <a:p>
            <a:r>
              <a:rPr lang="en-IN" altLang="en-US">
                <a:solidFill>
                  <a:srgbClr val="FF0000"/>
                </a:solidFill>
              </a:rPr>
              <a:t>Document oriented storage</a:t>
            </a:r>
          </a:p>
        </p:txBody>
      </p:sp>
      <p:pic>
        <p:nvPicPr>
          <p:cNvPr id="67587" name="Picture 2">
            <a:extLst>
              <a:ext uri="{FF2B5EF4-FFF2-40B4-BE49-F238E27FC236}">
                <a16:creationId xmlns:a16="http://schemas.microsoft.com/office/drawing/2014/main" id="{FF03E52A-7F1E-419F-90DA-D637FF524C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69056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F484AED6-0068-4A44-9D59-E48CFEDA2CBB}"/>
              </a:ext>
            </a:extLst>
          </p:cNvPr>
          <p:cNvSpPr>
            <a:spLocks noGrp="1"/>
          </p:cNvSpPr>
          <p:nvPr>
            <p:ph type="title"/>
          </p:nvPr>
        </p:nvSpPr>
        <p:spPr>
          <a:xfrm>
            <a:off x="457200" y="274638"/>
            <a:ext cx="8229600" cy="487362"/>
          </a:xfrm>
        </p:spPr>
        <p:txBody>
          <a:bodyPr/>
          <a:lstStyle/>
          <a:p>
            <a:br>
              <a:rPr lang="en-US" altLang="en-US" sz="2400" b="1"/>
            </a:br>
            <a:r>
              <a:rPr lang="en-US" altLang="en-US" sz="2400" b="1"/>
              <a:t>Database</a:t>
            </a:r>
            <a:br>
              <a:rPr lang="en-US" altLang="en-US" sz="2400" b="1"/>
            </a:br>
            <a:endParaRPr lang="en-IN" altLang="en-US" sz="2400"/>
          </a:p>
        </p:txBody>
      </p:sp>
      <p:sp>
        <p:nvSpPr>
          <p:cNvPr id="74755" name="Content Placeholder 2">
            <a:extLst>
              <a:ext uri="{FF2B5EF4-FFF2-40B4-BE49-F238E27FC236}">
                <a16:creationId xmlns:a16="http://schemas.microsoft.com/office/drawing/2014/main" id="{9CF987F2-C2F3-4F9F-8522-055E68F23E45}"/>
              </a:ext>
            </a:extLst>
          </p:cNvPr>
          <p:cNvSpPr>
            <a:spLocks noGrp="1"/>
          </p:cNvSpPr>
          <p:nvPr>
            <p:ph idx="1"/>
          </p:nvPr>
        </p:nvSpPr>
        <p:spPr>
          <a:xfrm>
            <a:off x="457200" y="1600200"/>
            <a:ext cx="8229600" cy="2209800"/>
          </a:xfrm>
        </p:spPr>
        <p:txBody>
          <a:bodyPr/>
          <a:lstStyle/>
          <a:p>
            <a:pPr>
              <a:buFont typeface="Arial" panose="020B0604020202020204" pitchFamily="34" charset="0"/>
              <a:buNone/>
            </a:pPr>
            <a:r>
              <a:rPr lang="en-US" altLang="en-US" sz="2400"/>
              <a:t>Database is a physical container for collections. </a:t>
            </a:r>
          </a:p>
          <a:p>
            <a:pPr>
              <a:buFont typeface="Arial" panose="020B0604020202020204" pitchFamily="34" charset="0"/>
              <a:buNone/>
            </a:pPr>
            <a:endParaRPr lang="en-US" altLang="en-US" sz="2400"/>
          </a:p>
          <a:p>
            <a:pPr>
              <a:buFont typeface="Arial" panose="020B0604020202020204" pitchFamily="34" charset="0"/>
              <a:buNone/>
            </a:pPr>
            <a:r>
              <a:rPr lang="en-US" altLang="en-US" sz="2400"/>
              <a:t>Each database gets its own set of files on the file system. </a:t>
            </a:r>
          </a:p>
          <a:p>
            <a:pPr>
              <a:buFont typeface="Arial" panose="020B0604020202020204" pitchFamily="34" charset="0"/>
              <a:buNone/>
            </a:pPr>
            <a:endParaRPr lang="en-US" altLang="en-US" sz="2400"/>
          </a:p>
          <a:p>
            <a:pPr>
              <a:buFont typeface="Arial" panose="020B0604020202020204" pitchFamily="34" charset="0"/>
              <a:buNone/>
            </a:pPr>
            <a:r>
              <a:rPr lang="en-US" altLang="en-US" sz="2400"/>
              <a:t>A single MongoDB server typically has multiple databases.</a:t>
            </a:r>
            <a:endParaRPr lang="en-IN" altLang="en-US" sz="24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D8FDDB5-A99A-4346-8901-B198EAB15042}"/>
              </a:ext>
            </a:extLst>
          </p:cNvPr>
          <p:cNvSpPr>
            <a:spLocks noGrp="1"/>
          </p:cNvSpPr>
          <p:nvPr>
            <p:ph type="title"/>
          </p:nvPr>
        </p:nvSpPr>
        <p:spPr>
          <a:xfrm>
            <a:off x="457200" y="274638"/>
            <a:ext cx="8229600" cy="487362"/>
          </a:xfrm>
        </p:spPr>
        <p:txBody>
          <a:bodyPr/>
          <a:lstStyle/>
          <a:p>
            <a:br>
              <a:rPr lang="en-US" altLang="en-US" sz="2400" b="1"/>
            </a:br>
            <a:r>
              <a:rPr lang="en-US" altLang="en-US" sz="2400" b="1"/>
              <a:t>Collection</a:t>
            </a:r>
            <a:br>
              <a:rPr lang="en-US" altLang="en-US" sz="2400" b="1"/>
            </a:br>
            <a:endParaRPr lang="en-IN" altLang="en-US" sz="2400"/>
          </a:p>
        </p:txBody>
      </p:sp>
      <p:sp>
        <p:nvSpPr>
          <p:cNvPr id="75779" name="Content Placeholder 1">
            <a:extLst>
              <a:ext uri="{FF2B5EF4-FFF2-40B4-BE49-F238E27FC236}">
                <a16:creationId xmlns:a16="http://schemas.microsoft.com/office/drawing/2014/main" id="{3874405E-E6B5-4B55-8FD8-F0809B61508E}"/>
              </a:ext>
            </a:extLst>
          </p:cNvPr>
          <p:cNvSpPr>
            <a:spLocks noGrp="1"/>
          </p:cNvSpPr>
          <p:nvPr>
            <p:ph idx="1"/>
          </p:nvPr>
        </p:nvSpPr>
        <p:spPr/>
        <p:txBody>
          <a:bodyPr/>
          <a:lstStyle/>
          <a:p>
            <a:pPr algn="just"/>
            <a:r>
              <a:rPr lang="en-US" altLang="en-US" sz="2400">
                <a:solidFill>
                  <a:srgbClr val="C00000"/>
                </a:solidFill>
              </a:rPr>
              <a:t>Collection</a:t>
            </a:r>
            <a:r>
              <a:rPr lang="en-US" altLang="en-US" sz="2400"/>
              <a:t> is a group of MongoDB documents.</a:t>
            </a:r>
          </a:p>
          <a:p>
            <a:pPr algn="just"/>
            <a:endParaRPr lang="en-US" altLang="en-US" sz="2400"/>
          </a:p>
          <a:p>
            <a:pPr algn="just"/>
            <a:r>
              <a:rPr lang="en-US" altLang="en-US" sz="2400"/>
              <a:t> It is the equivalent of an RDBMS table. </a:t>
            </a:r>
          </a:p>
          <a:p>
            <a:pPr algn="just"/>
            <a:endParaRPr lang="en-US" altLang="en-US" sz="2400"/>
          </a:p>
          <a:p>
            <a:pPr algn="just"/>
            <a:r>
              <a:rPr lang="en-US" altLang="en-US" sz="2400"/>
              <a:t>A collection exists within a single database. </a:t>
            </a:r>
          </a:p>
          <a:p>
            <a:pPr algn="just"/>
            <a:endParaRPr lang="en-US" altLang="en-US" sz="2400"/>
          </a:p>
          <a:p>
            <a:pPr algn="just"/>
            <a:r>
              <a:rPr lang="en-US" altLang="en-US" sz="2400"/>
              <a:t>Collections do not enforce a schema. Documents within a collection can have different fields. </a:t>
            </a:r>
          </a:p>
          <a:p>
            <a:pPr algn="just"/>
            <a:endParaRPr lang="en-US" altLang="en-US" sz="2400"/>
          </a:p>
          <a:p>
            <a:pPr algn="just"/>
            <a:r>
              <a:rPr lang="en-US" altLang="en-US" sz="2400"/>
              <a:t>Typically, all documents in a collection are of similar or related purpose.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6F9660FC-C80D-4020-9DF0-7566536666BB}"/>
              </a:ext>
            </a:extLst>
          </p:cNvPr>
          <p:cNvSpPr>
            <a:spLocks noGrp="1"/>
          </p:cNvSpPr>
          <p:nvPr>
            <p:ph type="title"/>
          </p:nvPr>
        </p:nvSpPr>
        <p:spPr>
          <a:xfrm>
            <a:off x="457200" y="274638"/>
            <a:ext cx="8229600" cy="487362"/>
          </a:xfrm>
        </p:spPr>
        <p:txBody>
          <a:bodyPr/>
          <a:lstStyle/>
          <a:p>
            <a:br>
              <a:rPr lang="en-US" altLang="en-US" sz="2400" b="1"/>
            </a:br>
            <a:r>
              <a:rPr lang="en-US" altLang="en-US" sz="2400" b="1"/>
              <a:t>Document</a:t>
            </a:r>
            <a:br>
              <a:rPr lang="en-US" altLang="en-US" sz="2400" b="1"/>
            </a:br>
            <a:endParaRPr lang="en-IN" altLang="en-US" sz="2400"/>
          </a:p>
        </p:txBody>
      </p:sp>
      <p:sp>
        <p:nvSpPr>
          <p:cNvPr id="76803" name="Content Placeholder 1">
            <a:extLst>
              <a:ext uri="{FF2B5EF4-FFF2-40B4-BE49-F238E27FC236}">
                <a16:creationId xmlns:a16="http://schemas.microsoft.com/office/drawing/2014/main" id="{32619900-B88C-48EF-9A7D-DAD023701AA1}"/>
              </a:ext>
            </a:extLst>
          </p:cNvPr>
          <p:cNvSpPr>
            <a:spLocks noGrp="1"/>
          </p:cNvSpPr>
          <p:nvPr>
            <p:ph idx="1"/>
          </p:nvPr>
        </p:nvSpPr>
        <p:spPr>
          <a:xfrm>
            <a:off x="457200" y="1600200"/>
            <a:ext cx="8229600" cy="3505200"/>
          </a:xfrm>
        </p:spPr>
        <p:txBody>
          <a:bodyPr/>
          <a:lstStyle/>
          <a:p>
            <a:pPr algn="just"/>
            <a:r>
              <a:rPr lang="en-US" altLang="en-US" sz="2400"/>
              <a:t>A </a:t>
            </a:r>
            <a:r>
              <a:rPr lang="en-US" altLang="en-US" sz="2400">
                <a:solidFill>
                  <a:srgbClr val="C00000"/>
                </a:solidFill>
              </a:rPr>
              <a:t>document is a set of key-value pairs</a:t>
            </a:r>
            <a:r>
              <a:rPr lang="en-US" altLang="en-US" sz="2400"/>
              <a:t>. </a:t>
            </a:r>
          </a:p>
          <a:p>
            <a:pPr algn="just"/>
            <a:endParaRPr lang="en-US" altLang="en-US" sz="2400"/>
          </a:p>
          <a:p>
            <a:pPr algn="just"/>
            <a:r>
              <a:rPr lang="en-US" altLang="en-US" sz="2400"/>
              <a:t>Documents have dynamic schema. </a:t>
            </a:r>
          </a:p>
          <a:p>
            <a:pPr algn="just"/>
            <a:endParaRPr lang="en-US" altLang="en-US" sz="2400"/>
          </a:p>
          <a:p>
            <a:pPr algn="just"/>
            <a:r>
              <a:rPr lang="en-US" altLang="en-US" sz="2400"/>
              <a:t>Dynamic schema means that documents in the same collection do not need to have the same set of fields or structure, and common fields in a collection's documents may hold different types of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2222A3D-FCD0-491C-960F-369D503D4772}"/>
              </a:ext>
            </a:extLst>
          </p:cNvPr>
          <p:cNvSpPr>
            <a:spLocks noGrp="1"/>
          </p:cNvSpPr>
          <p:nvPr>
            <p:ph type="title"/>
          </p:nvPr>
        </p:nvSpPr>
        <p:spPr>
          <a:xfrm>
            <a:off x="457200" y="274638"/>
            <a:ext cx="8229600" cy="487362"/>
          </a:xfrm>
        </p:spPr>
        <p:txBody>
          <a:bodyPr/>
          <a:lstStyle/>
          <a:p>
            <a:r>
              <a:rPr lang="en-IN" altLang="en-US" sz="3200" b="1">
                <a:solidFill>
                  <a:srgbClr val="FF0000"/>
                </a:solidFill>
              </a:rPr>
              <a:t>Aggregates</a:t>
            </a:r>
            <a:endParaRPr lang="en-IN" altLang="en-US" sz="3200">
              <a:solidFill>
                <a:srgbClr val="FF0000"/>
              </a:solidFill>
            </a:endParaRPr>
          </a:p>
        </p:txBody>
      </p:sp>
      <p:sp>
        <p:nvSpPr>
          <p:cNvPr id="27651" name="Content Placeholder 2">
            <a:extLst>
              <a:ext uri="{FF2B5EF4-FFF2-40B4-BE49-F238E27FC236}">
                <a16:creationId xmlns:a16="http://schemas.microsoft.com/office/drawing/2014/main" id="{FDD3541F-983E-46EF-B61A-EF98F8630494}"/>
              </a:ext>
            </a:extLst>
          </p:cNvPr>
          <p:cNvSpPr>
            <a:spLocks noGrp="1"/>
          </p:cNvSpPr>
          <p:nvPr>
            <p:ph idx="1"/>
          </p:nvPr>
        </p:nvSpPr>
        <p:spPr>
          <a:xfrm>
            <a:off x="228600" y="1219200"/>
            <a:ext cx="8610600" cy="4953000"/>
          </a:xfrm>
        </p:spPr>
        <p:txBody>
          <a:bodyPr/>
          <a:lstStyle/>
          <a:p>
            <a:pPr algn="just"/>
            <a:r>
              <a:rPr lang="en-IN" altLang="en-US" sz="2000" dirty="0"/>
              <a:t>The relational model takes the information that we want to store and divides it into tuples (rows). </a:t>
            </a:r>
          </a:p>
          <a:p>
            <a:pPr algn="just"/>
            <a:endParaRPr lang="en-IN" altLang="en-US" sz="2000" dirty="0"/>
          </a:p>
          <a:p>
            <a:pPr algn="just"/>
            <a:r>
              <a:rPr lang="en-IN" altLang="en-US" sz="2000" dirty="0">
                <a:solidFill>
                  <a:srgbClr val="C00000"/>
                </a:solidFill>
              </a:rPr>
              <a:t>A tuple is a limited data structure: It captures a set of values, so we cannot nest one tuple within another to get nested records, nor can we put a list of values or tuples within another. </a:t>
            </a:r>
          </a:p>
          <a:p>
            <a:pPr algn="just"/>
            <a:endParaRPr lang="en-IN" altLang="en-US" sz="2000" dirty="0">
              <a:solidFill>
                <a:srgbClr val="C00000"/>
              </a:solidFill>
            </a:endParaRPr>
          </a:p>
          <a:p>
            <a:pPr algn="just"/>
            <a:r>
              <a:rPr lang="en-IN" altLang="en-US" sz="2000" dirty="0">
                <a:solidFill>
                  <a:srgbClr val="FF0000"/>
                </a:solidFill>
              </a:rPr>
              <a:t>Aggregate orientation </a:t>
            </a:r>
            <a:r>
              <a:rPr lang="en-IN" altLang="en-US" sz="2000" dirty="0"/>
              <a:t>takes a different approach. </a:t>
            </a:r>
          </a:p>
          <a:p>
            <a:pPr algn="just"/>
            <a:endParaRPr lang="en-IN" altLang="en-US" sz="2000" dirty="0"/>
          </a:p>
          <a:p>
            <a:pPr algn="just"/>
            <a:r>
              <a:rPr lang="en-IN" altLang="en-US" sz="2000" dirty="0"/>
              <a:t>We often want to operate on data in units that have a </a:t>
            </a:r>
            <a:r>
              <a:rPr lang="en-IN" altLang="en-US" sz="2000" dirty="0">
                <a:solidFill>
                  <a:srgbClr val="FF0000"/>
                </a:solidFill>
              </a:rPr>
              <a:t>more complex structure than a set of tuples</a:t>
            </a:r>
            <a:r>
              <a:rPr lang="en-IN" altLang="en-US" sz="2000" dirty="0"/>
              <a:t>. </a:t>
            </a:r>
          </a:p>
          <a:p>
            <a:pPr algn="just"/>
            <a:endParaRPr lang="en-IN" altLang="en-US" sz="2000" dirty="0"/>
          </a:p>
          <a:p>
            <a:pPr algn="just"/>
            <a:r>
              <a:rPr lang="en-IN" altLang="en-US" sz="2000" dirty="0">
                <a:solidFill>
                  <a:srgbClr val="FF0000"/>
                </a:solidFill>
              </a:rPr>
              <a:t>key-value, document, and column-family databases all make use of this more complex record</a:t>
            </a:r>
            <a:endParaRPr lang="en-IN" altLang="en-US" sz="2000" dirty="0"/>
          </a:p>
          <a:p>
            <a:pPr algn="just"/>
            <a:endParaRPr lang="en-IN" altLang="en-US" sz="2000" dirty="0">
              <a:solidFill>
                <a:srgbClr val="C00000"/>
              </a:solidFill>
            </a:endParaRPr>
          </a:p>
          <a:p>
            <a:pPr algn="just"/>
            <a:endParaRPr lang="en-IN" altLang="en-US" sz="2000" dirty="0">
              <a:solidFill>
                <a:srgbClr val="C00000"/>
              </a:solidFill>
            </a:endParaRPr>
          </a:p>
        </p:txBody>
      </p:sp>
    </p:spTree>
    <p:extLst>
      <p:ext uri="{BB962C8B-B14F-4D97-AF65-F5344CB8AC3E}">
        <p14:creationId xmlns:p14="http://schemas.microsoft.com/office/powerpoint/2010/main" val="245533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
            <a:extLst>
              <a:ext uri="{FF2B5EF4-FFF2-40B4-BE49-F238E27FC236}">
                <a16:creationId xmlns:a16="http://schemas.microsoft.com/office/drawing/2014/main" id="{C4077D46-3B97-4A64-9C29-595898A2EB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447800"/>
            <a:ext cx="63246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C99E3EE-4062-4C2F-A7B3-B4A0FF7ECF28}"/>
              </a:ext>
            </a:extLst>
          </p:cNvPr>
          <p:cNvSpPr>
            <a:spLocks noGrp="1"/>
          </p:cNvSpPr>
          <p:nvPr>
            <p:ph type="title"/>
          </p:nvPr>
        </p:nvSpPr>
        <p:spPr>
          <a:xfrm>
            <a:off x="457200" y="274638"/>
            <a:ext cx="8229600" cy="487362"/>
          </a:xfrm>
        </p:spPr>
        <p:txBody>
          <a:bodyPr/>
          <a:lstStyle/>
          <a:p>
            <a:endParaRPr lang="en-IN" altLang="en-US"/>
          </a:p>
        </p:txBody>
      </p:sp>
      <p:pic>
        <p:nvPicPr>
          <p:cNvPr id="78851" name="Picture 1">
            <a:extLst>
              <a:ext uri="{FF2B5EF4-FFF2-40B4-BE49-F238E27FC236}">
                <a16:creationId xmlns:a16="http://schemas.microsoft.com/office/drawing/2014/main" id="{97D8F38D-6849-424C-A6BD-D8EF842333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905000"/>
            <a:ext cx="6934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3">
            <a:extLst>
              <a:ext uri="{FF2B5EF4-FFF2-40B4-BE49-F238E27FC236}">
                <a16:creationId xmlns:a16="http://schemas.microsoft.com/office/drawing/2014/main" id="{7C9377E0-2EBC-4F1B-8522-A3D42F747843}"/>
              </a:ext>
            </a:extLst>
          </p:cNvPr>
          <p:cNvSpPr>
            <a:spLocks noChangeArrowheads="1"/>
          </p:cNvSpPr>
          <p:nvPr/>
        </p:nvSpPr>
        <p:spPr bwMode="auto">
          <a:xfrm>
            <a:off x="457200" y="10969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Following example shows the document structure of a blog site, which is simply a comma separated key value pair.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00B26B43-D6BF-426C-85D6-CD3898E01F2D}"/>
              </a:ext>
            </a:extLst>
          </p:cNvPr>
          <p:cNvSpPr>
            <a:spLocks noGrp="1"/>
          </p:cNvSpPr>
          <p:nvPr>
            <p:ph type="title"/>
          </p:nvPr>
        </p:nvSpPr>
        <p:spPr/>
        <p:txBody>
          <a:bodyPr/>
          <a:lstStyle/>
          <a:p>
            <a:endParaRPr lang="en-IN" altLang="en-US"/>
          </a:p>
        </p:txBody>
      </p:sp>
      <p:sp>
        <p:nvSpPr>
          <p:cNvPr id="79875" name="Content Placeholder 1">
            <a:extLst>
              <a:ext uri="{FF2B5EF4-FFF2-40B4-BE49-F238E27FC236}">
                <a16:creationId xmlns:a16="http://schemas.microsoft.com/office/drawing/2014/main" id="{72B00FB9-D25D-4015-8638-C848392E3C8A}"/>
              </a:ext>
            </a:extLst>
          </p:cNvPr>
          <p:cNvSpPr>
            <a:spLocks noGrp="1"/>
          </p:cNvSpPr>
          <p:nvPr>
            <p:ph idx="1"/>
          </p:nvPr>
        </p:nvSpPr>
        <p:spPr>
          <a:xfrm>
            <a:off x="457200" y="1600200"/>
            <a:ext cx="8229600" cy="4038600"/>
          </a:xfrm>
        </p:spPr>
        <p:txBody>
          <a:bodyPr/>
          <a:lstStyle/>
          <a:p>
            <a:pPr algn="just"/>
            <a:r>
              <a:rPr lang="en-US" altLang="en-US" sz="2000" b="1"/>
              <a:t>_id</a:t>
            </a:r>
            <a:r>
              <a:rPr lang="en-US" altLang="en-US" sz="2000"/>
              <a:t> is a 12 bytes hexadecimal number which assures the uniqueness of every document. </a:t>
            </a:r>
          </a:p>
          <a:p>
            <a:pPr algn="just"/>
            <a:endParaRPr lang="en-US" altLang="en-US" sz="2000"/>
          </a:p>
          <a:p>
            <a:pPr algn="just"/>
            <a:r>
              <a:rPr lang="en-US" altLang="en-US" sz="2000"/>
              <a:t>We can provide _id while inserting the document. </a:t>
            </a:r>
          </a:p>
          <a:p>
            <a:pPr algn="just"/>
            <a:endParaRPr lang="en-US" altLang="en-US" sz="2000"/>
          </a:p>
          <a:p>
            <a:pPr algn="just"/>
            <a:r>
              <a:rPr lang="en-US" altLang="en-US" sz="2000"/>
              <a:t>If we don’t provide then MongoDB provides a unique id for every document.</a:t>
            </a:r>
          </a:p>
          <a:p>
            <a:pPr algn="just"/>
            <a:endParaRPr lang="en-US" altLang="en-US" sz="2000"/>
          </a:p>
          <a:p>
            <a:pPr algn="just"/>
            <a:r>
              <a:rPr lang="en-US" altLang="en-US" sz="2000"/>
              <a:t> These 12 bytes first 4 bytes for the current timestamp, next 3 bytes for machine id, next 2 bytes for process id of MongoDB server and remaining 3 bytes are simple incremental VALUE.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76274E59-6DD7-4BAD-A312-998A31D491F6}"/>
              </a:ext>
            </a:extLst>
          </p:cNvPr>
          <p:cNvSpPr>
            <a:spLocks noGrp="1"/>
          </p:cNvSpPr>
          <p:nvPr>
            <p:ph type="title"/>
          </p:nvPr>
        </p:nvSpPr>
        <p:spPr>
          <a:xfrm>
            <a:off x="457200" y="274638"/>
            <a:ext cx="8229600" cy="487362"/>
          </a:xfrm>
        </p:spPr>
        <p:txBody>
          <a:bodyPr/>
          <a:lstStyle/>
          <a:p>
            <a:br>
              <a:rPr lang="en-US" altLang="en-US" sz="2400" b="1"/>
            </a:br>
            <a:r>
              <a:rPr lang="en-US" altLang="en-US" sz="2400" b="1"/>
              <a:t>MongoDB Help</a:t>
            </a:r>
            <a:br>
              <a:rPr lang="en-US" altLang="en-US" sz="2400" b="1"/>
            </a:br>
            <a:endParaRPr lang="en-IN" altLang="en-US" sz="2400"/>
          </a:p>
        </p:txBody>
      </p:sp>
      <p:pic>
        <p:nvPicPr>
          <p:cNvPr id="80899" name="Picture 2">
            <a:extLst>
              <a:ext uri="{FF2B5EF4-FFF2-40B4-BE49-F238E27FC236}">
                <a16:creationId xmlns:a16="http://schemas.microsoft.com/office/drawing/2014/main" id="{FCA269A6-2631-4701-A658-B2953BF735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7400756" cy="5706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8E7FFA2-811A-4725-8134-9B49F8B42409}"/>
              </a:ext>
            </a:extLst>
          </p:cNvPr>
          <p:cNvSpPr/>
          <p:nvPr/>
        </p:nvSpPr>
        <p:spPr>
          <a:xfrm>
            <a:off x="7696200" y="1447800"/>
            <a:ext cx="1184940" cy="369332"/>
          </a:xfrm>
          <a:prstGeom prst="rect">
            <a:avLst/>
          </a:prstGeom>
        </p:spPr>
        <p:txBody>
          <a:bodyPr wrap="none">
            <a:spAutoFit/>
          </a:bodyPr>
          <a:lstStyle/>
          <a:p>
            <a:r>
              <a:rPr lang="en-US" b="1" dirty="0" err="1">
                <a:solidFill>
                  <a:srgbClr val="C00000"/>
                </a:solidFill>
              </a:rPr>
              <a:t>Db.help</a:t>
            </a:r>
            <a:r>
              <a:rPr lang="en-US" b="1" dirty="0">
                <a:solidFill>
                  <a:srgbClr val="C00000"/>
                </a:solidFill>
              </a:rPr>
              <a:t>()</a:t>
            </a:r>
            <a:endParaRPr lang="en-IN" b="1" dirty="0">
              <a:solidFill>
                <a:srgbClr val="C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3408BEC3-13D0-436F-AF12-483F43133567}"/>
              </a:ext>
            </a:extLst>
          </p:cNvPr>
          <p:cNvSpPr>
            <a:spLocks noGrp="1"/>
          </p:cNvSpPr>
          <p:nvPr>
            <p:ph type="title"/>
          </p:nvPr>
        </p:nvSpPr>
        <p:spPr>
          <a:xfrm>
            <a:off x="457200" y="274638"/>
            <a:ext cx="8229600" cy="411162"/>
          </a:xfrm>
        </p:spPr>
        <p:txBody>
          <a:bodyPr/>
          <a:lstStyle/>
          <a:p>
            <a:r>
              <a:rPr lang="en-US" altLang="en-US" sz="2800" b="1"/>
              <a:t>MongoDB Statistics</a:t>
            </a:r>
            <a:endParaRPr lang="en-IN" altLang="en-US" sz="2800"/>
          </a:p>
        </p:txBody>
      </p:sp>
      <p:sp>
        <p:nvSpPr>
          <p:cNvPr id="81923" name="Content Placeholder 1">
            <a:extLst>
              <a:ext uri="{FF2B5EF4-FFF2-40B4-BE49-F238E27FC236}">
                <a16:creationId xmlns:a16="http://schemas.microsoft.com/office/drawing/2014/main" id="{B42E8783-6416-4386-A1C7-581848B22317}"/>
              </a:ext>
            </a:extLst>
          </p:cNvPr>
          <p:cNvSpPr>
            <a:spLocks noGrp="1"/>
          </p:cNvSpPr>
          <p:nvPr>
            <p:ph idx="1"/>
          </p:nvPr>
        </p:nvSpPr>
        <p:spPr>
          <a:xfrm>
            <a:off x="457200" y="1143000"/>
            <a:ext cx="8229600" cy="1295400"/>
          </a:xfrm>
        </p:spPr>
        <p:txBody>
          <a:bodyPr/>
          <a:lstStyle/>
          <a:p>
            <a:pPr algn="just"/>
            <a:r>
              <a:rPr lang="en-US" altLang="en-US" sz="2200" b="1"/>
              <a:t>db.stats() </a:t>
            </a:r>
            <a:r>
              <a:rPr lang="en-US" altLang="en-US" sz="2200"/>
              <a:t>: To get stats about MongoDB server.</a:t>
            </a:r>
          </a:p>
          <a:p>
            <a:pPr algn="just"/>
            <a:r>
              <a:rPr lang="en-US" altLang="en-US" sz="2200"/>
              <a:t>This  shows the database name, number of collection and documents in the database. </a:t>
            </a:r>
          </a:p>
        </p:txBody>
      </p:sp>
      <p:pic>
        <p:nvPicPr>
          <p:cNvPr id="81924" name="Picture 2">
            <a:extLst>
              <a:ext uri="{FF2B5EF4-FFF2-40B4-BE49-F238E27FC236}">
                <a16:creationId xmlns:a16="http://schemas.microsoft.com/office/drawing/2014/main" id="{27065CDC-055F-4C0E-969B-176637C4E3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6660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0517E57F-7C6E-476A-8769-E9C1DC08078F}"/>
              </a:ext>
            </a:extLst>
          </p:cNvPr>
          <p:cNvSpPr>
            <a:spLocks noGrp="1"/>
          </p:cNvSpPr>
          <p:nvPr>
            <p:ph type="title"/>
          </p:nvPr>
        </p:nvSpPr>
        <p:spPr>
          <a:xfrm>
            <a:off x="457200" y="274638"/>
            <a:ext cx="8229600" cy="411162"/>
          </a:xfrm>
        </p:spPr>
        <p:txBody>
          <a:bodyPr/>
          <a:lstStyle/>
          <a:p>
            <a:r>
              <a:rPr lang="en-US" altLang="en-US" sz="2800" dirty="0">
                <a:solidFill>
                  <a:srgbClr val="FF0000"/>
                </a:solidFill>
              </a:rPr>
              <a:t>The use Command- Creating Database</a:t>
            </a:r>
          </a:p>
        </p:txBody>
      </p:sp>
      <p:pic>
        <p:nvPicPr>
          <p:cNvPr id="87043" name="Picture 2">
            <a:extLst>
              <a:ext uri="{FF2B5EF4-FFF2-40B4-BE49-F238E27FC236}">
                <a16:creationId xmlns:a16="http://schemas.microsoft.com/office/drawing/2014/main" id="{0FE04912-2E67-406C-A7A3-DBC1F9038A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20000"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7A31B6F3-21D2-45A9-A599-226D93286F68}"/>
              </a:ext>
            </a:extLst>
          </p:cNvPr>
          <p:cNvSpPr>
            <a:spLocks noGrp="1"/>
          </p:cNvSpPr>
          <p:nvPr>
            <p:ph type="title"/>
          </p:nvPr>
        </p:nvSpPr>
        <p:spPr>
          <a:xfrm>
            <a:off x="457200" y="274638"/>
            <a:ext cx="8229600" cy="411162"/>
          </a:xfrm>
        </p:spPr>
        <p:txBody>
          <a:bodyPr/>
          <a:lstStyle/>
          <a:p>
            <a:r>
              <a:rPr lang="en-US" altLang="en-US" sz="2800">
                <a:solidFill>
                  <a:srgbClr val="FF0000"/>
                </a:solidFill>
              </a:rPr>
              <a:t>The use Command</a:t>
            </a:r>
          </a:p>
        </p:txBody>
      </p:sp>
      <p:pic>
        <p:nvPicPr>
          <p:cNvPr id="88067" name="Picture 2">
            <a:extLst>
              <a:ext uri="{FF2B5EF4-FFF2-40B4-BE49-F238E27FC236}">
                <a16:creationId xmlns:a16="http://schemas.microsoft.com/office/drawing/2014/main" id="{40EF7C8C-93BF-4B5C-BA42-E773CA50C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7848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3">
            <a:extLst>
              <a:ext uri="{FF2B5EF4-FFF2-40B4-BE49-F238E27FC236}">
                <a16:creationId xmlns:a16="http://schemas.microsoft.com/office/drawing/2014/main" id="{371A62AD-9521-44DA-A910-844B1F32A762}"/>
              </a:ext>
            </a:extLst>
          </p:cNvPr>
          <p:cNvSpPr>
            <a:spLocks noChangeArrowheads="1"/>
          </p:cNvSpPr>
          <p:nvPr/>
        </p:nvSpPr>
        <p:spPr bwMode="auto">
          <a:xfrm>
            <a:off x="315913" y="5924550"/>
            <a:ext cx="838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defRPr/>
            </a:pPr>
            <a:r>
              <a:rPr lang="en-US" sz="2000" dirty="0">
                <a:solidFill>
                  <a:srgbClr val="000000"/>
                </a:solidFill>
                <a:latin typeface="+mn-lt"/>
              </a:rPr>
              <a:t>In </a:t>
            </a:r>
            <a:r>
              <a:rPr lang="en-US" sz="2000" dirty="0" err="1">
                <a:solidFill>
                  <a:srgbClr val="000000"/>
                </a:solidFill>
                <a:latin typeface="+mn-lt"/>
              </a:rPr>
              <a:t>MongoDB</a:t>
            </a:r>
            <a:r>
              <a:rPr lang="en-US" sz="2000" dirty="0">
                <a:solidFill>
                  <a:srgbClr val="000000"/>
                </a:solidFill>
                <a:latin typeface="+mn-lt"/>
              </a:rPr>
              <a:t> </a:t>
            </a:r>
            <a:r>
              <a:rPr lang="en-US" sz="2000" dirty="0">
                <a:solidFill>
                  <a:srgbClr val="FF0000"/>
                </a:solidFill>
                <a:latin typeface="+mn-lt"/>
              </a:rPr>
              <a:t>default database is test</a:t>
            </a:r>
            <a:r>
              <a:rPr lang="en-US" sz="2000" dirty="0">
                <a:solidFill>
                  <a:srgbClr val="000000"/>
                </a:solidFill>
                <a:latin typeface="+mn-lt"/>
              </a:rPr>
              <a:t>. If you didn't create any database, then collections will be stored in test database.</a:t>
            </a:r>
            <a:endParaRPr lang="en-US" sz="2000" dirty="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C74F38F0-8576-44CA-B9DE-F3DC91DCDCB3}"/>
              </a:ext>
            </a:extLst>
          </p:cNvPr>
          <p:cNvSpPr>
            <a:spLocks noGrp="1"/>
          </p:cNvSpPr>
          <p:nvPr>
            <p:ph type="title"/>
          </p:nvPr>
        </p:nvSpPr>
        <p:spPr>
          <a:xfrm>
            <a:off x="457200" y="274638"/>
            <a:ext cx="8229600" cy="411162"/>
          </a:xfrm>
        </p:spPr>
        <p:txBody>
          <a:bodyPr/>
          <a:lstStyle/>
          <a:p>
            <a:br>
              <a:rPr lang="en-US" altLang="en-US" sz="2800"/>
            </a:br>
            <a:r>
              <a:rPr lang="en-US" altLang="en-US" sz="2800">
                <a:solidFill>
                  <a:srgbClr val="FF0000"/>
                </a:solidFill>
              </a:rPr>
              <a:t>The dropDatabase() Method</a:t>
            </a:r>
            <a:br>
              <a:rPr lang="en-US" altLang="en-US" sz="2800"/>
            </a:br>
            <a:endParaRPr lang="en-US" altLang="en-US" sz="2800">
              <a:solidFill>
                <a:srgbClr val="FF0000"/>
              </a:solidFill>
            </a:endParaRPr>
          </a:p>
        </p:txBody>
      </p:sp>
      <p:pic>
        <p:nvPicPr>
          <p:cNvPr id="89091" name="Picture 2">
            <a:extLst>
              <a:ext uri="{FF2B5EF4-FFF2-40B4-BE49-F238E27FC236}">
                <a16:creationId xmlns:a16="http://schemas.microsoft.com/office/drawing/2014/main" id="{86B508E7-8C0D-404F-A6DA-78F5AD1EC5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B32B1DC0-FA68-4EF2-B83F-4B6E30E2A720}"/>
              </a:ext>
            </a:extLst>
          </p:cNvPr>
          <p:cNvSpPr>
            <a:spLocks noGrp="1"/>
          </p:cNvSpPr>
          <p:nvPr>
            <p:ph type="title"/>
          </p:nvPr>
        </p:nvSpPr>
        <p:spPr>
          <a:xfrm>
            <a:off x="457200" y="274638"/>
            <a:ext cx="8229600" cy="411162"/>
          </a:xfrm>
        </p:spPr>
        <p:txBody>
          <a:bodyPr/>
          <a:lstStyle/>
          <a:p>
            <a:br>
              <a:rPr lang="en-US" altLang="en-US" sz="2800"/>
            </a:br>
            <a:r>
              <a:rPr lang="en-US" altLang="en-US" sz="2800">
                <a:solidFill>
                  <a:srgbClr val="FF0000"/>
                </a:solidFill>
              </a:rPr>
              <a:t>The dropDatabase() Method</a:t>
            </a:r>
            <a:br>
              <a:rPr lang="en-US" altLang="en-US" sz="2800"/>
            </a:br>
            <a:endParaRPr lang="en-US" altLang="en-US" sz="2800">
              <a:solidFill>
                <a:srgbClr val="FF0000"/>
              </a:solidFill>
            </a:endParaRPr>
          </a:p>
        </p:txBody>
      </p:sp>
      <p:pic>
        <p:nvPicPr>
          <p:cNvPr id="90115" name="Picture 1">
            <a:extLst>
              <a:ext uri="{FF2B5EF4-FFF2-40B4-BE49-F238E27FC236}">
                <a16:creationId xmlns:a16="http://schemas.microsoft.com/office/drawing/2014/main" id="{11DA450A-E546-4876-8DA6-58E831FBB7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77C80B05-8B80-48E8-8209-40AF03676884}"/>
              </a:ext>
            </a:extLst>
          </p:cNvPr>
          <p:cNvSpPr>
            <a:spLocks noGrp="1"/>
          </p:cNvSpPr>
          <p:nvPr>
            <p:ph type="title"/>
          </p:nvPr>
        </p:nvSpPr>
        <p:spPr>
          <a:xfrm>
            <a:off x="457200" y="274638"/>
            <a:ext cx="8229600" cy="411162"/>
          </a:xfrm>
        </p:spPr>
        <p:txBody>
          <a:bodyPr/>
          <a:lstStyle/>
          <a:p>
            <a:br>
              <a:rPr lang="en-US" altLang="en-US" sz="2800"/>
            </a:br>
            <a:r>
              <a:rPr lang="en-US" altLang="en-US" sz="2400">
                <a:solidFill>
                  <a:srgbClr val="FF0000"/>
                </a:solidFill>
                <a:latin typeface="Verdana" panose="020B0604030504040204" pitchFamily="34" charset="0"/>
              </a:rPr>
              <a:t>The createCollection() Method</a:t>
            </a:r>
            <a:br>
              <a:rPr lang="en-US" altLang="en-US" sz="2800">
                <a:solidFill>
                  <a:srgbClr val="121214"/>
                </a:solidFill>
                <a:latin typeface="Verdana" panose="020B0604030504040204" pitchFamily="34" charset="0"/>
              </a:rPr>
            </a:br>
            <a:endParaRPr lang="en-US" altLang="en-US" sz="2800">
              <a:solidFill>
                <a:srgbClr val="FF0000"/>
              </a:solidFill>
            </a:endParaRPr>
          </a:p>
        </p:txBody>
      </p:sp>
      <p:pic>
        <p:nvPicPr>
          <p:cNvPr id="91139" name="Picture 3">
            <a:extLst>
              <a:ext uri="{FF2B5EF4-FFF2-40B4-BE49-F238E27FC236}">
                <a16:creationId xmlns:a16="http://schemas.microsoft.com/office/drawing/2014/main" id="{B8111F99-D1CC-463B-B18C-9AD637959D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077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Rectangle 4">
            <a:extLst>
              <a:ext uri="{FF2B5EF4-FFF2-40B4-BE49-F238E27FC236}">
                <a16:creationId xmlns:a16="http://schemas.microsoft.com/office/drawing/2014/main" id="{E552E259-EBCA-4A87-A14D-D03628E77719}"/>
              </a:ext>
            </a:extLst>
          </p:cNvPr>
          <p:cNvSpPr>
            <a:spLocks noChangeArrowheads="1"/>
          </p:cNvSpPr>
          <p:nvPr/>
        </p:nvSpPr>
        <p:spPr bwMode="auto">
          <a:xfrm>
            <a:off x="609600" y="6019800"/>
            <a:ext cx="3630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000000"/>
                </a:solidFill>
                <a:latin typeface="Verdana" panose="020B0604030504040204" pitchFamily="34" charset="0"/>
              </a:rPr>
              <a:t>Options parameter is optional</a:t>
            </a:r>
            <a:endParaRPr lang="en-US" altLang="en-US" sz="18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E5AEB11-86E1-45A2-8DBB-6B005C38A5EA}"/>
              </a:ext>
            </a:extLst>
          </p:cNvPr>
          <p:cNvSpPr>
            <a:spLocks noGrp="1"/>
          </p:cNvSpPr>
          <p:nvPr>
            <p:ph type="title"/>
          </p:nvPr>
        </p:nvSpPr>
        <p:spPr>
          <a:xfrm>
            <a:off x="457200" y="274638"/>
            <a:ext cx="8229600" cy="487362"/>
          </a:xfrm>
        </p:spPr>
        <p:txBody>
          <a:bodyPr/>
          <a:lstStyle/>
          <a:p>
            <a:endParaRPr lang="en-IN" altLang="en-US"/>
          </a:p>
        </p:txBody>
      </p:sp>
      <p:sp>
        <p:nvSpPr>
          <p:cNvPr id="29699" name="Content Placeholder 2">
            <a:extLst>
              <a:ext uri="{FF2B5EF4-FFF2-40B4-BE49-F238E27FC236}">
                <a16:creationId xmlns:a16="http://schemas.microsoft.com/office/drawing/2014/main" id="{B34D8A88-E73E-42F1-B2CA-4A03B713691B}"/>
              </a:ext>
            </a:extLst>
          </p:cNvPr>
          <p:cNvSpPr>
            <a:spLocks noGrp="1"/>
          </p:cNvSpPr>
          <p:nvPr>
            <p:ph idx="1"/>
          </p:nvPr>
        </p:nvSpPr>
        <p:spPr>
          <a:xfrm>
            <a:off x="228600" y="1143000"/>
            <a:ext cx="8610600" cy="4038600"/>
          </a:xfrm>
        </p:spPr>
        <p:txBody>
          <a:bodyPr/>
          <a:lstStyle/>
          <a:p>
            <a:pPr marL="0" indent="0" algn="just">
              <a:buFont typeface="Arial" panose="020B0604020202020204" pitchFamily="34" charset="0"/>
              <a:buNone/>
              <a:defRPr/>
            </a:pPr>
            <a:endParaRPr lang="en-IN" sz="2000" dirty="0"/>
          </a:p>
          <a:p>
            <a:pPr algn="just">
              <a:defRPr/>
            </a:pPr>
            <a:r>
              <a:rPr lang="en-IN" sz="2000" dirty="0">
                <a:solidFill>
                  <a:srgbClr val="FF0000"/>
                </a:solidFill>
              </a:rPr>
              <a:t>However, there is no common term for this complex record;  here (we) use the term “ </a:t>
            </a:r>
            <a:r>
              <a:rPr lang="en-IN" sz="2000" b="1" dirty="0">
                <a:solidFill>
                  <a:srgbClr val="FF0000"/>
                </a:solidFill>
              </a:rPr>
              <a:t>aggregate</a:t>
            </a:r>
            <a:r>
              <a:rPr lang="en-IN" sz="2000" dirty="0">
                <a:solidFill>
                  <a:srgbClr val="FF0000"/>
                </a:solidFill>
              </a:rPr>
              <a:t>.”</a:t>
            </a:r>
          </a:p>
          <a:p>
            <a:pPr algn="just">
              <a:defRPr/>
            </a:pPr>
            <a:endParaRPr lang="en-IN" sz="2000" dirty="0">
              <a:solidFill>
                <a:srgbClr val="FF0000"/>
              </a:solidFill>
            </a:endParaRPr>
          </a:p>
          <a:p>
            <a:pPr algn="just">
              <a:defRPr/>
            </a:pPr>
            <a:r>
              <a:rPr lang="en-IN" sz="2000" b="1" dirty="0">
                <a:solidFill>
                  <a:srgbClr val="FF0000"/>
                </a:solidFill>
              </a:rPr>
              <a:t>aggregate is a collection of related objects that we wish </a:t>
            </a:r>
            <a:r>
              <a:rPr lang="en-IN" sz="2000" dirty="0">
                <a:solidFill>
                  <a:srgbClr val="FF0000"/>
                </a:solidFill>
              </a:rPr>
              <a:t>to treat as a unit. </a:t>
            </a:r>
          </a:p>
          <a:p>
            <a:pPr algn="just">
              <a:defRPr/>
            </a:pPr>
            <a:endParaRPr lang="en-IN" sz="2000" dirty="0"/>
          </a:p>
          <a:p>
            <a:pPr algn="just">
              <a:defRPr/>
            </a:pPr>
            <a:r>
              <a:rPr lang="en-IN" sz="2000" dirty="0"/>
              <a:t>In particular, it is a unit for data manipulation and management of consistency. </a:t>
            </a:r>
          </a:p>
          <a:p>
            <a:pPr marL="0" indent="0" algn="just">
              <a:buFont typeface="Arial" panose="020B0604020202020204" pitchFamily="34" charset="0"/>
              <a:buNone/>
              <a:defRPr/>
            </a:pPr>
            <a:endParaRPr lang="en-IN" sz="2000" dirty="0"/>
          </a:p>
          <a:p>
            <a:pPr algn="just">
              <a:defRPr/>
            </a:pPr>
            <a:r>
              <a:rPr lang="en-IN" sz="2000" dirty="0"/>
              <a:t>Aggregates are also often easier for application programmers to work with, since they often manipulate data through aggregate structures.</a:t>
            </a:r>
          </a:p>
          <a:p>
            <a:pPr algn="just">
              <a:defRPr/>
            </a:pPr>
            <a:endParaRPr lang="en-IN" sz="2000" dirty="0">
              <a:solidFill>
                <a:srgbClr val="FF0000"/>
              </a:solidFill>
            </a:endParaRPr>
          </a:p>
        </p:txBody>
      </p:sp>
    </p:spTree>
    <p:extLst>
      <p:ext uri="{BB962C8B-B14F-4D97-AF65-F5344CB8AC3E}">
        <p14:creationId xmlns:p14="http://schemas.microsoft.com/office/powerpoint/2010/main" val="1446554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E734FF98-4910-49B9-9D66-AD4652669698}"/>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pic>
        <p:nvPicPr>
          <p:cNvPr id="92163" name="Picture 1">
            <a:extLst>
              <a:ext uri="{FF2B5EF4-FFF2-40B4-BE49-F238E27FC236}">
                <a16:creationId xmlns:a16="http://schemas.microsoft.com/office/drawing/2014/main" id="{1FA71615-0DE2-4B43-B62A-54C47D3A22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86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784EF145-F286-44FF-80D7-9F699BCB44B9}"/>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sp>
        <p:nvSpPr>
          <p:cNvPr id="95235" name="Rectangle 1">
            <a:extLst>
              <a:ext uri="{FF2B5EF4-FFF2-40B4-BE49-F238E27FC236}">
                <a16:creationId xmlns:a16="http://schemas.microsoft.com/office/drawing/2014/main" id="{8E2A435A-DDBD-4A3B-91F0-BB381E7CA4E0}"/>
              </a:ext>
            </a:extLst>
          </p:cNvPr>
          <p:cNvSpPr>
            <a:spLocks noChangeArrowheads="1"/>
          </p:cNvSpPr>
          <p:nvPr/>
        </p:nvSpPr>
        <p:spPr bwMode="auto">
          <a:xfrm>
            <a:off x="482600" y="1524000"/>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defRPr/>
            </a:pPr>
            <a:r>
              <a:rPr lang="en-US" sz="2000" dirty="0">
                <a:solidFill>
                  <a:srgbClr val="FF0000"/>
                </a:solidFill>
                <a:latin typeface="+mn-lt"/>
              </a:rPr>
              <a:t>In </a:t>
            </a:r>
            <a:r>
              <a:rPr lang="en-US" sz="2000" dirty="0" err="1">
                <a:solidFill>
                  <a:srgbClr val="FF0000"/>
                </a:solidFill>
                <a:latin typeface="+mn-lt"/>
              </a:rPr>
              <a:t>MongoDB</a:t>
            </a:r>
            <a:r>
              <a:rPr lang="en-US" sz="2000" dirty="0">
                <a:solidFill>
                  <a:srgbClr val="FF0000"/>
                </a:solidFill>
                <a:latin typeface="+mn-lt"/>
              </a:rPr>
              <a:t>, we don't need to create collection. </a:t>
            </a:r>
            <a:r>
              <a:rPr lang="en-US" sz="2000" dirty="0" err="1">
                <a:solidFill>
                  <a:srgbClr val="FF0000"/>
                </a:solidFill>
                <a:latin typeface="+mn-lt"/>
              </a:rPr>
              <a:t>MongoDB</a:t>
            </a:r>
            <a:r>
              <a:rPr lang="en-US" sz="2000" dirty="0">
                <a:solidFill>
                  <a:srgbClr val="FF0000"/>
                </a:solidFill>
                <a:latin typeface="+mn-lt"/>
              </a:rPr>
              <a:t> creates collection automatically, </a:t>
            </a:r>
            <a:r>
              <a:rPr lang="en-US" sz="2000">
                <a:solidFill>
                  <a:srgbClr val="FF0000"/>
                </a:solidFill>
                <a:latin typeface="+mn-lt"/>
              </a:rPr>
              <a:t>when we </a:t>
            </a:r>
            <a:r>
              <a:rPr lang="en-US" sz="2000" dirty="0">
                <a:solidFill>
                  <a:srgbClr val="FF0000"/>
                </a:solidFill>
                <a:latin typeface="+mn-lt"/>
              </a:rPr>
              <a:t>insert some document.</a:t>
            </a:r>
          </a:p>
        </p:txBody>
      </p:sp>
      <p:sp>
        <p:nvSpPr>
          <p:cNvPr id="93188" name="Rectangle 3">
            <a:extLst>
              <a:ext uri="{FF2B5EF4-FFF2-40B4-BE49-F238E27FC236}">
                <a16:creationId xmlns:a16="http://schemas.microsoft.com/office/drawing/2014/main" id="{165AD7D8-2DC8-46D7-A355-119DCBA310AB}"/>
              </a:ext>
            </a:extLst>
          </p:cNvPr>
          <p:cNvSpPr>
            <a:spLocks noChangeArrowheads="1"/>
          </p:cNvSpPr>
          <p:nvPr/>
        </p:nvSpPr>
        <p:spPr bwMode="auto">
          <a:xfrm>
            <a:off x="609600" y="2514600"/>
            <a:ext cx="75438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&gt;</a:t>
            </a:r>
            <a:r>
              <a:rPr lang="en-US" altLang="en-US" sz="1800" dirty="0" err="1">
                <a:latin typeface="Arial" panose="020B0604020202020204" pitchFamily="34" charset="0"/>
              </a:rPr>
              <a:t>db.mitcollection.insert</a:t>
            </a:r>
            <a:r>
              <a:rPr lang="en-US" altLang="en-US" sz="1800" dirty="0">
                <a:latin typeface="Arial" panose="020B0604020202020204" pitchFamily="34" charset="0"/>
              </a:rPr>
              <a:t>({"name" : “DSCA"})</a:t>
            </a:r>
          </a:p>
          <a:p>
            <a:pPr>
              <a:lnSpc>
                <a:spcPct val="150000"/>
              </a:lnSpc>
              <a:spcBef>
                <a:spcPct val="0"/>
              </a:spcBef>
              <a:buFontTx/>
              <a:buNone/>
            </a:pPr>
            <a:endParaRPr lang="en-US" altLang="en-US" sz="1800" dirty="0">
              <a:latin typeface="Arial" panose="020B0604020202020204" pitchFamily="34" charset="0"/>
            </a:endParaRPr>
          </a:p>
          <a:p>
            <a:pPr>
              <a:lnSpc>
                <a:spcPct val="150000"/>
              </a:lnSpc>
              <a:spcBef>
                <a:spcPct val="0"/>
              </a:spcBef>
              <a:buFontTx/>
              <a:buNone/>
            </a:pPr>
            <a:r>
              <a:rPr lang="en-US" altLang="en-US" sz="1800" dirty="0">
                <a:latin typeface="Arial" panose="020B0604020202020204" pitchFamily="34" charset="0"/>
              </a:rPr>
              <a:t>&gt;show collections</a:t>
            </a:r>
          </a:p>
          <a:p>
            <a:pPr>
              <a:lnSpc>
                <a:spcPct val="150000"/>
              </a:lnSpc>
              <a:spcBef>
                <a:spcPct val="0"/>
              </a:spcBef>
              <a:buFontTx/>
              <a:buNone/>
            </a:pPr>
            <a:r>
              <a:rPr lang="en-US" altLang="en-US" sz="1800" dirty="0" err="1">
                <a:latin typeface="Arial" panose="020B0604020202020204" pitchFamily="34" charset="0"/>
              </a:rPr>
              <a:t>mycol</a:t>
            </a:r>
            <a:endParaRPr lang="en-US" altLang="en-US" sz="1800" dirty="0">
              <a:latin typeface="Arial" panose="020B0604020202020204" pitchFamily="34" charset="0"/>
            </a:endParaRPr>
          </a:p>
          <a:p>
            <a:pPr>
              <a:lnSpc>
                <a:spcPct val="150000"/>
              </a:lnSpc>
              <a:spcBef>
                <a:spcPct val="0"/>
              </a:spcBef>
              <a:buFontTx/>
              <a:buNone/>
            </a:pPr>
            <a:r>
              <a:rPr lang="en-US" altLang="en-US" sz="1800" dirty="0" err="1">
                <a:latin typeface="Arial" panose="020B0604020202020204" pitchFamily="34" charset="0"/>
              </a:rPr>
              <a:t>mycollection</a:t>
            </a:r>
            <a:endParaRPr lang="en-US" altLang="en-US" sz="1800" dirty="0">
              <a:latin typeface="Arial" panose="020B0604020202020204" pitchFamily="34" charset="0"/>
            </a:endParaRPr>
          </a:p>
          <a:p>
            <a:pPr>
              <a:lnSpc>
                <a:spcPct val="150000"/>
              </a:lnSpc>
              <a:spcBef>
                <a:spcPct val="0"/>
              </a:spcBef>
              <a:buFontTx/>
              <a:buNone/>
            </a:pPr>
            <a:r>
              <a:rPr lang="en-US" altLang="en-US" sz="1800" dirty="0" err="1">
                <a:latin typeface="Arial" panose="020B0604020202020204" pitchFamily="34" charset="0"/>
              </a:rPr>
              <a:t>system.indexes</a:t>
            </a:r>
            <a:endParaRPr lang="en-US" altLang="en-US" sz="1800" dirty="0">
              <a:latin typeface="Arial" panose="020B0604020202020204" pitchFamily="34" charset="0"/>
            </a:endParaRPr>
          </a:p>
          <a:p>
            <a:pPr>
              <a:lnSpc>
                <a:spcPct val="150000"/>
              </a:lnSpc>
              <a:spcBef>
                <a:spcPct val="0"/>
              </a:spcBef>
              <a:buFontTx/>
              <a:buNone/>
            </a:pPr>
            <a:r>
              <a:rPr lang="en-US" altLang="en-US" sz="1800" dirty="0" err="1">
                <a:latin typeface="Arial" panose="020B0604020202020204" pitchFamily="34" charset="0"/>
              </a:rPr>
              <a:t>mitcollection</a:t>
            </a:r>
            <a:endParaRPr lang="en-US" altLang="en-US" sz="1800" dirty="0">
              <a:latin typeface="Arial" panose="020B0604020202020204" pitchFamily="34" charset="0"/>
            </a:endParaRPr>
          </a:p>
          <a:p>
            <a:pPr>
              <a:lnSpc>
                <a:spcPct val="150000"/>
              </a:lnSpc>
              <a:spcBef>
                <a:spcPct val="0"/>
              </a:spcBef>
              <a:buFontTx/>
              <a:buNone/>
            </a:pPr>
            <a:r>
              <a:rPr lang="en-US" altLang="en-US" sz="1800" dirty="0">
                <a:latin typeface="Arial" panose="020B0604020202020204" pitchFamily="34" charset="0"/>
              </a:rPr>
              <a:t>&gt;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923ED691-D305-45A3-AF67-19826927E30D}"/>
              </a:ext>
            </a:extLst>
          </p:cNvPr>
          <p:cNvSpPr>
            <a:spLocks noGrp="1"/>
          </p:cNvSpPr>
          <p:nvPr>
            <p:ph type="title"/>
          </p:nvPr>
        </p:nvSpPr>
        <p:spPr>
          <a:xfrm>
            <a:off x="457200" y="274638"/>
            <a:ext cx="8229600" cy="411162"/>
          </a:xfrm>
        </p:spPr>
        <p:txBody>
          <a:bodyPr/>
          <a:lstStyle/>
          <a:p>
            <a:r>
              <a:rPr lang="en-US" altLang="en-US" sz="2800"/>
              <a:t>The drop() Method</a:t>
            </a:r>
          </a:p>
        </p:txBody>
      </p:sp>
      <p:pic>
        <p:nvPicPr>
          <p:cNvPr id="94211" name="Picture 1">
            <a:extLst>
              <a:ext uri="{FF2B5EF4-FFF2-40B4-BE49-F238E27FC236}">
                <a16:creationId xmlns:a16="http://schemas.microsoft.com/office/drawing/2014/main" id="{7D2EA23B-B9C7-47D9-A6EE-9DB0DC00AF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8486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EEE78EB7-1F51-4196-BA33-8AFD2D97754A}"/>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pic>
        <p:nvPicPr>
          <p:cNvPr id="95235" name="Picture 1">
            <a:extLst>
              <a:ext uri="{FF2B5EF4-FFF2-40B4-BE49-F238E27FC236}">
                <a16:creationId xmlns:a16="http://schemas.microsoft.com/office/drawing/2014/main" id="{EE3A64D0-37B2-4321-9442-4FBD6AAB72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A9A4494-4665-4C0F-8627-C45B971AA512}"/>
              </a:ext>
            </a:extLst>
          </p:cNvPr>
          <p:cNvSpPr>
            <a:spLocks noGrp="1"/>
          </p:cNvSpPr>
          <p:nvPr>
            <p:ph type="title"/>
          </p:nvPr>
        </p:nvSpPr>
        <p:spPr>
          <a:xfrm>
            <a:off x="457200" y="274638"/>
            <a:ext cx="8229600" cy="411162"/>
          </a:xfrm>
        </p:spPr>
        <p:txBody>
          <a:bodyPr/>
          <a:lstStyle/>
          <a:p>
            <a:r>
              <a:rPr lang="en-US" altLang="en-US" sz="2800">
                <a:solidFill>
                  <a:srgbClr val="FF0000"/>
                </a:solidFill>
              </a:rPr>
              <a:t>MongoDB - Datatypes</a:t>
            </a:r>
          </a:p>
        </p:txBody>
      </p:sp>
      <p:sp>
        <p:nvSpPr>
          <p:cNvPr id="98307" name="Rectangle 1">
            <a:extLst>
              <a:ext uri="{FF2B5EF4-FFF2-40B4-BE49-F238E27FC236}">
                <a16:creationId xmlns:a16="http://schemas.microsoft.com/office/drawing/2014/main" id="{2406973F-C324-49B7-A3C0-48EE1EBEB185}"/>
              </a:ext>
            </a:extLst>
          </p:cNvPr>
          <p:cNvSpPr>
            <a:spLocks noChangeArrowheads="1"/>
          </p:cNvSpPr>
          <p:nvPr/>
        </p:nvSpPr>
        <p:spPr bwMode="auto">
          <a:xfrm>
            <a:off x="152400" y="1905000"/>
            <a:ext cx="88392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algn="just">
              <a:spcBef>
                <a:spcPct val="0"/>
              </a:spcBef>
              <a:defRPr/>
            </a:pPr>
            <a:r>
              <a:rPr lang="en-US" sz="1800" dirty="0">
                <a:solidFill>
                  <a:srgbClr val="000000"/>
                </a:solidFill>
                <a:latin typeface="Verdana" panose="020B0604030504040204" pitchFamily="34" charset="0"/>
              </a:rPr>
              <a:t>String </a:t>
            </a:r>
          </a:p>
          <a:p>
            <a:pPr marL="285750" indent="-285750" algn="just">
              <a:spcBef>
                <a:spcPct val="0"/>
              </a:spcBef>
              <a:defRPr/>
            </a:pPr>
            <a:endParaRPr lang="en-US" sz="1800" dirty="0">
              <a:solidFill>
                <a:srgbClr val="000000"/>
              </a:solidFill>
              <a:latin typeface="Verdana" panose="020B0604030504040204" pitchFamily="34" charset="0"/>
            </a:endParaRPr>
          </a:p>
          <a:p>
            <a:pPr marL="285750" indent="-285750" algn="just">
              <a:spcBef>
                <a:spcPct val="0"/>
              </a:spcBef>
              <a:defRPr/>
            </a:pPr>
            <a:r>
              <a:rPr lang="en-US" sz="1800" dirty="0">
                <a:solidFill>
                  <a:srgbClr val="000000"/>
                </a:solidFill>
                <a:latin typeface="Verdana" panose="020B0604030504040204" pitchFamily="34" charset="0"/>
              </a:rPr>
              <a:t>Integer </a:t>
            </a:r>
          </a:p>
          <a:p>
            <a:pPr marL="285750" indent="-285750" algn="just">
              <a:spcBef>
                <a:spcPct val="0"/>
              </a:spcBef>
              <a:defRPr/>
            </a:pPr>
            <a:endParaRPr lang="en-US" sz="1800" dirty="0">
              <a:solidFill>
                <a:srgbClr val="000000"/>
              </a:solidFill>
              <a:latin typeface="Verdana" panose="020B0604030504040204" pitchFamily="34" charset="0"/>
            </a:endParaRPr>
          </a:p>
          <a:p>
            <a:pPr marL="285750" indent="-285750" algn="just">
              <a:spcBef>
                <a:spcPct val="0"/>
              </a:spcBef>
              <a:defRPr/>
            </a:pPr>
            <a:r>
              <a:rPr lang="en-US" sz="1800" dirty="0">
                <a:solidFill>
                  <a:srgbClr val="000000"/>
                </a:solidFill>
                <a:latin typeface="Verdana" panose="020B0604030504040204" pitchFamily="34" charset="0"/>
              </a:rPr>
              <a:t>Boolean </a:t>
            </a:r>
          </a:p>
          <a:p>
            <a:pPr marL="285750" indent="-285750" algn="just">
              <a:spcBef>
                <a:spcPct val="0"/>
              </a:spcBef>
              <a:defRPr/>
            </a:pPr>
            <a:endParaRPr lang="en-US" sz="1800" dirty="0">
              <a:solidFill>
                <a:srgbClr val="000000"/>
              </a:solidFill>
              <a:latin typeface="Verdana" panose="020B0604030504040204" pitchFamily="34" charset="0"/>
            </a:endParaRPr>
          </a:p>
          <a:p>
            <a:pPr marL="285750" indent="-285750" algn="just">
              <a:spcBef>
                <a:spcPct val="0"/>
              </a:spcBef>
              <a:defRPr/>
            </a:pPr>
            <a:r>
              <a:rPr lang="en-US" sz="1800" dirty="0">
                <a:solidFill>
                  <a:srgbClr val="000000"/>
                </a:solidFill>
                <a:latin typeface="Verdana" panose="020B0604030504040204" pitchFamily="34" charset="0"/>
              </a:rPr>
              <a:t>Double</a:t>
            </a:r>
          </a:p>
          <a:p>
            <a:pPr marL="285750" indent="-285750" algn="just">
              <a:spcBef>
                <a:spcPct val="0"/>
              </a:spcBef>
              <a:defRPr/>
            </a:pPr>
            <a:endParaRPr lang="en-US" sz="1800" dirty="0">
              <a:solidFill>
                <a:srgbClr val="000000"/>
              </a:solidFill>
              <a:latin typeface="Verdana" panose="020B0604030504040204" pitchFamily="34" charset="0"/>
            </a:endParaRPr>
          </a:p>
          <a:p>
            <a:pPr marL="285750" indent="-285750" algn="just">
              <a:spcBef>
                <a:spcPct val="0"/>
              </a:spcBef>
              <a:defRPr/>
            </a:pPr>
            <a:r>
              <a:rPr lang="en-US" sz="1800" dirty="0">
                <a:solidFill>
                  <a:srgbClr val="000000"/>
                </a:solidFill>
                <a:latin typeface="Verdana" panose="020B0604030504040204" pitchFamily="34" charset="0"/>
              </a:rPr>
              <a:t>Arrays </a:t>
            </a:r>
          </a:p>
          <a:p>
            <a:pPr marL="285750" indent="-285750" algn="just">
              <a:spcBef>
                <a:spcPct val="0"/>
              </a:spcBef>
              <a:defRPr/>
            </a:pPr>
            <a:endParaRPr lang="en-US" sz="1800" dirty="0">
              <a:solidFill>
                <a:srgbClr val="000000"/>
              </a:solidFill>
              <a:latin typeface="Verdana" panose="020B0604030504040204" pitchFamily="34" charset="0"/>
            </a:endParaRPr>
          </a:p>
          <a:p>
            <a:pPr marL="285750" indent="-285750" algn="just">
              <a:spcBef>
                <a:spcPct val="0"/>
              </a:spcBef>
              <a:defRPr/>
            </a:pPr>
            <a:r>
              <a:rPr lang="en-US" sz="1800" dirty="0">
                <a:solidFill>
                  <a:srgbClr val="000000"/>
                </a:solidFill>
                <a:latin typeface="Verdana" panose="020B0604030504040204" pitchFamily="34" charset="0"/>
              </a:rPr>
              <a:t>Timestamp </a:t>
            </a:r>
          </a:p>
          <a:p>
            <a:pPr marL="285750" indent="-285750" algn="just">
              <a:spcBef>
                <a:spcPct val="0"/>
              </a:spcBef>
              <a:defRPr/>
            </a:pPr>
            <a:endParaRPr lang="en-US" sz="1800" dirty="0">
              <a:solidFill>
                <a:srgbClr val="000000"/>
              </a:solidFill>
              <a:latin typeface="Verdana" panose="020B0604030504040204" pitchFamily="34" charset="0"/>
            </a:endParaRPr>
          </a:p>
          <a:p>
            <a:pPr marL="285750" indent="-285750" algn="just">
              <a:spcBef>
                <a:spcPct val="0"/>
              </a:spcBef>
              <a:defRPr/>
            </a:pPr>
            <a:r>
              <a:rPr lang="en-US" sz="1800" dirty="0">
                <a:solidFill>
                  <a:srgbClr val="000000"/>
                </a:solidFill>
                <a:latin typeface="Verdana" panose="020B0604030504040204" pitchFamily="34" charset="0"/>
              </a:rPr>
              <a:t>Object.</a:t>
            </a:r>
          </a:p>
          <a:p>
            <a:pPr algn="just">
              <a:spcBef>
                <a:spcPct val="0"/>
              </a:spcBef>
              <a:buFontTx/>
              <a:buNone/>
              <a:defRPr/>
            </a:pPr>
            <a:endParaRPr lang="en-US" sz="1800" dirty="0">
              <a:solidFill>
                <a:srgbClr val="000000"/>
              </a:solidFill>
              <a:latin typeface="Verdana" panose="020B0604030504040204" pitchFamily="34" charset="0"/>
            </a:endParaRPr>
          </a:p>
          <a:p>
            <a:pPr algn="just">
              <a:spcBef>
                <a:spcPct val="0"/>
              </a:spcBef>
              <a:buFontTx/>
              <a:buNone/>
              <a:defRPr/>
            </a:pPr>
            <a:r>
              <a:rPr lang="en-US" sz="1800" dirty="0">
                <a:solidFill>
                  <a:srgbClr val="000000"/>
                </a:solidFill>
                <a:latin typeface="Verdana" panose="020B0604030504040204" pitchFamily="34" charset="0"/>
              </a:rPr>
              <a:t>And more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82E6053A-1217-4B2B-8585-3D4923DBBBDB}"/>
              </a:ext>
            </a:extLst>
          </p:cNvPr>
          <p:cNvSpPr>
            <a:spLocks noGrp="1"/>
          </p:cNvSpPr>
          <p:nvPr>
            <p:ph type="title"/>
          </p:nvPr>
        </p:nvSpPr>
        <p:spPr>
          <a:xfrm>
            <a:off x="457200" y="274638"/>
            <a:ext cx="8229600" cy="411162"/>
          </a:xfrm>
        </p:spPr>
        <p:txBody>
          <a:bodyPr/>
          <a:lstStyle/>
          <a:p>
            <a:r>
              <a:rPr lang="en-US" altLang="en-US" sz="2800"/>
              <a:t>The insert() Method</a:t>
            </a:r>
          </a:p>
        </p:txBody>
      </p:sp>
      <p:pic>
        <p:nvPicPr>
          <p:cNvPr id="97283" name="Picture 1">
            <a:extLst>
              <a:ext uri="{FF2B5EF4-FFF2-40B4-BE49-F238E27FC236}">
                <a16:creationId xmlns:a16="http://schemas.microsoft.com/office/drawing/2014/main" id="{739B8376-203E-4835-8A31-1DD6A86F67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924800"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2C5CF6D6-4766-4850-B3D1-2602054F913C}"/>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pic>
        <p:nvPicPr>
          <p:cNvPr id="98307" name="Picture 1">
            <a:extLst>
              <a:ext uri="{FF2B5EF4-FFF2-40B4-BE49-F238E27FC236}">
                <a16:creationId xmlns:a16="http://schemas.microsoft.com/office/drawing/2014/main" id="{978518B8-04EE-4FB6-B0EC-5397B94B9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524000"/>
            <a:ext cx="8229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D138920E-E92A-405E-9CE3-9F9BB199C2D2}"/>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pic>
        <p:nvPicPr>
          <p:cNvPr id="99331" name="Picture 2">
            <a:extLst>
              <a:ext uri="{FF2B5EF4-FFF2-40B4-BE49-F238E27FC236}">
                <a16:creationId xmlns:a16="http://schemas.microsoft.com/office/drawing/2014/main" id="{FB2409C6-E2B2-47D6-8E44-2B1A9A3733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4676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90154E93-9510-4A74-A99F-2F4806A146DA}"/>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sp>
        <p:nvSpPr>
          <p:cNvPr id="100355" name="Rectangle 1">
            <a:extLst>
              <a:ext uri="{FF2B5EF4-FFF2-40B4-BE49-F238E27FC236}">
                <a16:creationId xmlns:a16="http://schemas.microsoft.com/office/drawing/2014/main" id="{15D3907A-DA42-402A-9CE2-B72571BE69A2}"/>
              </a:ext>
            </a:extLst>
          </p:cNvPr>
          <p:cNvSpPr>
            <a:spLocks noChangeArrowheads="1"/>
          </p:cNvSpPr>
          <p:nvPr/>
        </p:nvSpPr>
        <p:spPr bwMode="auto">
          <a:xfrm>
            <a:off x="2133600" y="315913"/>
            <a:ext cx="533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a:solidFill>
                  <a:srgbClr val="FF0000"/>
                </a:solidFill>
                <a:latin typeface="Verdana" panose="020B0604030504040204" pitchFamily="34" charset="0"/>
              </a:rPr>
              <a:t>MongoDB - Query Document</a:t>
            </a:r>
          </a:p>
        </p:txBody>
      </p:sp>
      <p:sp>
        <p:nvSpPr>
          <p:cNvPr id="3" name="Rectangle 2">
            <a:extLst>
              <a:ext uri="{FF2B5EF4-FFF2-40B4-BE49-F238E27FC236}">
                <a16:creationId xmlns:a16="http://schemas.microsoft.com/office/drawing/2014/main" id="{42141E80-5C66-43CB-91BC-B66057D0128C}"/>
              </a:ext>
            </a:extLst>
          </p:cNvPr>
          <p:cNvSpPr/>
          <p:nvPr/>
        </p:nvSpPr>
        <p:spPr>
          <a:xfrm>
            <a:off x="228600" y="1143000"/>
            <a:ext cx="5334000" cy="584200"/>
          </a:xfrm>
          <a:prstGeom prst="rect">
            <a:avLst/>
          </a:prstGeom>
        </p:spPr>
        <p:txBody>
          <a:bodyPr>
            <a:spAutoFit/>
          </a:bodyPr>
          <a:lstStyle/>
          <a:p>
            <a:pPr>
              <a:defRPr/>
            </a:pPr>
            <a:r>
              <a:rPr lang="en-US" sz="3200" dirty="0">
                <a:solidFill>
                  <a:srgbClr val="FF0000"/>
                </a:solidFill>
                <a:latin typeface="+mn-lt"/>
              </a:rPr>
              <a:t>The find() Method</a:t>
            </a:r>
          </a:p>
        </p:txBody>
      </p:sp>
      <p:pic>
        <p:nvPicPr>
          <p:cNvPr id="100357" name="Picture 3">
            <a:extLst>
              <a:ext uri="{FF2B5EF4-FFF2-40B4-BE49-F238E27FC236}">
                <a16:creationId xmlns:a16="http://schemas.microsoft.com/office/drawing/2014/main" id="{4BDF050E-1C47-420C-86A5-39C8C23350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975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BF802903-1290-483C-B2E3-F13EE3EE0783}"/>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pic>
        <p:nvPicPr>
          <p:cNvPr id="101379" name="Picture 1">
            <a:extLst>
              <a:ext uri="{FF2B5EF4-FFF2-40B4-BE49-F238E27FC236}">
                <a16:creationId xmlns:a16="http://schemas.microsoft.com/office/drawing/2014/main" id="{5B311A88-A411-4FD8-9D96-38EE5DB49E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391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a:extLst>
              <a:ext uri="{FF2B5EF4-FFF2-40B4-BE49-F238E27FC236}">
                <a16:creationId xmlns:a16="http://schemas.microsoft.com/office/drawing/2014/main" id="{4D86A264-D517-4857-BAC6-53E64A9DD8D9}"/>
              </a:ext>
            </a:extLst>
          </p:cNvPr>
          <p:cNvSpPr>
            <a:spLocks noChangeArrowheads="1"/>
          </p:cNvSpPr>
          <p:nvPr/>
        </p:nvSpPr>
        <p:spPr bwMode="auto">
          <a:xfrm>
            <a:off x="3733800" y="76200"/>
            <a:ext cx="1325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a:solidFill>
                  <a:srgbClr val="C00000"/>
                </a:solidFill>
              </a:rPr>
              <a:t>NoSQL</a:t>
            </a:r>
            <a:endParaRPr lang="en-US" altLang="en-US">
              <a:solidFill>
                <a:srgbClr val="C00000"/>
              </a:solidFill>
            </a:endParaRPr>
          </a:p>
        </p:txBody>
      </p:sp>
      <p:sp>
        <p:nvSpPr>
          <p:cNvPr id="5123" name="TextBox 6">
            <a:extLst>
              <a:ext uri="{FF2B5EF4-FFF2-40B4-BE49-F238E27FC236}">
                <a16:creationId xmlns:a16="http://schemas.microsoft.com/office/drawing/2014/main" id="{B2820725-96EE-413B-980A-57B8CD08E93D}"/>
              </a:ext>
            </a:extLst>
          </p:cNvPr>
          <p:cNvSpPr txBox="1">
            <a:spLocks noChangeArrowheads="1"/>
          </p:cNvSpPr>
          <p:nvPr/>
        </p:nvSpPr>
        <p:spPr bwMode="auto">
          <a:xfrm>
            <a:off x="381000" y="12192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defRPr/>
            </a:pPr>
            <a:r>
              <a:rPr lang="en-US" sz="2400" dirty="0" err="1">
                <a:latin typeface="+mn-lt"/>
              </a:rPr>
              <a:t>NoSQL</a:t>
            </a:r>
            <a:r>
              <a:rPr lang="en-US" sz="2400" dirty="0">
                <a:latin typeface="+mn-lt"/>
              </a:rPr>
              <a:t> is a non-relational database management systems, different from traditional relational database management systems in some significant ways. </a:t>
            </a:r>
          </a:p>
          <a:p>
            <a:pPr algn="just" eaLnBrk="1" hangingPunct="1">
              <a:spcBef>
                <a:spcPct val="0"/>
              </a:spcBef>
              <a:buFontTx/>
              <a:buNone/>
              <a:defRPr/>
            </a:pPr>
            <a:endParaRPr lang="en-US" sz="2400" dirty="0">
              <a:latin typeface="+mn-lt"/>
            </a:endParaRPr>
          </a:p>
          <a:p>
            <a:pPr algn="just" eaLnBrk="1" hangingPunct="1">
              <a:spcBef>
                <a:spcPct val="0"/>
              </a:spcBef>
              <a:buFontTx/>
              <a:buNone/>
              <a:defRPr/>
            </a:pPr>
            <a:r>
              <a:rPr lang="en-US" sz="2400" dirty="0">
                <a:latin typeface="+mn-lt"/>
              </a:rPr>
              <a:t>It is designed for </a:t>
            </a:r>
            <a:r>
              <a:rPr lang="en-US" sz="2400" dirty="0">
                <a:solidFill>
                  <a:srgbClr val="FF0000"/>
                </a:solidFill>
                <a:latin typeface="+mn-lt"/>
              </a:rPr>
              <a:t>distributed data stores </a:t>
            </a:r>
            <a:r>
              <a:rPr lang="en-US" sz="2400" dirty="0">
                <a:latin typeface="+mn-lt"/>
              </a:rPr>
              <a:t>where very </a:t>
            </a:r>
            <a:r>
              <a:rPr lang="en-US" sz="2400" dirty="0">
                <a:solidFill>
                  <a:srgbClr val="FF0000"/>
                </a:solidFill>
                <a:latin typeface="+mn-lt"/>
              </a:rPr>
              <a:t>large scale of data storing needs.</a:t>
            </a:r>
          </a:p>
          <a:p>
            <a:pPr algn="just" eaLnBrk="1" hangingPunct="1">
              <a:spcBef>
                <a:spcPct val="0"/>
              </a:spcBef>
              <a:buFontTx/>
              <a:buNone/>
              <a:defRPr/>
            </a:pPr>
            <a:endParaRPr lang="en-US" sz="2400" dirty="0">
              <a:latin typeface="+mn-lt"/>
            </a:endParaRPr>
          </a:p>
          <a:p>
            <a:pPr algn="just" eaLnBrk="1" hangingPunct="1">
              <a:spcBef>
                <a:spcPct val="0"/>
              </a:spcBef>
              <a:buFontTx/>
              <a:buNone/>
              <a:defRPr/>
            </a:pPr>
            <a:r>
              <a:rPr lang="en-US" sz="2400" dirty="0">
                <a:latin typeface="+mn-lt"/>
              </a:rPr>
              <a:t>For example Google or Facebook which collects terabits of data every day for their users. </a:t>
            </a:r>
          </a:p>
          <a:p>
            <a:pPr algn="just" eaLnBrk="1" hangingPunct="1">
              <a:spcBef>
                <a:spcPct val="0"/>
              </a:spcBef>
              <a:buFontTx/>
              <a:buNone/>
              <a:defRPr/>
            </a:pPr>
            <a:endParaRPr lang="en-US" sz="2400" dirty="0">
              <a:latin typeface="+mn-lt"/>
            </a:endParaRPr>
          </a:p>
          <a:p>
            <a:pPr algn="just" eaLnBrk="1" hangingPunct="1">
              <a:spcBef>
                <a:spcPct val="0"/>
              </a:spcBef>
              <a:buFontTx/>
              <a:buNone/>
              <a:defRPr/>
            </a:pPr>
            <a:r>
              <a:rPr lang="en-US" sz="2400" dirty="0">
                <a:latin typeface="+mn-lt"/>
              </a:rPr>
              <a:t>These type of data storing </a:t>
            </a:r>
            <a:r>
              <a:rPr lang="en-US" sz="2400" dirty="0">
                <a:solidFill>
                  <a:srgbClr val="FF0000"/>
                </a:solidFill>
                <a:latin typeface="+mn-lt"/>
              </a:rPr>
              <a:t>may not require fixed schema</a:t>
            </a:r>
            <a:r>
              <a:rPr lang="en-US" sz="2400" dirty="0">
                <a:latin typeface="+mn-lt"/>
              </a:rPr>
              <a:t>, avoid join operations and typically </a:t>
            </a:r>
            <a:r>
              <a:rPr lang="en-US" sz="2400" dirty="0">
                <a:solidFill>
                  <a:srgbClr val="FF0000"/>
                </a:solidFill>
                <a:latin typeface="+mn-lt"/>
              </a:rPr>
              <a:t>scale horizontally</a:t>
            </a:r>
            <a:r>
              <a:rPr lang="en-US" sz="2400" dirty="0">
                <a:latin typeface="+mn-lt"/>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8E37E085-4BD3-452E-8D55-EE92915E4C96}"/>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sp>
        <p:nvSpPr>
          <p:cNvPr id="102403" name="Rectangle 1">
            <a:extLst>
              <a:ext uri="{FF2B5EF4-FFF2-40B4-BE49-F238E27FC236}">
                <a16:creationId xmlns:a16="http://schemas.microsoft.com/office/drawing/2014/main" id="{F90DEABF-9EF6-4301-927C-7167A5F442B1}"/>
              </a:ext>
            </a:extLst>
          </p:cNvPr>
          <p:cNvSpPr>
            <a:spLocks noChangeArrowheads="1"/>
          </p:cNvSpPr>
          <p:nvPr/>
        </p:nvSpPr>
        <p:spPr bwMode="auto">
          <a:xfrm>
            <a:off x="1295400" y="315913"/>
            <a:ext cx="579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Verdana" panose="020B0604030504040204" pitchFamily="34" charset="0"/>
              </a:rPr>
              <a:t>RDBMS Where Clause Equivalents in MongoDB</a:t>
            </a:r>
          </a:p>
        </p:txBody>
      </p:sp>
      <p:pic>
        <p:nvPicPr>
          <p:cNvPr id="102404" name="Picture 2">
            <a:extLst>
              <a:ext uri="{FF2B5EF4-FFF2-40B4-BE49-F238E27FC236}">
                <a16:creationId xmlns:a16="http://schemas.microsoft.com/office/drawing/2014/main" id="{B9328ECB-5549-4E48-8203-879577B76C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447800"/>
            <a:ext cx="69342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7473A5E5-EF9D-493F-9EBE-2926F93100D6}"/>
              </a:ext>
            </a:extLst>
          </p:cNvPr>
          <p:cNvSpPr>
            <a:spLocks noGrp="1"/>
          </p:cNvSpPr>
          <p:nvPr>
            <p:ph type="title"/>
          </p:nvPr>
        </p:nvSpPr>
        <p:spPr>
          <a:xfrm>
            <a:off x="457200" y="274638"/>
            <a:ext cx="8229600" cy="411162"/>
          </a:xfrm>
        </p:spPr>
        <p:txBody>
          <a:bodyPr/>
          <a:lstStyle/>
          <a:p>
            <a:r>
              <a:rPr lang="en-US" altLang="en-US" sz="2800">
                <a:solidFill>
                  <a:srgbClr val="FF0000"/>
                </a:solidFill>
              </a:rPr>
              <a:t>AND in MongoDB</a:t>
            </a:r>
          </a:p>
        </p:txBody>
      </p:sp>
      <p:pic>
        <p:nvPicPr>
          <p:cNvPr id="103427" name="Picture 1">
            <a:extLst>
              <a:ext uri="{FF2B5EF4-FFF2-40B4-BE49-F238E27FC236}">
                <a16:creationId xmlns:a16="http://schemas.microsoft.com/office/drawing/2014/main" id="{07DA619C-9D83-4488-9F09-7A0A828761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676400"/>
            <a:ext cx="7848600"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B8EBF9F8-BEB4-4D07-A3A8-EAD93797ED9B}"/>
              </a:ext>
            </a:extLst>
          </p:cNvPr>
          <p:cNvSpPr>
            <a:spLocks noGrp="1"/>
          </p:cNvSpPr>
          <p:nvPr>
            <p:ph type="title"/>
          </p:nvPr>
        </p:nvSpPr>
        <p:spPr>
          <a:xfrm>
            <a:off x="457200" y="274638"/>
            <a:ext cx="8229600" cy="411162"/>
          </a:xfrm>
        </p:spPr>
        <p:txBody>
          <a:bodyPr/>
          <a:lstStyle/>
          <a:p>
            <a:br>
              <a:rPr lang="en-US" altLang="en-US" sz="2800"/>
            </a:br>
            <a:endParaRPr lang="en-US" altLang="en-US" sz="2800">
              <a:solidFill>
                <a:srgbClr val="FF0000"/>
              </a:solidFill>
            </a:endParaRPr>
          </a:p>
        </p:txBody>
      </p:sp>
      <p:pic>
        <p:nvPicPr>
          <p:cNvPr id="104451" name="Picture 1">
            <a:extLst>
              <a:ext uri="{FF2B5EF4-FFF2-40B4-BE49-F238E27FC236}">
                <a16:creationId xmlns:a16="http://schemas.microsoft.com/office/drawing/2014/main" id="{4B879D18-899B-43D4-8A3B-AEA5E8DE5E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975" y="1752600"/>
            <a:ext cx="78486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F0F1-B392-4E51-BEEB-C8049A44443C}"/>
              </a:ext>
            </a:extLst>
          </p:cNvPr>
          <p:cNvSpPr>
            <a:spLocks noGrp="1"/>
          </p:cNvSpPr>
          <p:nvPr>
            <p:ph idx="1"/>
          </p:nvPr>
        </p:nvSpPr>
        <p:spPr>
          <a:xfrm>
            <a:off x="457200" y="2057400"/>
            <a:ext cx="8229600" cy="685800"/>
          </a:xfrm>
        </p:spPr>
        <p:txBody>
          <a:bodyPr/>
          <a:lstStyle/>
          <a:p>
            <a:pPr marL="0" indent="0" algn="ctr">
              <a:buNone/>
            </a:pPr>
            <a:r>
              <a:rPr lang="en-US" dirty="0">
                <a:solidFill>
                  <a:srgbClr val="FF0000"/>
                </a:solidFill>
              </a:rPr>
              <a:t>END</a:t>
            </a:r>
            <a:endParaRPr lang="en-IN" dirty="0">
              <a:solidFill>
                <a:srgbClr val="FF0000"/>
              </a:solidFill>
            </a:endParaRPr>
          </a:p>
        </p:txBody>
      </p:sp>
    </p:spTree>
    <p:extLst>
      <p:ext uri="{BB962C8B-B14F-4D97-AF65-F5344CB8AC3E}">
        <p14:creationId xmlns:p14="http://schemas.microsoft.com/office/powerpoint/2010/main" val="33455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a:extLst>
              <a:ext uri="{FF2B5EF4-FFF2-40B4-BE49-F238E27FC236}">
                <a16:creationId xmlns:a16="http://schemas.microsoft.com/office/drawing/2014/main" id="{A6A1DDF2-3CED-4622-B861-C204ED5CBD02}"/>
              </a:ext>
            </a:extLst>
          </p:cNvPr>
          <p:cNvSpPr>
            <a:spLocks noChangeArrowheads="1"/>
          </p:cNvSpPr>
          <p:nvPr/>
        </p:nvSpPr>
        <p:spPr bwMode="auto">
          <a:xfrm>
            <a:off x="762000" y="304800"/>
            <a:ext cx="113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400" b="1">
                <a:solidFill>
                  <a:srgbClr val="FF0000"/>
                </a:solidFill>
              </a:rPr>
              <a:t>RDBMS</a:t>
            </a:r>
            <a:endParaRPr lang="en-US" altLang="en-US" sz="2400">
              <a:solidFill>
                <a:srgbClr val="FF0000"/>
              </a:solidFill>
            </a:endParaRPr>
          </a:p>
        </p:txBody>
      </p:sp>
      <p:sp>
        <p:nvSpPr>
          <p:cNvPr id="6147" name="Rectangle 1">
            <a:extLst>
              <a:ext uri="{FF2B5EF4-FFF2-40B4-BE49-F238E27FC236}">
                <a16:creationId xmlns:a16="http://schemas.microsoft.com/office/drawing/2014/main" id="{6E482481-8F6C-4E47-BC46-F1C06A355024}"/>
              </a:ext>
            </a:extLst>
          </p:cNvPr>
          <p:cNvSpPr>
            <a:spLocks noChangeArrowheads="1"/>
          </p:cNvSpPr>
          <p:nvPr/>
        </p:nvSpPr>
        <p:spPr bwMode="auto">
          <a:xfrm>
            <a:off x="457200" y="1447800"/>
            <a:ext cx="6781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200000"/>
              </a:lnSpc>
              <a:spcBef>
                <a:spcPct val="0"/>
              </a:spcBef>
            </a:pPr>
            <a:r>
              <a:rPr lang="en-US" altLang="en-US" sz="1800" dirty="0">
                <a:solidFill>
                  <a:srgbClr val="333333"/>
                </a:solidFill>
                <a:latin typeface="Helvetica Neue"/>
              </a:rPr>
              <a:t>Structured and organized data </a:t>
            </a:r>
          </a:p>
          <a:p>
            <a:pPr>
              <a:lnSpc>
                <a:spcPct val="200000"/>
              </a:lnSpc>
              <a:spcBef>
                <a:spcPct val="0"/>
              </a:spcBef>
            </a:pPr>
            <a:r>
              <a:rPr lang="en-US" altLang="en-US" sz="1800" dirty="0">
                <a:solidFill>
                  <a:srgbClr val="333333"/>
                </a:solidFill>
                <a:latin typeface="Helvetica Neue"/>
              </a:rPr>
              <a:t> Structured query language (SQL) </a:t>
            </a:r>
          </a:p>
          <a:p>
            <a:pPr>
              <a:lnSpc>
                <a:spcPct val="200000"/>
              </a:lnSpc>
              <a:spcBef>
                <a:spcPct val="0"/>
              </a:spcBef>
            </a:pPr>
            <a:r>
              <a:rPr lang="en-US" altLang="en-US" sz="1800" dirty="0">
                <a:solidFill>
                  <a:srgbClr val="333333"/>
                </a:solidFill>
                <a:latin typeface="Helvetica Neue"/>
              </a:rPr>
              <a:t> Data and its relationships are stored in separate tables.</a:t>
            </a:r>
          </a:p>
          <a:p>
            <a:pPr>
              <a:lnSpc>
                <a:spcPct val="200000"/>
              </a:lnSpc>
              <a:spcBef>
                <a:spcPct val="0"/>
              </a:spcBef>
            </a:pPr>
            <a:r>
              <a:rPr lang="en-US" altLang="en-US" sz="1800" dirty="0">
                <a:solidFill>
                  <a:srgbClr val="333333"/>
                </a:solidFill>
                <a:latin typeface="Helvetica Neue"/>
              </a:rPr>
              <a:t> Data Manipulation Language, Data Definition Language</a:t>
            </a:r>
          </a:p>
          <a:p>
            <a:pPr>
              <a:lnSpc>
                <a:spcPct val="200000"/>
              </a:lnSpc>
              <a:spcBef>
                <a:spcPct val="0"/>
              </a:spcBef>
            </a:pPr>
            <a:r>
              <a:rPr lang="en-US" altLang="en-US" sz="1800" dirty="0">
                <a:solidFill>
                  <a:srgbClr val="333333"/>
                </a:solidFill>
                <a:latin typeface="Helvetica Neue"/>
              </a:rPr>
              <a:t> Tight Consistency</a:t>
            </a:r>
            <a:endParaRPr lang="en-US" altLang="en-US" sz="1800"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
            <a:extLst>
              <a:ext uri="{FF2B5EF4-FFF2-40B4-BE49-F238E27FC236}">
                <a16:creationId xmlns:a16="http://schemas.microsoft.com/office/drawing/2014/main" id="{BFF8512B-6BF4-47E8-B62D-7F277935C9F6}"/>
              </a:ext>
            </a:extLst>
          </p:cNvPr>
          <p:cNvSpPr>
            <a:spLocks noChangeArrowheads="1"/>
          </p:cNvSpPr>
          <p:nvPr/>
        </p:nvSpPr>
        <p:spPr bwMode="auto">
          <a:xfrm>
            <a:off x="609600" y="304800"/>
            <a:ext cx="1039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400" b="1">
                <a:solidFill>
                  <a:srgbClr val="FF0000"/>
                </a:solidFill>
              </a:rPr>
              <a:t>NoSQL</a:t>
            </a:r>
            <a:endParaRPr lang="en-US" altLang="en-US" sz="2400">
              <a:solidFill>
                <a:srgbClr val="FF0000"/>
              </a:solidFill>
            </a:endParaRPr>
          </a:p>
        </p:txBody>
      </p:sp>
      <p:sp>
        <p:nvSpPr>
          <p:cNvPr id="7171" name="Rectangle 1">
            <a:extLst>
              <a:ext uri="{FF2B5EF4-FFF2-40B4-BE49-F238E27FC236}">
                <a16:creationId xmlns:a16="http://schemas.microsoft.com/office/drawing/2014/main" id="{7FAF0B07-CDD8-42EB-A09B-99913A401D4E}"/>
              </a:ext>
            </a:extLst>
          </p:cNvPr>
          <p:cNvSpPr>
            <a:spLocks noChangeArrowheads="1"/>
          </p:cNvSpPr>
          <p:nvPr/>
        </p:nvSpPr>
        <p:spPr bwMode="auto">
          <a:xfrm>
            <a:off x="457200" y="1447800"/>
            <a:ext cx="8305800" cy="443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200000"/>
              </a:lnSpc>
              <a:spcBef>
                <a:spcPct val="0"/>
              </a:spcBef>
            </a:pPr>
            <a:r>
              <a:rPr lang="en-US" altLang="en-US" sz="1800" dirty="0">
                <a:latin typeface="Arial" panose="020B0604020202020204" pitchFamily="34" charset="0"/>
              </a:rPr>
              <a:t>Stands for Not Only SQL</a:t>
            </a:r>
          </a:p>
          <a:p>
            <a:pPr>
              <a:lnSpc>
                <a:spcPct val="200000"/>
              </a:lnSpc>
              <a:spcBef>
                <a:spcPct val="0"/>
              </a:spcBef>
            </a:pPr>
            <a:r>
              <a:rPr lang="en-US" altLang="en-US" sz="1800" dirty="0">
                <a:latin typeface="Arial" panose="020B0604020202020204" pitchFamily="34" charset="0"/>
              </a:rPr>
              <a:t>No predefined schema </a:t>
            </a:r>
          </a:p>
          <a:p>
            <a:pPr>
              <a:lnSpc>
                <a:spcPct val="200000"/>
              </a:lnSpc>
              <a:spcBef>
                <a:spcPct val="0"/>
              </a:spcBef>
            </a:pPr>
            <a:r>
              <a:rPr lang="en-US" altLang="en-US" sz="1800" dirty="0">
                <a:latin typeface="Arial" panose="020B0604020202020204" pitchFamily="34" charset="0"/>
              </a:rPr>
              <a:t>Key-Value pair storage, Column Store, Document Store, Graph databases</a:t>
            </a:r>
          </a:p>
          <a:p>
            <a:pPr>
              <a:lnSpc>
                <a:spcPct val="200000"/>
              </a:lnSpc>
              <a:spcBef>
                <a:spcPct val="0"/>
              </a:spcBef>
            </a:pPr>
            <a:r>
              <a:rPr lang="en-US" altLang="en-US" sz="1800" dirty="0">
                <a:latin typeface="Arial" panose="020B0604020202020204" pitchFamily="34" charset="0"/>
              </a:rPr>
              <a:t>Eventual consistency rather ACID property </a:t>
            </a:r>
          </a:p>
          <a:p>
            <a:pPr>
              <a:lnSpc>
                <a:spcPct val="200000"/>
              </a:lnSpc>
              <a:spcBef>
                <a:spcPct val="0"/>
              </a:spcBef>
            </a:pPr>
            <a:r>
              <a:rPr lang="en-US" altLang="en-US" sz="1800" dirty="0">
                <a:latin typeface="Arial" panose="020B0604020202020204" pitchFamily="34" charset="0"/>
              </a:rPr>
              <a:t>Unstructured and unpredictable data</a:t>
            </a:r>
          </a:p>
          <a:p>
            <a:pPr>
              <a:lnSpc>
                <a:spcPct val="200000"/>
              </a:lnSpc>
              <a:spcBef>
                <a:spcPct val="0"/>
              </a:spcBef>
            </a:pPr>
            <a:r>
              <a:rPr lang="en-US" altLang="en-US" sz="1800" dirty="0">
                <a:latin typeface="Arial" panose="020B0604020202020204" pitchFamily="34" charset="0"/>
              </a:rPr>
              <a:t>All NoSQL offerings relax one or more of the ACID properties (will talk about the CAP theorem)</a:t>
            </a:r>
          </a:p>
          <a:p>
            <a:pPr>
              <a:lnSpc>
                <a:spcPct val="200000"/>
              </a:lnSpc>
              <a:spcBef>
                <a:spcPct val="0"/>
              </a:spcBef>
            </a:pPr>
            <a:endParaRPr lang="en-US" altLang="en-US" sz="18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a:extLst>
              <a:ext uri="{FF2B5EF4-FFF2-40B4-BE49-F238E27FC236}">
                <a16:creationId xmlns:a16="http://schemas.microsoft.com/office/drawing/2014/main" id="{6D598901-6B32-4419-A850-420CA143E245}"/>
              </a:ext>
            </a:extLst>
          </p:cNvPr>
          <p:cNvSpPr>
            <a:spLocks noChangeArrowheads="1"/>
          </p:cNvSpPr>
          <p:nvPr/>
        </p:nvSpPr>
        <p:spPr bwMode="auto">
          <a:xfrm>
            <a:off x="381000" y="381000"/>
            <a:ext cx="2451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400" b="1">
                <a:solidFill>
                  <a:srgbClr val="FF0000"/>
                </a:solidFill>
              </a:rPr>
              <a:t>NoSQL Categories</a:t>
            </a:r>
            <a:endParaRPr lang="en-US" altLang="en-US" sz="2400">
              <a:solidFill>
                <a:srgbClr val="FF0000"/>
              </a:solidFill>
            </a:endParaRPr>
          </a:p>
        </p:txBody>
      </p:sp>
      <p:sp>
        <p:nvSpPr>
          <p:cNvPr id="2" name="Rectangle 1">
            <a:extLst>
              <a:ext uri="{FF2B5EF4-FFF2-40B4-BE49-F238E27FC236}">
                <a16:creationId xmlns:a16="http://schemas.microsoft.com/office/drawing/2014/main" id="{A10F0052-B293-4481-B966-5A8B33B8F511}"/>
              </a:ext>
            </a:extLst>
          </p:cNvPr>
          <p:cNvSpPr/>
          <p:nvPr/>
        </p:nvSpPr>
        <p:spPr>
          <a:xfrm>
            <a:off x="381000" y="1219200"/>
            <a:ext cx="8305800" cy="4832350"/>
          </a:xfrm>
          <a:prstGeom prst="rect">
            <a:avLst/>
          </a:prstGeom>
        </p:spPr>
        <p:txBody>
          <a:bodyPr>
            <a:spAutoFit/>
          </a:bodyPr>
          <a:lstStyle/>
          <a:p>
            <a:pPr marL="285750" indent="-285750" algn="just">
              <a:lnSpc>
                <a:spcPct val="200000"/>
              </a:lnSpc>
              <a:buFont typeface="Arial" panose="020B0604020202020204" pitchFamily="34" charset="0"/>
              <a:buChar char="•"/>
              <a:defRPr/>
            </a:pPr>
            <a:r>
              <a:rPr lang="en-US" dirty="0"/>
              <a:t>There are four general types (most common categories) of </a:t>
            </a:r>
            <a:r>
              <a:rPr lang="en-US" dirty="0" err="1"/>
              <a:t>NoSQL</a:t>
            </a:r>
            <a:r>
              <a:rPr lang="en-US" dirty="0"/>
              <a:t> databases. </a:t>
            </a:r>
          </a:p>
          <a:p>
            <a:pPr marL="285750" indent="-285750" algn="just">
              <a:lnSpc>
                <a:spcPct val="200000"/>
              </a:lnSpc>
              <a:buFont typeface="Arial" panose="020B0604020202020204" pitchFamily="34" charset="0"/>
              <a:buChar char="•"/>
              <a:defRPr/>
            </a:pPr>
            <a:r>
              <a:rPr lang="en-US" dirty="0"/>
              <a:t>Each of these categories has its own specific attributes and limitations. </a:t>
            </a:r>
          </a:p>
          <a:p>
            <a:pPr marL="285750" indent="-285750" algn="just">
              <a:lnSpc>
                <a:spcPct val="200000"/>
              </a:lnSpc>
              <a:buFont typeface="Arial" panose="020B0604020202020204" pitchFamily="34" charset="0"/>
              <a:buChar char="•"/>
              <a:defRPr/>
            </a:pPr>
            <a:r>
              <a:rPr lang="en-US" dirty="0"/>
              <a:t>There is not a single solutions which is better than all the others, however there are some databases that are better to solve specific problems. </a:t>
            </a:r>
          </a:p>
          <a:p>
            <a:pPr marL="285750" indent="-285750" algn="just">
              <a:lnSpc>
                <a:spcPct val="200000"/>
              </a:lnSpc>
              <a:buFont typeface="Arial" panose="020B0604020202020204" pitchFamily="34" charset="0"/>
              <a:buChar char="•"/>
              <a:defRPr/>
            </a:pPr>
            <a:endParaRPr lang="en-US" sz="2400" dirty="0"/>
          </a:p>
          <a:p>
            <a:pPr marL="1200150" lvl="2" indent="-285750">
              <a:buFont typeface="Arial" panose="020B0604020202020204" pitchFamily="34" charset="0"/>
              <a:buChar char="•"/>
              <a:defRPr/>
            </a:pPr>
            <a:r>
              <a:rPr lang="en-US" sz="2000" dirty="0">
                <a:latin typeface="+mn-lt"/>
              </a:rPr>
              <a:t>Key-value stores</a:t>
            </a:r>
          </a:p>
          <a:p>
            <a:pPr marL="1200150" lvl="2" indent="-285750">
              <a:buFont typeface="Arial" panose="020B0604020202020204" pitchFamily="34" charset="0"/>
              <a:buChar char="•"/>
              <a:defRPr/>
            </a:pPr>
            <a:r>
              <a:rPr lang="en-US" sz="2000" dirty="0">
                <a:latin typeface="+mn-lt"/>
              </a:rPr>
              <a:t>Column-oriented</a:t>
            </a:r>
          </a:p>
          <a:p>
            <a:pPr marL="1200150" lvl="2" indent="-285750">
              <a:buFont typeface="Arial" panose="020B0604020202020204" pitchFamily="34" charset="0"/>
              <a:buChar char="•"/>
              <a:defRPr/>
            </a:pPr>
            <a:r>
              <a:rPr lang="en-US" sz="2000" dirty="0">
                <a:latin typeface="+mn-lt"/>
              </a:rPr>
              <a:t>Document oriented</a:t>
            </a:r>
          </a:p>
          <a:p>
            <a:pPr marL="1200150" lvl="2" indent="-285750">
              <a:buFont typeface="Arial" panose="020B0604020202020204" pitchFamily="34" charset="0"/>
              <a:buChar char="•"/>
              <a:defRPr/>
            </a:pPr>
            <a:r>
              <a:rPr lang="en-US" sz="2000" dirty="0">
                <a:latin typeface="+mn-lt"/>
              </a:rPr>
              <a:t>Graph database</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2BFB76CE363D4E8359C476EE7F42CF" ma:contentTypeVersion="9" ma:contentTypeDescription="Create a new document." ma:contentTypeScope="" ma:versionID="919d36287066874be36fd0004527be9b">
  <xsd:schema xmlns:xsd="http://www.w3.org/2001/XMLSchema" xmlns:xs="http://www.w3.org/2001/XMLSchema" xmlns:p="http://schemas.microsoft.com/office/2006/metadata/properties" xmlns:ns2="6d50ee0b-f454-41f4-a8fc-8dd64c4c80a0" targetNamespace="http://schemas.microsoft.com/office/2006/metadata/properties" ma:root="true" ma:fieldsID="4569ab5853354c17cf768f32ba99a57d" ns2:_="">
    <xsd:import namespace="6d50ee0b-f454-41f4-a8fc-8dd64c4c8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0ee0b-f454-41f4-a8fc-8dd64c4c80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34F2AD-F62F-4857-A1BD-24A1332DEF84}"/>
</file>

<file path=customXml/itemProps2.xml><?xml version="1.0" encoding="utf-8"?>
<ds:datastoreItem xmlns:ds="http://schemas.openxmlformats.org/officeDocument/2006/customXml" ds:itemID="{E500977C-4D9F-47D5-9E6C-AA119F08AB83}"/>
</file>

<file path=customXml/itemProps3.xml><?xml version="1.0" encoding="utf-8"?>
<ds:datastoreItem xmlns:ds="http://schemas.openxmlformats.org/officeDocument/2006/customXml" ds:itemID="{9318394A-9B7A-4670-892E-2F26E3D30C71}"/>
</file>

<file path=docProps/app.xml><?xml version="1.0" encoding="utf-8"?>
<Properties xmlns="http://schemas.openxmlformats.org/officeDocument/2006/extended-properties" xmlns:vt="http://schemas.openxmlformats.org/officeDocument/2006/docPropsVTypes">
  <TotalTime>5640</TotalTime>
  <Words>3424</Words>
  <Application>Microsoft Office PowerPoint</Application>
  <PresentationFormat>On-screen Show (4:3)</PresentationFormat>
  <Paragraphs>311</Paragraphs>
  <Slides>63</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Helvetica Neue</vt:lpstr>
      <vt:lpstr>Verdana</vt:lpstr>
      <vt:lpstr>Office Theme</vt:lpstr>
      <vt:lpstr> NOSQL</vt:lpstr>
      <vt:lpstr>Aggregate data models</vt:lpstr>
      <vt:lpstr>PowerPoint Presentation</vt:lpstr>
      <vt:lpstr>Aggregates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Document Oriented databases </vt:lpstr>
      <vt:lpstr>PowerPoint Presentation</vt:lpstr>
      <vt:lpstr>PowerPoint Presentation</vt:lpstr>
      <vt:lpstr>  Graph databases  </vt:lpstr>
      <vt:lpstr>PowerPoint Presentation</vt:lpstr>
      <vt:lpstr>PowerPoint Presentation</vt:lpstr>
      <vt:lpstr>PowerPoint Presentation</vt:lpstr>
      <vt:lpstr>Brewer’s CAP Theorem</vt:lpstr>
      <vt:lpstr>PowerPoint Presentation</vt:lpstr>
      <vt:lpstr>PowerPoint Presentation</vt:lpstr>
      <vt:lpstr>PowerPoint Presentation</vt:lpstr>
      <vt:lpstr>How distributed system work</vt:lpstr>
      <vt:lpstr>Inconsistency  </vt:lpstr>
      <vt:lpstr>Consistency</vt:lpstr>
      <vt:lpstr>Availability </vt:lpstr>
      <vt:lpstr>Partition Tolerance </vt:lpstr>
      <vt:lpstr>PowerPoint Presentation</vt:lpstr>
      <vt:lpstr>PowerPoint Presentation</vt:lpstr>
      <vt:lpstr>PowerPoint Presentation</vt:lpstr>
      <vt:lpstr>PowerPoint Presentation</vt:lpstr>
      <vt:lpstr>PowerPoint Presentation</vt:lpstr>
      <vt:lpstr>PowerPoint Presentation</vt:lpstr>
      <vt:lpstr>Document oriented storage</vt:lpstr>
      <vt:lpstr> Database </vt:lpstr>
      <vt:lpstr> Collection </vt:lpstr>
      <vt:lpstr> Document </vt:lpstr>
      <vt:lpstr>PowerPoint Presentation</vt:lpstr>
      <vt:lpstr>PowerPoint Presentation</vt:lpstr>
      <vt:lpstr>PowerPoint Presentation</vt:lpstr>
      <vt:lpstr> MongoDB Help </vt:lpstr>
      <vt:lpstr>MongoDB Statistics</vt:lpstr>
      <vt:lpstr>The use Command- Creating Database</vt:lpstr>
      <vt:lpstr>The use Command</vt:lpstr>
      <vt:lpstr> The dropDatabase() Method </vt:lpstr>
      <vt:lpstr> The dropDatabase() Method </vt:lpstr>
      <vt:lpstr> The createCollection() Method </vt:lpstr>
      <vt:lpstr> </vt:lpstr>
      <vt:lpstr> </vt:lpstr>
      <vt:lpstr>The drop() Method</vt:lpstr>
      <vt:lpstr> </vt:lpstr>
      <vt:lpstr>MongoDB - Datatypes</vt:lpstr>
      <vt:lpstr>The insert() Method</vt:lpstr>
      <vt:lpstr> </vt:lpstr>
      <vt:lpstr> </vt:lpstr>
      <vt:lpstr> </vt:lpstr>
      <vt:lpstr> </vt:lpstr>
      <vt:lpstr> </vt:lpstr>
      <vt:lpstr>AND in MongoDB</vt:lpstr>
      <vt:lpstr> </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dc:creator>
  <cp:lastModifiedBy>Vinayak M Mantoor [MAHE-MIT]</cp:lastModifiedBy>
  <cp:revision>856</cp:revision>
  <dcterms:created xsi:type="dcterms:W3CDTF">2013-05-04T09:05:54Z</dcterms:created>
  <dcterms:modified xsi:type="dcterms:W3CDTF">2022-06-06T07:41:34Z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0x010100952BFB76CE363D4E8359C476EE7F42CF</vt:lpwstr>
  </property>
</Properties>
</file>