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application/vnd.openxmlformats-officedocument.vmlDrawing" Extension="vml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spreadsheetml.sheet" PartName="/ppt/embeddings/Microsoft_Excel_Sheet3.xlsx"/>
  <Override ContentType="application/vnd.openxmlformats-officedocument.spreadsheetml.sheet" PartName="/ppt/embeddings/Microsoft_Excel_Sheet2.xlsx"/>
  <Override ContentType="application/vnd.openxmlformats-officedocument.spreadsheetml.sheet" PartName="/ppt/embeddings/Microsoft_Excel_Sheet1.xlsx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y="6858000" cx="9144000"/>
  <p:notesSz cx="7302500" cy="9586900"/>
  <p:embeddedFontLst>
    <p:embeddedFont>
      <p:font typeface="Arial Narrow"/>
      <p:regular r:id="rId41"/>
      <p:bold r:id="rId42"/>
      <p:italic r:id="rId43"/>
      <p:boldItalic r:id="rId44"/>
    </p:embeddedFont>
    <p:embeddedFont>
      <p:font typeface="Gill Sans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36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3019">
          <p15:clr>
            <a:srgbClr val="000000"/>
          </p15:clr>
        </p15:guide>
        <p15:guide id="2" pos="2300">
          <p15:clr>
            <a:srgbClr val="000000"/>
          </p15:clr>
        </p15:guide>
      </p15:notesGuideLst>
    </p:ext>
    <p:ext uri="GoogleSlidesCustomDataVersion2">
      <go:slidesCustomData xmlns:go="http://customooxmlschemas.google.com/" r:id="rId47" roundtripDataSignature="AMtx7mifKfcswhITKPlxNbIZv72rm1Tr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633247-0755-4073-AE48-D5324A2C89A5}">
  <a:tblStyle styleId="{24633247-0755-4073-AE48-D5324A2C89A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36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19" orient="horz"/>
        <p:guide pos="230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font" Target="fonts/ArialNarrow-bold.fntdata"/><Relationship Id="rId41" Type="http://schemas.openxmlformats.org/officeDocument/2006/relationships/font" Target="fonts/ArialNarrow-regular.fntdata"/><Relationship Id="rId22" Type="http://schemas.openxmlformats.org/officeDocument/2006/relationships/slide" Target="slides/slide15.xml"/><Relationship Id="rId44" Type="http://schemas.openxmlformats.org/officeDocument/2006/relationships/font" Target="fonts/ArialNarrow-boldItalic.fntdata"/><Relationship Id="rId21" Type="http://schemas.openxmlformats.org/officeDocument/2006/relationships/slide" Target="slides/slide14.xml"/><Relationship Id="rId43" Type="http://schemas.openxmlformats.org/officeDocument/2006/relationships/font" Target="fonts/ArialNarrow-italic.fntdata"/><Relationship Id="rId24" Type="http://schemas.openxmlformats.org/officeDocument/2006/relationships/slide" Target="slides/slide17.xml"/><Relationship Id="rId46" Type="http://schemas.openxmlformats.org/officeDocument/2006/relationships/font" Target="fonts/GillSans-bold.fntdata"/><Relationship Id="rId23" Type="http://schemas.openxmlformats.org/officeDocument/2006/relationships/slide" Target="slides/slide16.xml"/><Relationship Id="rId45" Type="http://schemas.openxmlformats.org/officeDocument/2006/relationships/font" Target="fonts/Gill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47" Type="http://customschemas.google.com/relationships/presentationmetadata" Target="meta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1480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p1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p1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p1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1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p1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p1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3" name="Google Shape;413;p1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1" name="Google Shape;471;p1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6" name="Google Shape;526;p1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1" name="Google Shape;551;p2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7" name="Google Shape;557;p2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2" name="Google Shape;572;p2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8" name="Google Shape;578;p2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4" name="Google Shape;584;p2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5" name="Google Shape;585;p25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1" name="Google Shape;591;p2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7" name="Google Shape;597;p2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4" name="Google Shape;604;p2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5" name="Google Shape;625;p2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9" name="Google Shape;649;p3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7" name="Google Shape;657;p3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4" name="Google Shape;664;p3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3" name="Google Shape;683;p3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9" name="Google Shape;719;p4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6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p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9"/>
          <p:cNvSpPr txBox="1"/>
          <p:nvPr>
            <p:ph type="ctrTitle"/>
          </p:nvPr>
        </p:nvSpPr>
        <p:spPr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9"/>
          <p:cNvSpPr txBox="1"/>
          <p:nvPr>
            <p:ph idx="1" type="subTitle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0" sz="20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0"/>
          <p:cNvSpPr txBox="1"/>
          <p:nvPr>
            <p:ph type="title"/>
          </p:nvPr>
        </p:nvSpPr>
        <p:spPr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0"/>
          <p:cNvSpPr txBox="1"/>
          <p:nvPr>
            <p:ph idx="1" type="body"/>
          </p:nvPr>
        </p:nvSpPr>
        <p:spPr>
          <a:xfrm rot="5400000">
            <a:off x="1858963" y="-100012"/>
            <a:ext cx="4972050" cy="789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1"/>
          <p:cNvSpPr txBox="1"/>
          <p:nvPr>
            <p:ph type="title"/>
          </p:nvPr>
        </p:nvSpPr>
        <p:spPr>
          <a:xfrm rot="5400000">
            <a:off x="4998244" y="2188369"/>
            <a:ext cx="6105525" cy="218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1"/>
          <p:cNvSpPr txBox="1"/>
          <p:nvPr>
            <p:ph idx="1" type="body"/>
          </p:nvPr>
        </p:nvSpPr>
        <p:spPr>
          <a:xfrm rot="5400000">
            <a:off x="548481" y="76994"/>
            <a:ext cx="6105525" cy="640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2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2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5" name="Google Shape;55;p62"/>
          <p:cNvSpPr txBox="1"/>
          <p:nvPr>
            <p:ph idx="2" type="body"/>
          </p:nvPr>
        </p:nvSpPr>
        <p:spPr>
          <a:xfrm>
            <a:off x="4662488" y="1362075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6" name="Google Shape;56;p62"/>
          <p:cNvSpPr txBox="1"/>
          <p:nvPr>
            <p:ph idx="3" type="body"/>
          </p:nvPr>
        </p:nvSpPr>
        <p:spPr>
          <a:xfrm>
            <a:off x="4662488" y="3924300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3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3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0" name="Google Shape;60;p63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3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Noto San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6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"/>
              <a:buChar char="⬛"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6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"/>
              <a:buChar char="⬛"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6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6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6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8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0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7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920"/>
              <a:buFont typeface="Noto Sans"/>
              <a:buChar char="⬛"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3080"/>
              <a:buFont typeface="Noto San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7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7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2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7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3"/>
          <p:cNvSpPr txBox="1"/>
          <p:nvPr>
            <p:ph type="title"/>
          </p:nvPr>
        </p:nvSpPr>
        <p:spPr>
          <a:xfrm rot="5400000">
            <a:off x="4608513" y="2047876"/>
            <a:ext cx="6075363" cy="2081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73"/>
          <p:cNvSpPr txBox="1"/>
          <p:nvPr>
            <p:ph idx="1" type="body"/>
          </p:nvPr>
        </p:nvSpPr>
        <p:spPr>
          <a:xfrm rot="5400000">
            <a:off x="367506" y="40481"/>
            <a:ext cx="6075363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1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5"/>
          <p:cNvSpPr txBox="1"/>
          <p:nvPr>
            <p:ph type="title"/>
          </p:nvPr>
        </p:nvSpPr>
        <p:spPr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5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0" name="Google Shape;30;p55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4" name="Google Shape;34;p5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5" name="Google Shape;35;p5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6" name="Google Shape;36;p5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⬛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1" name="Google Shape;41;p5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5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/>
          <p:nvPr>
            <p:ph type="title"/>
          </p:nvPr>
        </p:nvSpPr>
        <p:spPr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" name="Google Shape;11;p48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8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48"/>
          <p:cNvSpPr txBox="1"/>
          <p:nvPr/>
        </p:nvSpPr>
        <p:spPr>
          <a:xfrm>
            <a:off x="7645125" y="-27000"/>
            <a:ext cx="156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8"/>
          <p:cNvSpPr/>
          <p:nvPr/>
        </p:nvSpPr>
        <p:spPr>
          <a:xfrm>
            <a:off x="8839200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" name="Google Shape;15;p48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2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52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5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vmlDrawing" Target="../drawings/vmlDrawing1.vml"/><Relationship Id="rId4" Type="http://schemas.openxmlformats.org/officeDocument/2006/relationships/package" Target="../embeddings/Microsoft_Excel_Sheet1.xlsx"/><Relationship Id="rId9" Type="http://schemas.openxmlformats.org/officeDocument/2006/relationships/image" Target="../media/image3.png"/><Relationship Id="rId5" Type="http://schemas.openxmlformats.org/officeDocument/2006/relationships/package" Target="../embeddings/Microsoft_Excel_Sheet1.xlsx"/><Relationship Id="rId6" Type="http://schemas.openxmlformats.org/officeDocument/2006/relationships/image" Target="../media/image2.png"/><Relationship Id="rId7" Type="http://schemas.openxmlformats.org/officeDocument/2006/relationships/package" Target="../embeddings/Microsoft_Excel_Sheet2.xlsx"/><Relationship Id="rId8" Type="http://schemas.openxmlformats.org/officeDocument/2006/relationships/package" Target="../embeddings/Microsoft_Excel_Sheet2.xlsx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vmlDrawing" Target="../drawings/vmlDrawing2.vml"/><Relationship Id="rId4" Type="http://schemas.openxmlformats.org/officeDocument/2006/relationships/package" Target="../embeddings/Microsoft_Excel_Sheet3.xlsx"/><Relationship Id="rId5" Type="http://schemas.openxmlformats.org/officeDocument/2006/relationships/package" Target="../embeddings/Microsoft_Excel_Sheet3.xlsx"/><Relationship Id="rId6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>
            <p:ph type="ctrTitle"/>
          </p:nvPr>
        </p:nvSpPr>
        <p:spPr>
          <a:xfrm>
            <a:off x="685800" y="1524000"/>
            <a:ext cx="7772400" cy="217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Machine-Level Programming V:</a:t>
            </a:r>
            <a:br>
              <a:rPr lang="en-US"/>
            </a:br>
            <a:r>
              <a:rPr lang="en-US"/>
              <a:t>Advanced Topics</a:t>
            </a:r>
            <a:br>
              <a:rPr lang="en-US"/>
            </a:br>
            <a:br>
              <a:rPr lang="en-US"/>
            </a:br>
            <a:r>
              <a:rPr b="0" lang="en-US" sz="2000"/>
              <a:t>Machine Organization</a:t>
            </a:r>
            <a:endParaRPr/>
          </a:p>
        </p:txBody>
      </p:sp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685800" y="4267200"/>
            <a:ext cx="767873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/>
              <a:t>Instructors: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/>
              <a:t>Amiran Malania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 txBox="1"/>
          <p:nvPr>
            <p:ph type="title"/>
          </p:nvPr>
        </p:nvSpPr>
        <p:spPr>
          <a:xfrm>
            <a:off x="381000" y="30480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String Library Code</a:t>
            </a:r>
            <a:endParaRPr/>
          </a:p>
        </p:txBody>
      </p:sp>
      <p:sp>
        <p:nvSpPr>
          <p:cNvPr id="226" name="Google Shape;226;p10"/>
          <p:cNvSpPr txBox="1"/>
          <p:nvPr>
            <p:ph idx="1" type="body"/>
          </p:nvPr>
        </p:nvSpPr>
        <p:spPr>
          <a:xfrm>
            <a:off x="381000" y="990600"/>
            <a:ext cx="81534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Implementation of Unix function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gets()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No way to specify limit on number of characters to read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Similar problems with other library functions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strcpy</a:t>
            </a:r>
            <a:r>
              <a:rPr b="1" lang="en-US"/>
              <a:t>,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strcat</a:t>
            </a:r>
            <a:r>
              <a:rPr lang="en-US"/>
              <a:t>: Copy strings of arbitrary length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b="1" lang="en-US"/>
              <a:t>,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fscanf</a:t>
            </a:r>
            <a:r>
              <a:rPr b="1" lang="en-US"/>
              <a:t>,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sscanf</a:t>
            </a:r>
            <a:r>
              <a:rPr b="1" lang="en-US"/>
              <a:t>, </a:t>
            </a:r>
            <a:r>
              <a:rPr lang="en-US"/>
              <a:t>when given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%s</a:t>
            </a:r>
            <a:r>
              <a:rPr lang="en-US"/>
              <a:t> conversion specification</a:t>
            </a:r>
            <a:endParaRPr/>
          </a:p>
        </p:txBody>
      </p:sp>
      <p:sp>
        <p:nvSpPr>
          <p:cNvPr id="227" name="Google Shape;227;p10"/>
          <p:cNvSpPr/>
          <p:nvPr/>
        </p:nvSpPr>
        <p:spPr>
          <a:xfrm>
            <a:off x="838200" y="1524000"/>
            <a:ext cx="5410200" cy="339725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Get string from stdin */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*gets(char *dest)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c = getchar();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*p = dest;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 (c != EOF &amp;&amp; c != '\n')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*p++ = c;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 = getchar();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*p = '\0';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dest;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 txBox="1"/>
          <p:nvPr>
            <p:ph type="title"/>
          </p:nvPr>
        </p:nvSpPr>
        <p:spPr>
          <a:xfrm>
            <a:off x="533400" y="533400"/>
            <a:ext cx="64135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Vulnerable Buffer Code</a:t>
            </a:r>
            <a:endParaRPr/>
          </a:p>
        </p:txBody>
      </p:sp>
      <p:sp>
        <p:nvSpPr>
          <p:cNvPr id="233" name="Google Shape;233;p11"/>
          <p:cNvSpPr/>
          <p:nvPr/>
        </p:nvSpPr>
        <p:spPr>
          <a:xfrm>
            <a:off x="609600" y="3124200"/>
            <a:ext cx="3657600" cy="8283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call_echo()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echo();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Google Shape;234;p11"/>
          <p:cNvSpPr/>
          <p:nvPr/>
        </p:nvSpPr>
        <p:spPr>
          <a:xfrm>
            <a:off x="609600" y="1219200"/>
            <a:ext cx="5029200" cy="1812925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Echo Line */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echo()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buf[4];  /* Way too small! */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1"/>
          <p:cNvSpPr/>
          <p:nvPr/>
        </p:nvSpPr>
        <p:spPr>
          <a:xfrm>
            <a:off x="3352800" y="4133850"/>
            <a:ext cx="5257800" cy="82843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unix&gt;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./bufdemo-nsp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a string: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012345678901234567890123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012345678901234567890123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p11"/>
          <p:cNvSpPr/>
          <p:nvPr/>
        </p:nvSpPr>
        <p:spPr>
          <a:xfrm>
            <a:off x="3352800" y="5267325"/>
            <a:ext cx="5257800" cy="828675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unix&gt;./bufdemo-nsp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a string: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0123456789012345678901234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Segmentation Fault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1"/>
          <p:cNvSpPr txBox="1"/>
          <p:nvPr/>
        </p:nvSpPr>
        <p:spPr>
          <a:xfrm>
            <a:off x="5867400" y="1948934"/>
            <a:ext cx="293662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"/>
              <a:buChar char="🡸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btw, how big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is big enough?</a:t>
            </a:r>
            <a:endParaRPr b="1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 txBox="1"/>
          <p:nvPr>
            <p:ph type="title"/>
          </p:nvPr>
        </p:nvSpPr>
        <p:spPr>
          <a:xfrm>
            <a:off x="444500" y="417513"/>
            <a:ext cx="70993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Buffer Overflow Disassembly</a:t>
            </a:r>
            <a:endParaRPr/>
          </a:p>
        </p:txBody>
      </p:sp>
      <p:sp>
        <p:nvSpPr>
          <p:cNvPr id="243" name="Google Shape;243;p12"/>
          <p:cNvSpPr/>
          <p:nvPr/>
        </p:nvSpPr>
        <p:spPr>
          <a:xfrm>
            <a:off x="444500" y="1600200"/>
            <a:ext cx="8578850" cy="230576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00000000004006cf &lt;echo&gt;: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4006cf:	48 83 ec 18          	sub 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$0x18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4006d3:	48 89 e7             	mov 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%rsp,%rdi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4006d6:	e8 a5 ff ff ff       	callq  400680 &lt;gets&gt;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4006db:	48 89 e7             	mov    %rsp,%rdi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4006de:	e8 3d fe ff ff       	callq  400520 &lt;puts@plt&gt;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4006e3:	48 83 c4 18          	add    $0x18,%rsp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4006e7:	c3                   	retq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p12"/>
          <p:cNvSpPr/>
          <p:nvPr/>
        </p:nvSpPr>
        <p:spPr>
          <a:xfrm>
            <a:off x="565150" y="4826501"/>
            <a:ext cx="8045450" cy="1474763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4006e8:	48 83 ec 08          	sub    $0x8,%rsp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4006ec:	b8 00 00 00 00       	mov    $0x0,%eax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4006f1:	e8 d9 ff ff ff       	callq  4006cf &lt;echo&gt;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4006f6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	48 83 c4 08          	add    $0x8,%rsp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4006fa:	c3                   	retq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2"/>
          <p:cNvSpPr txBox="1"/>
          <p:nvPr/>
        </p:nvSpPr>
        <p:spPr>
          <a:xfrm>
            <a:off x="444500" y="4419600"/>
            <a:ext cx="14691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call_echo: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2"/>
          <p:cNvSpPr txBox="1"/>
          <p:nvPr/>
        </p:nvSpPr>
        <p:spPr>
          <a:xfrm>
            <a:off x="444500" y="1138535"/>
            <a:ext cx="8835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"/>
          <p:cNvSpPr txBox="1"/>
          <p:nvPr>
            <p:ph type="title"/>
          </p:nvPr>
        </p:nvSpPr>
        <p:spPr>
          <a:xfrm>
            <a:off x="419100" y="493713"/>
            <a:ext cx="64897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Buffer Overflow Stack</a:t>
            </a:r>
            <a:endParaRPr/>
          </a:p>
        </p:txBody>
      </p:sp>
      <p:sp>
        <p:nvSpPr>
          <p:cNvPr id="252" name="Google Shape;252;p13"/>
          <p:cNvSpPr/>
          <p:nvPr/>
        </p:nvSpPr>
        <p:spPr>
          <a:xfrm>
            <a:off x="6096000" y="5181600"/>
            <a:ext cx="2601912" cy="132087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$24, %rsp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%rsp, %rdi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gets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Google Shape;253;p13"/>
          <p:cNvSpPr/>
          <p:nvPr/>
        </p:nvSpPr>
        <p:spPr>
          <a:xfrm>
            <a:off x="3733800" y="2286000"/>
            <a:ext cx="5105400" cy="1812925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Echo Line */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echo()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buf[4];  /* Way too small! */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3"/>
          <p:cNvSpPr/>
          <p:nvPr/>
        </p:nvSpPr>
        <p:spPr>
          <a:xfrm>
            <a:off x="533400" y="2503486"/>
            <a:ext cx="1797050" cy="608299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bytes)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Google Shape;255;p13"/>
          <p:cNvCxnSpPr/>
          <p:nvPr/>
        </p:nvCxnSpPr>
        <p:spPr>
          <a:xfrm rot="10800000">
            <a:off x="2952750" y="4814816"/>
            <a:ext cx="4508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6" name="Google Shape;256;p13"/>
          <p:cNvSpPr/>
          <p:nvPr/>
        </p:nvSpPr>
        <p:spPr>
          <a:xfrm>
            <a:off x="3365500" y="4641778"/>
            <a:ext cx="738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Google Shape;257;p13"/>
          <p:cNvSpPr/>
          <p:nvPr/>
        </p:nvSpPr>
        <p:spPr>
          <a:xfrm>
            <a:off x="533400" y="1360487"/>
            <a:ext cx="1797050" cy="11430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call_echo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p13"/>
          <p:cNvSpPr/>
          <p:nvPr/>
        </p:nvSpPr>
        <p:spPr>
          <a:xfrm>
            <a:off x="533400" y="4648200"/>
            <a:ext cx="449263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[3]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3"/>
          <p:cNvSpPr/>
          <p:nvPr/>
        </p:nvSpPr>
        <p:spPr>
          <a:xfrm>
            <a:off x="982663" y="4648200"/>
            <a:ext cx="449262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3"/>
          <p:cNvSpPr/>
          <p:nvPr/>
        </p:nvSpPr>
        <p:spPr>
          <a:xfrm>
            <a:off x="1431925" y="4648200"/>
            <a:ext cx="449263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3"/>
          <p:cNvSpPr/>
          <p:nvPr/>
        </p:nvSpPr>
        <p:spPr>
          <a:xfrm>
            <a:off x="1881188" y="4648200"/>
            <a:ext cx="449262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3"/>
          <p:cNvSpPr/>
          <p:nvPr/>
        </p:nvSpPr>
        <p:spPr>
          <a:xfrm>
            <a:off x="2330450" y="4648200"/>
            <a:ext cx="5937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p13"/>
          <p:cNvSpPr txBox="1"/>
          <p:nvPr/>
        </p:nvSpPr>
        <p:spPr>
          <a:xfrm>
            <a:off x="457200" y="990600"/>
            <a:ext cx="19081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Before call to gets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3"/>
          <p:cNvSpPr/>
          <p:nvPr/>
        </p:nvSpPr>
        <p:spPr>
          <a:xfrm>
            <a:off x="533400" y="3113087"/>
            <a:ext cx="1797050" cy="1531207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bytes unused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 txBox="1"/>
          <p:nvPr>
            <p:ph type="title"/>
          </p:nvPr>
        </p:nvSpPr>
        <p:spPr>
          <a:xfrm>
            <a:off x="419100" y="493713"/>
            <a:ext cx="64897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Buffer Overflow Stack Example</a:t>
            </a:r>
            <a:endParaRPr/>
          </a:p>
        </p:txBody>
      </p:sp>
      <p:sp>
        <p:nvSpPr>
          <p:cNvPr id="270" name="Google Shape;270;p14"/>
          <p:cNvSpPr/>
          <p:nvPr/>
        </p:nvSpPr>
        <p:spPr>
          <a:xfrm>
            <a:off x="5486400" y="1219200"/>
            <a:ext cx="2601912" cy="132087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$24, %rsp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%rsp, %rdi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gets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Google Shape;271;p14"/>
          <p:cNvSpPr/>
          <p:nvPr/>
        </p:nvSpPr>
        <p:spPr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echo()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buf[4]; 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 . .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4"/>
          <p:cNvSpPr/>
          <p:nvPr/>
        </p:nvSpPr>
        <p:spPr>
          <a:xfrm>
            <a:off x="533400" y="2503486"/>
            <a:ext cx="1797050" cy="608299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bytes)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3" name="Google Shape;273;p14"/>
          <p:cNvCxnSpPr/>
          <p:nvPr/>
        </p:nvCxnSpPr>
        <p:spPr>
          <a:xfrm rot="10800000">
            <a:off x="2952750" y="4814816"/>
            <a:ext cx="4508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4" name="Google Shape;274;p14"/>
          <p:cNvSpPr/>
          <p:nvPr/>
        </p:nvSpPr>
        <p:spPr>
          <a:xfrm>
            <a:off x="3365500" y="4641778"/>
            <a:ext cx="738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p14"/>
          <p:cNvSpPr/>
          <p:nvPr/>
        </p:nvSpPr>
        <p:spPr>
          <a:xfrm>
            <a:off x="533400" y="1360487"/>
            <a:ext cx="1797050" cy="11430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call_echo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14"/>
          <p:cNvSpPr/>
          <p:nvPr/>
        </p:nvSpPr>
        <p:spPr>
          <a:xfrm>
            <a:off x="533400" y="4648200"/>
            <a:ext cx="449263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[3]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4"/>
          <p:cNvSpPr/>
          <p:nvPr/>
        </p:nvSpPr>
        <p:spPr>
          <a:xfrm>
            <a:off x="982663" y="4648200"/>
            <a:ext cx="449262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4"/>
          <p:cNvSpPr/>
          <p:nvPr/>
        </p:nvSpPr>
        <p:spPr>
          <a:xfrm>
            <a:off x="1431925" y="4648200"/>
            <a:ext cx="449263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4"/>
          <p:cNvSpPr/>
          <p:nvPr/>
        </p:nvSpPr>
        <p:spPr>
          <a:xfrm>
            <a:off x="1881188" y="4648200"/>
            <a:ext cx="449262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4"/>
          <p:cNvSpPr/>
          <p:nvPr/>
        </p:nvSpPr>
        <p:spPr>
          <a:xfrm>
            <a:off x="2330450" y="4648200"/>
            <a:ext cx="5937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1" name="Google Shape;281;p14"/>
          <p:cNvSpPr txBox="1"/>
          <p:nvPr/>
        </p:nvSpPr>
        <p:spPr>
          <a:xfrm>
            <a:off x="457200" y="990600"/>
            <a:ext cx="19081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Before call to gets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4"/>
          <p:cNvSpPr/>
          <p:nvPr/>
        </p:nvSpPr>
        <p:spPr>
          <a:xfrm>
            <a:off x="533400" y="3113087"/>
            <a:ext cx="1797050" cy="1531207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bytes unused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3" name="Google Shape;283;p14"/>
          <p:cNvSpPr/>
          <p:nvPr/>
        </p:nvSpPr>
        <p:spPr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4006f1:	callq  4006cf &lt;echo&gt;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4006f6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	add    $0x8,%rsp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call_echo: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14"/>
          <p:cNvGrpSpPr/>
          <p:nvPr/>
        </p:nvGrpSpPr>
        <p:grpSpPr>
          <a:xfrm>
            <a:off x="533400" y="2811289"/>
            <a:ext cx="1797050" cy="304800"/>
            <a:chOff x="2377022" y="2811289"/>
            <a:chExt cx="1797050" cy="304800"/>
          </a:xfrm>
        </p:grpSpPr>
        <p:sp>
          <p:nvSpPr>
            <p:cNvPr id="286" name="Google Shape;286;p14"/>
            <p:cNvSpPr/>
            <p:nvPr/>
          </p:nvSpPr>
          <p:spPr>
            <a:xfrm>
              <a:off x="2377022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2826285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3275547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90" name="Google Shape;290;p14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291" name="Google Shape;291;p14"/>
            <p:cNvSpPr/>
            <p:nvPr/>
          </p:nvSpPr>
          <p:spPr>
            <a:xfrm>
              <a:off x="2377022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2826285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3275547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"/>
          <p:cNvSpPr txBox="1"/>
          <p:nvPr>
            <p:ph type="title"/>
          </p:nvPr>
        </p:nvSpPr>
        <p:spPr>
          <a:xfrm>
            <a:off x="419099" y="493713"/>
            <a:ext cx="7229491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Buffer Overflow Stack Example #1</a:t>
            </a:r>
            <a:endParaRPr/>
          </a:p>
        </p:txBody>
      </p:sp>
      <p:sp>
        <p:nvSpPr>
          <p:cNvPr id="300" name="Google Shape;300;p15"/>
          <p:cNvSpPr/>
          <p:nvPr/>
        </p:nvSpPr>
        <p:spPr>
          <a:xfrm>
            <a:off x="5486400" y="1219200"/>
            <a:ext cx="2601912" cy="132087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$24, %rsp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%rsp, %rdi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gets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Google Shape;301;p15"/>
          <p:cNvSpPr/>
          <p:nvPr/>
        </p:nvSpPr>
        <p:spPr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echo()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buf[4]; 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 . .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5"/>
          <p:cNvSpPr/>
          <p:nvPr/>
        </p:nvSpPr>
        <p:spPr>
          <a:xfrm>
            <a:off x="533400" y="2503486"/>
            <a:ext cx="1797050" cy="608299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bytes)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3" name="Google Shape;303;p15"/>
          <p:cNvCxnSpPr/>
          <p:nvPr/>
        </p:nvCxnSpPr>
        <p:spPr>
          <a:xfrm rot="10800000">
            <a:off x="2952750" y="4814816"/>
            <a:ext cx="4508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4" name="Google Shape;304;p15"/>
          <p:cNvSpPr/>
          <p:nvPr/>
        </p:nvSpPr>
        <p:spPr>
          <a:xfrm>
            <a:off x="3365500" y="4641778"/>
            <a:ext cx="738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15"/>
          <p:cNvSpPr/>
          <p:nvPr/>
        </p:nvSpPr>
        <p:spPr>
          <a:xfrm>
            <a:off x="533400" y="1360487"/>
            <a:ext cx="1797050" cy="11430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call_echo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06" name="Google Shape;306;p15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07" name="Google Shape;307;p15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311" name="Google Shape;311;p15"/>
          <p:cNvSpPr/>
          <p:nvPr/>
        </p:nvSpPr>
        <p:spPr>
          <a:xfrm>
            <a:off x="2330450" y="4648200"/>
            <a:ext cx="5937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15"/>
          <p:cNvSpPr txBox="1"/>
          <p:nvPr/>
        </p:nvSpPr>
        <p:spPr>
          <a:xfrm>
            <a:off x="457200" y="990600"/>
            <a:ext cx="18161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After call to gets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5"/>
          <p:cNvSpPr/>
          <p:nvPr/>
        </p:nvSpPr>
        <p:spPr>
          <a:xfrm>
            <a:off x="533400" y="3113087"/>
            <a:ext cx="1797050" cy="1531207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bytes unused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p15"/>
          <p:cNvSpPr/>
          <p:nvPr/>
        </p:nvSpPr>
        <p:spPr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4006f1:	callq  4006cf &lt;echo&gt;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4006f6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	add    $0x8,%rsp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Google Shape;315;p1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call_echo: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6" name="Google Shape;316;p15"/>
          <p:cNvGrpSpPr/>
          <p:nvPr/>
        </p:nvGrpSpPr>
        <p:grpSpPr>
          <a:xfrm>
            <a:off x="533400" y="2811289"/>
            <a:ext cx="1797050" cy="304800"/>
            <a:chOff x="2377022" y="2811289"/>
            <a:chExt cx="1797050" cy="304800"/>
          </a:xfrm>
        </p:grpSpPr>
        <p:sp>
          <p:nvSpPr>
            <p:cNvPr id="317" name="Google Shape;317;p15"/>
            <p:cNvSpPr/>
            <p:nvPr/>
          </p:nvSpPr>
          <p:spPr>
            <a:xfrm>
              <a:off x="2377022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2826285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3275547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21" name="Google Shape;321;p15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22" name="Google Shape;322;p15"/>
            <p:cNvSpPr/>
            <p:nvPr/>
          </p:nvSpPr>
          <p:spPr>
            <a:xfrm>
              <a:off x="2377022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2826285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3275547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326" name="Google Shape;326;p15"/>
          <p:cNvSpPr/>
          <p:nvPr/>
        </p:nvSpPr>
        <p:spPr>
          <a:xfrm>
            <a:off x="2390791" y="5334000"/>
            <a:ext cx="5257800" cy="82843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unix&gt;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./bufdemo-nsp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a string: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01234567890123456789012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01234567890123456789012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27" name="Google Shape;327;p15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328" name="Google Shape;328;p15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37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35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34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32" name="Google Shape;332;p15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333" name="Google Shape;333;p15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39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38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37" name="Google Shape;337;p15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338" name="Google Shape;338;p15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35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34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42" name="Google Shape;342;p15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343" name="Google Shape;343;p15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39</a:t>
              </a:r>
              <a:endParaRPr b="1" i="0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38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37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47" name="Google Shape;347;p15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348" name="Google Shape;348;p15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352" name="Google Shape;352;p15"/>
          <p:cNvSpPr txBox="1"/>
          <p:nvPr/>
        </p:nvSpPr>
        <p:spPr>
          <a:xfrm>
            <a:off x="982663" y="6292334"/>
            <a:ext cx="44294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Overflowed buffer, but did not corrupt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6"/>
          <p:cNvSpPr txBox="1"/>
          <p:nvPr>
            <p:ph type="title"/>
          </p:nvPr>
        </p:nvSpPr>
        <p:spPr>
          <a:xfrm>
            <a:off x="419099" y="493713"/>
            <a:ext cx="7229491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Buffer Overflow Stack Example #2</a:t>
            </a:r>
            <a:endParaRPr/>
          </a:p>
        </p:txBody>
      </p:sp>
      <p:sp>
        <p:nvSpPr>
          <p:cNvPr id="358" name="Google Shape;358;p16"/>
          <p:cNvSpPr/>
          <p:nvPr/>
        </p:nvSpPr>
        <p:spPr>
          <a:xfrm>
            <a:off x="5486400" y="1219200"/>
            <a:ext cx="2601912" cy="132087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$24, %rsp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%rsp, %rdi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gets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9" name="Google Shape;359;p16"/>
          <p:cNvSpPr/>
          <p:nvPr/>
        </p:nvSpPr>
        <p:spPr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echo()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buf[4]; 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 . .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6"/>
          <p:cNvSpPr/>
          <p:nvPr/>
        </p:nvSpPr>
        <p:spPr>
          <a:xfrm>
            <a:off x="533400" y="2503486"/>
            <a:ext cx="1797050" cy="608299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bytes)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1" name="Google Shape;361;p16"/>
          <p:cNvCxnSpPr/>
          <p:nvPr/>
        </p:nvCxnSpPr>
        <p:spPr>
          <a:xfrm rot="10800000">
            <a:off x="2952750" y="4814816"/>
            <a:ext cx="4508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2" name="Google Shape;362;p16"/>
          <p:cNvSpPr/>
          <p:nvPr/>
        </p:nvSpPr>
        <p:spPr>
          <a:xfrm>
            <a:off x="3365500" y="4641778"/>
            <a:ext cx="738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3" name="Google Shape;363;p16"/>
          <p:cNvSpPr/>
          <p:nvPr/>
        </p:nvSpPr>
        <p:spPr>
          <a:xfrm>
            <a:off x="538200" y="1355562"/>
            <a:ext cx="1797000" cy="11430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call_echo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64" name="Google Shape;364;p16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5" name="Google Shape;365;p16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369" name="Google Shape;369;p16"/>
          <p:cNvSpPr/>
          <p:nvPr/>
        </p:nvSpPr>
        <p:spPr>
          <a:xfrm>
            <a:off x="2330450" y="4648200"/>
            <a:ext cx="5937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0" name="Google Shape;370;p16"/>
          <p:cNvSpPr txBox="1"/>
          <p:nvPr/>
        </p:nvSpPr>
        <p:spPr>
          <a:xfrm>
            <a:off x="457200" y="990600"/>
            <a:ext cx="18161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After call to gets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6"/>
          <p:cNvSpPr/>
          <p:nvPr/>
        </p:nvSpPr>
        <p:spPr>
          <a:xfrm>
            <a:off x="533400" y="3113087"/>
            <a:ext cx="1797050" cy="1531207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bytes unused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2" name="Google Shape;372;p16"/>
          <p:cNvSpPr/>
          <p:nvPr/>
        </p:nvSpPr>
        <p:spPr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4006f1:	callq  4006cf &lt;echo&gt;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4006f6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	add    $0x8,%rsp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Google Shape;373;p16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call_echo: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4" name="Google Shape;374;p16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75" name="Google Shape;375;p16"/>
            <p:cNvSpPr/>
            <p:nvPr/>
          </p:nvSpPr>
          <p:spPr>
            <a:xfrm>
              <a:off x="2377022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2826285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3275547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379" name="Google Shape;379;p16"/>
          <p:cNvSpPr/>
          <p:nvPr/>
        </p:nvSpPr>
        <p:spPr>
          <a:xfrm>
            <a:off x="2390791" y="5334000"/>
            <a:ext cx="5257800" cy="82843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unix&gt;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./bufdemo-nsp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a string: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0123456789012345678901234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Segmentation Fault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80" name="Google Shape;380;p16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381" name="Google Shape;381;p16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37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35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34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85" name="Google Shape;385;p16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386" name="Google Shape;386;p16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39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38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90" name="Google Shape;390;p16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391" name="Google Shape;391;p16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35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34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95" name="Google Shape;395;p16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396" name="Google Shape;396;p16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39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38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37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00" name="Google Shape;400;p16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401" name="Google Shape;401;p16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405" name="Google Shape;405;p16"/>
          <p:cNvSpPr txBox="1"/>
          <p:nvPr/>
        </p:nvSpPr>
        <p:spPr>
          <a:xfrm>
            <a:off x="982663" y="6292334"/>
            <a:ext cx="4787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Overflowed buffer and corrupted return pointer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6" name="Google Shape;406;p16"/>
          <p:cNvGrpSpPr/>
          <p:nvPr/>
        </p:nvGrpSpPr>
        <p:grpSpPr>
          <a:xfrm>
            <a:off x="533400" y="2787290"/>
            <a:ext cx="1797050" cy="304800"/>
            <a:chOff x="2377022" y="2811289"/>
            <a:chExt cx="1797050" cy="304800"/>
          </a:xfrm>
        </p:grpSpPr>
        <p:sp>
          <p:nvSpPr>
            <p:cNvPr id="407" name="Google Shape;407;p16"/>
            <p:cNvSpPr/>
            <p:nvPr/>
          </p:nvSpPr>
          <p:spPr>
            <a:xfrm>
              <a:off x="2377022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2826285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3275547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34</a:t>
              </a:r>
              <a:endParaRPr b="1" i="0" sz="17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7"/>
          <p:cNvSpPr txBox="1"/>
          <p:nvPr>
            <p:ph type="title"/>
          </p:nvPr>
        </p:nvSpPr>
        <p:spPr>
          <a:xfrm>
            <a:off x="419099" y="493713"/>
            <a:ext cx="7229491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Buffer Overflow Stack Example #3</a:t>
            </a:r>
            <a:endParaRPr/>
          </a:p>
        </p:txBody>
      </p:sp>
      <p:sp>
        <p:nvSpPr>
          <p:cNvPr id="416" name="Google Shape;416;p17"/>
          <p:cNvSpPr/>
          <p:nvPr/>
        </p:nvSpPr>
        <p:spPr>
          <a:xfrm>
            <a:off x="5486400" y="1219200"/>
            <a:ext cx="2601912" cy="132087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$24, %rsp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%rsp, %rdi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gets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7" name="Google Shape;417;p17"/>
          <p:cNvSpPr/>
          <p:nvPr/>
        </p:nvSpPr>
        <p:spPr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echo()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buf[4]; 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 . .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7"/>
          <p:cNvSpPr/>
          <p:nvPr/>
        </p:nvSpPr>
        <p:spPr>
          <a:xfrm>
            <a:off x="533400" y="2503486"/>
            <a:ext cx="1797050" cy="608299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bytes)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9" name="Google Shape;419;p17"/>
          <p:cNvCxnSpPr/>
          <p:nvPr/>
        </p:nvCxnSpPr>
        <p:spPr>
          <a:xfrm rot="10800000">
            <a:off x="2952750" y="4814816"/>
            <a:ext cx="4508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0" name="Google Shape;420;p17"/>
          <p:cNvSpPr/>
          <p:nvPr/>
        </p:nvSpPr>
        <p:spPr>
          <a:xfrm>
            <a:off x="3365500" y="4641778"/>
            <a:ext cx="738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1" name="Google Shape;421;p17"/>
          <p:cNvSpPr/>
          <p:nvPr/>
        </p:nvSpPr>
        <p:spPr>
          <a:xfrm>
            <a:off x="533400" y="1360487"/>
            <a:ext cx="1797050" cy="11430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call_echo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22" name="Google Shape;422;p17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423" name="Google Shape;423;p17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427" name="Google Shape;427;p17"/>
          <p:cNvSpPr/>
          <p:nvPr/>
        </p:nvSpPr>
        <p:spPr>
          <a:xfrm>
            <a:off x="2330450" y="4648925"/>
            <a:ext cx="5937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8" name="Google Shape;428;p17"/>
          <p:cNvSpPr txBox="1"/>
          <p:nvPr/>
        </p:nvSpPr>
        <p:spPr>
          <a:xfrm>
            <a:off x="457200" y="990600"/>
            <a:ext cx="18161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After call to gets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7"/>
          <p:cNvSpPr/>
          <p:nvPr/>
        </p:nvSpPr>
        <p:spPr>
          <a:xfrm>
            <a:off x="533400" y="3113087"/>
            <a:ext cx="1797050" cy="1531207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bytes unused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Google Shape;430;p17"/>
          <p:cNvSpPr/>
          <p:nvPr/>
        </p:nvSpPr>
        <p:spPr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4006f1:	callq  4006cf &lt;echo&gt;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4006f6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	add    $0x8,%rsp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1" name="Google Shape;431;p17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call_echo: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2" name="Google Shape;432;p17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433" name="Google Shape;433;p17"/>
            <p:cNvSpPr/>
            <p:nvPr/>
          </p:nvSpPr>
          <p:spPr>
            <a:xfrm>
              <a:off x="2377022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2826285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3275547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437" name="Google Shape;437;p17"/>
          <p:cNvSpPr/>
          <p:nvPr/>
        </p:nvSpPr>
        <p:spPr>
          <a:xfrm>
            <a:off x="2390791" y="5334000"/>
            <a:ext cx="5257800" cy="82843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unix&gt;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./bufdemo-nsp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a string: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012345678901234567890123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012345678901234567890123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38" name="Google Shape;438;p17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39" name="Google Shape;439;p17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37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35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34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43" name="Google Shape;443;p1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44" name="Google Shape;444;p17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39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38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48" name="Google Shape;448;p17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449" name="Google Shape;449;p17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35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34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53" name="Google Shape;453;p1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454" name="Google Shape;454;p17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39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38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37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58" name="Google Shape;458;p17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459" name="Google Shape;459;p17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463" name="Google Shape;463;p17"/>
          <p:cNvSpPr txBox="1"/>
          <p:nvPr/>
        </p:nvSpPr>
        <p:spPr>
          <a:xfrm>
            <a:off x="982663" y="6292334"/>
            <a:ext cx="72767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Overflowed buffer, corrupted return pointer, but program seems to work!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4" name="Google Shape;464;p17"/>
          <p:cNvGrpSpPr/>
          <p:nvPr/>
        </p:nvGrpSpPr>
        <p:grpSpPr>
          <a:xfrm>
            <a:off x="533400" y="2819400"/>
            <a:ext cx="1797050" cy="304800"/>
            <a:chOff x="2377022" y="2811289"/>
            <a:chExt cx="1797050" cy="304800"/>
          </a:xfrm>
        </p:grpSpPr>
        <p:sp>
          <p:nvSpPr>
            <p:cNvPr id="465" name="Google Shape;465;p17"/>
            <p:cNvSpPr/>
            <p:nvPr/>
          </p:nvSpPr>
          <p:spPr>
            <a:xfrm>
              <a:off x="2377022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2826285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3275547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06</a:t>
              </a:r>
              <a:endParaRPr b="1" i="0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8"/>
          <p:cNvSpPr txBox="1"/>
          <p:nvPr>
            <p:ph type="title"/>
          </p:nvPr>
        </p:nvSpPr>
        <p:spPr>
          <a:xfrm>
            <a:off x="152401" y="493713"/>
            <a:ext cx="87630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Buffer Overflow Stack Example #3 Explained</a:t>
            </a:r>
            <a:endParaRPr/>
          </a:p>
        </p:txBody>
      </p:sp>
      <p:sp>
        <p:nvSpPr>
          <p:cNvPr id="474" name="Google Shape;474;p18"/>
          <p:cNvSpPr/>
          <p:nvPr/>
        </p:nvSpPr>
        <p:spPr>
          <a:xfrm>
            <a:off x="533400" y="2503486"/>
            <a:ext cx="1797050" cy="608299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bytes)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5" name="Google Shape;475;p18"/>
          <p:cNvCxnSpPr/>
          <p:nvPr/>
        </p:nvCxnSpPr>
        <p:spPr>
          <a:xfrm rot="10800000">
            <a:off x="2952750" y="4814816"/>
            <a:ext cx="4508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6" name="Google Shape;476;p18"/>
          <p:cNvSpPr/>
          <p:nvPr/>
        </p:nvSpPr>
        <p:spPr>
          <a:xfrm>
            <a:off x="3365500" y="4641778"/>
            <a:ext cx="738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7" name="Google Shape;477;p18"/>
          <p:cNvSpPr/>
          <p:nvPr/>
        </p:nvSpPr>
        <p:spPr>
          <a:xfrm>
            <a:off x="533400" y="1360487"/>
            <a:ext cx="1797050" cy="11430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call_echo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78" name="Google Shape;478;p18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479" name="Google Shape;479;p18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FF00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483" name="Google Shape;483;p18"/>
          <p:cNvSpPr/>
          <p:nvPr/>
        </p:nvSpPr>
        <p:spPr>
          <a:xfrm>
            <a:off x="2330450" y="4648200"/>
            <a:ext cx="5937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4" name="Google Shape;484;p18"/>
          <p:cNvSpPr txBox="1"/>
          <p:nvPr/>
        </p:nvSpPr>
        <p:spPr>
          <a:xfrm>
            <a:off x="457200" y="990600"/>
            <a:ext cx="18161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After call to gets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8"/>
          <p:cNvSpPr/>
          <p:nvPr/>
        </p:nvSpPr>
        <p:spPr>
          <a:xfrm>
            <a:off x="533400" y="3113087"/>
            <a:ext cx="1797050" cy="1531207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bytes unused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6" name="Google Shape;486;p18"/>
          <p:cNvSpPr/>
          <p:nvPr/>
        </p:nvSpPr>
        <p:spPr>
          <a:xfrm>
            <a:off x="2924175" y="1832820"/>
            <a:ext cx="4162425" cy="2582759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400600:	mov    %rsp,%rbp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400603:	mov    %rax,%rdx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400606:	shr    $0x3f,%rdx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40060a:	add    %rdx,%rax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40060d:	sar    %rax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400610:	jne    400614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400612:	pop    %rbp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400613:	retq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7" name="Google Shape;487;p18"/>
          <p:cNvSpPr txBox="1"/>
          <p:nvPr/>
        </p:nvSpPr>
        <p:spPr>
          <a:xfrm>
            <a:off x="2803525" y="1425919"/>
            <a:ext cx="27256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register_tm_clones: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8" name="Google Shape;488;p18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489" name="Google Shape;489;p18"/>
            <p:cNvSpPr/>
            <p:nvPr/>
          </p:nvSpPr>
          <p:spPr>
            <a:xfrm>
              <a:off x="2377022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2826285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3275547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93" name="Google Shape;493;p18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94" name="Google Shape;494;p18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37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35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34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98" name="Google Shape;498;p18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99" name="Google Shape;499;p18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39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38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503" name="Google Shape;503;p18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504" name="Google Shape;504;p18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35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34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508" name="Google Shape;508;p18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509" name="Google Shape;509;p18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39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38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37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513" name="Google Shape;513;p18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514" name="Google Shape;514;p18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518" name="Google Shape;518;p18"/>
          <p:cNvSpPr txBox="1"/>
          <p:nvPr/>
        </p:nvSpPr>
        <p:spPr>
          <a:xfrm>
            <a:off x="914400" y="5410200"/>
            <a:ext cx="535743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“Returns” to unrelated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Lots of things happen, without modifying critical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Eventually executes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retq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 to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9" name="Google Shape;519;p18"/>
          <p:cNvGrpSpPr/>
          <p:nvPr/>
        </p:nvGrpSpPr>
        <p:grpSpPr>
          <a:xfrm>
            <a:off x="533400" y="2819400"/>
            <a:ext cx="1797050" cy="304800"/>
            <a:chOff x="2377022" y="2811289"/>
            <a:chExt cx="1797050" cy="304800"/>
          </a:xfrm>
        </p:grpSpPr>
        <p:sp>
          <p:nvSpPr>
            <p:cNvPr id="520" name="Google Shape;520;p18"/>
            <p:cNvSpPr/>
            <p:nvPr/>
          </p:nvSpPr>
          <p:spPr>
            <a:xfrm>
              <a:off x="2377022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2826285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3275547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06</a:t>
              </a:r>
              <a:endParaRPr b="1" i="0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9"/>
          <p:cNvSpPr txBox="1"/>
          <p:nvPr>
            <p:ph type="title"/>
          </p:nvPr>
        </p:nvSpPr>
        <p:spPr>
          <a:xfrm>
            <a:off x="381000" y="533400"/>
            <a:ext cx="83058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Code Injection Attacks</a:t>
            </a:r>
            <a:endParaRPr/>
          </a:p>
        </p:txBody>
      </p:sp>
      <p:sp>
        <p:nvSpPr>
          <p:cNvPr id="529" name="Google Shape;529;p19"/>
          <p:cNvSpPr txBox="1"/>
          <p:nvPr>
            <p:ph idx="1" type="body"/>
          </p:nvPr>
        </p:nvSpPr>
        <p:spPr>
          <a:xfrm>
            <a:off x="457200" y="5562600"/>
            <a:ext cx="8255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60338" lvl="0" marL="1603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-US" sz="2000"/>
              <a:t>Input string contains byte representation of executable code</a:t>
            </a:r>
            <a:endParaRPr/>
          </a:p>
          <a:p>
            <a:pPr indent="-160338" lvl="0" marL="16033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lang="en-US" sz="2000"/>
              <a:t>Overwrite return address A with address of buffer B</a:t>
            </a:r>
            <a:endParaRPr/>
          </a:p>
          <a:p>
            <a:pPr indent="-160338" lvl="0" marL="16033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lang="en-US" sz="2000"/>
              <a:t>When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US" sz="2000"/>
              <a:t> executes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ret</a:t>
            </a:r>
            <a:r>
              <a:rPr lang="en-US" sz="2000"/>
              <a:t>, will jump to exploit code</a:t>
            </a:r>
            <a:endParaRPr/>
          </a:p>
        </p:txBody>
      </p:sp>
      <p:sp>
        <p:nvSpPr>
          <p:cNvPr id="530" name="Google Shape;530;p19"/>
          <p:cNvSpPr/>
          <p:nvPr/>
        </p:nvSpPr>
        <p:spPr>
          <a:xfrm>
            <a:off x="533400" y="3355975"/>
            <a:ext cx="2438400" cy="1749425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Q()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buf[64];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gets(buf);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...;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19"/>
          <p:cNvSpPr/>
          <p:nvPr/>
        </p:nvSpPr>
        <p:spPr>
          <a:xfrm>
            <a:off x="533400" y="1911350"/>
            <a:ext cx="1828800" cy="120015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P(){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Q();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19"/>
          <p:cNvSpPr txBox="1"/>
          <p:nvPr/>
        </p:nvSpPr>
        <p:spPr>
          <a:xfrm>
            <a:off x="2593975" y="2212975"/>
            <a:ext cx="911225" cy="923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3" name="Google Shape;533;p19"/>
          <p:cNvCxnSpPr/>
          <p:nvPr/>
        </p:nvCxnSpPr>
        <p:spPr>
          <a:xfrm rot="10800000">
            <a:off x="1905000" y="2670175"/>
            <a:ext cx="68897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534" name="Google Shape;534;p19"/>
          <p:cNvGrpSpPr/>
          <p:nvPr/>
        </p:nvGrpSpPr>
        <p:grpSpPr>
          <a:xfrm>
            <a:off x="4021138" y="1154113"/>
            <a:ext cx="4697008" cy="4203700"/>
            <a:chOff x="4021138" y="1154113"/>
            <a:chExt cx="4697008" cy="4203700"/>
          </a:xfrm>
        </p:grpSpPr>
        <p:sp>
          <p:nvSpPr>
            <p:cNvPr id="535" name="Google Shape;535;p19"/>
            <p:cNvSpPr txBox="1"/>
            <p:nvPr/>
          </p:nvSpPr>
          <p:spPr>
            <a:xfrm>
              <a:off x="5630863" y="1154113"/>
              <a:ext cx="2674937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 after call to 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gets()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5727700" y="2819400"/>
              <a:ext cx="1066800" cy="3810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5727700" y="1600200"/>
              <a:ext cx="1066800" cy="12192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5727700" y="4724400"/>
              <a:ext cx="1066800" cy="622300"/>
            </a:xfrm>
            <a:prstGeom prst="rect">
              <a:avLst/>
            </a:prstGeom>
            <a:solidFill>
              <a:srgbClr val="D5D5F4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9"/>
            <p:cNvSpPr txBox="1"/>
            <p:nvPr/>
          </p:nvSpPr>
          <p:spPr>
            <a:xfrm>
              <a:off x="7162800" y="2023547"/>
              <a:ext cx="1555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 frame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9"/>
            <p:cNvSpPr txBox="1"/>
            <p:nvPr/>
          </p:nvSpPr>
          <p:spPr>
            <a:xfrm>
              <a:off x="7162800" y="4097615"/>
              <a:ext cx="14690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Q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stack frame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9"/>
            <p:cNvSpPr txBox="1"/>
            <p:nvPr/>
          </p:nvSpPr>
          <p:spPr>
            <a:xfrm>
              <a:off x="4975225" y="4478338"/>
              <a:ext cx="314325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2" name="Google Shape;542;p19"/>
            <p:cNvCxnSpPr/>
            <p:nvPr/>
          </p:nvCxnSpPr>
          <p:spPr>
            <a:xfrm>
              <a:off x="5267325" y="4665663"/>
              <a:ext cx="396875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43" name="Google Shape;543;p19"/>
            <p:cNvSpPr/>
            <p:nvPr/>
          </p:nvSpPr>
          <p:spPr>
            <a:xfrm>
              <a:off x="5727700" y="4078288"/>
              <a:ext cx="1066800" cy="646112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exploit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5727700" y="3159125"/>
              <a:ext cx="1065213" cy="936625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9"/>
            <p:cNvSpPr txBox="1"/>
            <p:nvPr/>
          </p:nvSpPr>
          <p:spPr>
            <a:xfrm>
              <a:off x="4021138" y="3451225"/>
              <a:ext cx="1371600" cy="646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written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by 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gets()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9"/>
            <p:cNvSpPr/>
            <p:nvPr/>
          </p:nvSpPr>
          <p:spPr>
            <a:xfrm rot="10800000">
              <a:off x="6892925" y="1600200"/>
              <a:ext cx="228600" cy="1600200"/>
            </a:xfrm>
            <a:prstGeom prst="leftBrace">
              <a:avLst>
                <a:gd fmla="val 74991" name="adj1"/>
                <a:gd fmla="val 50000" name="adj2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9"/>
            <p:cNvSpPr/>
            <p:nvPr/>
          </p:nvSpPr>
          <p:spPr>
            <a:xfrm rot="10800000">
              <a:off x="6892925" y="3200400"/>
              <a:ext cx="228600" cy="2157413"/>
            </a:xfrm>
            <a:prstGeom prst="leftBrace">
              <a:avLst>
                <a:gd fmla="val 74976" name="adj1"/>
                <a:gd fmla="val 50000" name="adj2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9"/>
            <p:cNvSpPr/>
            <p:nvPr/>
          </p:nvSpPr>
          <p:spPr>
            <a:xfrm flipH="1" rot="10800000">
              <a:off x="5359400" y="2819400"/>
              <a:ext cx="228600" cy="1905000"/>
            </a:xfrm>
            <a:prstGeom prst="leftBrace">
              <a:avLst>
                <a:gd fmla="val 75000" name="adj1"/>
                <a:gd fmla="val 50000" name="adj2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>
            <p:ph type="title"/>
          </p:nvPr>
        </p:nvSpPr>
        <p:spPr>
          <a:xfrm>
            <a:off x="357188" y="4349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Today</a:t>
            </a:r>
            <a:endParaRPr/>
          </a:p>
        </p:txBody>
      </p:sp>
      <p:sp>
        <p:nvSpPr>
          <p:cNvPr id="114" name="Google Shape;114;p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Recap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Memory Layout</a:t>
            </a:r>
            <a:endParaRPr>
              <a:solidFill>
                <a:srgbClr val="7F7F7F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Buffer Overflow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</a:rPr>
              <a:t>Vulnerability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</a:rPr>
              <a:t>Protection</a:t>
            </a:r>
            <a:endParaRPr/>
          </a:p>
          <a:p>
            <a:pPr indent="0" lvl="0" marL="9144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Font typeface="Noto Sans"/>
              <a:buNone/>
            </a:pPr>
            <a:r>
              <a:t/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0"/>
          <p:cNvSpPr txBox="1"/>
          <p:nvPr>
            <p:ph type="title"/>
          </p:nvPr>
        </p:nvSpPr>
        <p:spPr>
          <a:xfrm>
            <a:off x="381000" y="493713"/>
            <a:ext cx="85344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Exploits Based on Buffer Overflows</a:t>
            </a:r>
            <a:endParaRPr/>
          </a:p>
        </p:txBody>
      </p:sp>
      <p:sp>
        <p:nvSpPr>
          <p:cNvPr id="554" name="Google Shape;554;p20"/>
          <p:cNvSpPr txBox="1"/>
          <p:nvPr>
            <p:ph idx="1" type="body"/>
          </p:nvPr>
        </p:nvSpPr>
        <p:spPr>
          <a:xfrm>
            <a:off x="404813" y="1327150"/>
            <a:ext cx="8281987" cy="545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i="1" lang="en-US">
                <a:solidFill>
                  <a:srgbClr val="C00000"/>
                </a:solidFill>
              </a:rPr>
              <a:t>Buffer overflow bugs can allow remote machines to execute arbitrary code on victim machines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Distressingly common in real programs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Programmers keep making the same mistakes ☹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Recent measures make these attacks much more difficult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Examples across the decades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Original “Internet worm” (1988)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“IM wars” (1999)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Twilight hack on Wii (2000s)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… and many, many more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You will learn some of the tricks in attacklab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Hopefully to convince you to never leave such holes in your programs!!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2"/>
          <p:cNvSpPr txBox="1"/>
          <p:nvPr>
            <p:ph type="title"/>
          </p:nvPr>
        </p:nvSpPr>
        <p:spPr>
          <a:xfrm>
            <a:off x="381000" y="417513"/>
            <a:ext cx="68580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 1: IM War</a:t>
            </a:r>
            <a:endParaRPr/>
          </a:p>
        </p:txBody>
      </p:sp>
      <p:sp>
        <p:nvSpPr>
          <p:cNvPr id="560" name="Google Shape;560;p22"/>
          <p:cNvSpPr txBox="1"/>
          <p:nvPr>
            <p:ph idx="1" type="body"/>
          </p:nvPr>
        </p:nvSpPr>
        <p:spPr>
          <a:xfrm>
            <a:off x="381000" y="1143000"/>
            <a:ext cx="8307388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July, 1999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Microsoft launches MSN Messenger (instant messaging system).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Messenger clients can access popular AOL Instant Messaging Service (AIM) servers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561" name="Google Shape;561;p22"/>
          <p:cNvSpPr/>
          <p:nvPr/>
        </p:nvSpPr>
        <p:spPr>
          <a:xfrm>
            <a:off x="5748337" y="3978275"/>
            <a:ext cx="1095375" cy="909638"/>
          </a:xfrm>
          <a:prstGeom prst="ellipse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AIM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2"/>
          <p:cNvSpPr/>
          <p:nvPr/>
        </p:nvSpPr>
        <p:spPr>
          <a:xfrm>
            <a:off x="4741862" y="2971800"/>
            <a:ext cx="998538" cy="909638"/>
          </a:xfrm>
          <a:prstGeom prst="ellipse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2"/>
          <p:cNvSpPr/>
          <p:nvPr/>
        </p:nvSpPr>
        <p:spPr>
          <a:xfrm>
            <a:off x="4808537" y="5029200"/>
            <a:ext cx="998538" cy="909638"/>
          </a:xfrm>
          <a:prstGeom prst="ellipse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2"/>
          <p:cNvSpPr/>
          <p:nvPr/>
        </p:nvSpPr>
        <p:spPr>
          <a:xfrm>
            <a:off x="4071937" y="3978275"/>
            <a:ext cx="998538" cy="909638"/>
          </a:xfrm>
          <a:prstGeom prst="ellipse">
            <a:avLst/>
          </a:prstGeom>
          <a:solidFill>
            <a:srgbClr val="F1C7C7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2"/>
          <p:cNvSpPr/>
          <p:nvPr/>
        </p:nvSpPr>
        <p:spPr>
          <a:xfrm>
            <a:off x="2286000" y="3978275"/>
            <a:ext cx="1095375" cy="909638"/>
          </a:xfrm>
          <a:prstGeom prst="ellipse">
            <a:avLst/>
          </a:prstGeom>
          <a:solidFill>
            <a:srgbClr val="F1C7C7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MSN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6" name="Google Shape;566;p22"/>
          <p:cNvCxnSpPr/>
          <p:nvPr/>
        </p:nvCxnSpPr>
        <p:spPr>
          <a:xfrm>
            <a:off x="3394075" y="4419600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67" name="Google Shape;567;p22"/>
          <p:cNvCxnSpPr/>
          <p:nvPr/>
        </p:nvCxnSpPr>
        <p:spPr>
          <a:xfrm>
            <a:off x="5072062" y="4419600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68" name="Google Shape;568;p22"/>
          <p:cNvCxnSpPr/>
          <p:nvPr/>
        </p:nvCxnSpPr>
        <p:spPr>
          <a:xfrm>
            <a:off x="5646737" y="3717925"/>
            <a:ext cx="30480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69" name="Google Shape;569;p22"/>
          <p:cNvCxnSpPr/>
          <p:nvPr/>
        </p:nvCxnSpPr>
        <p:spPr>
          <a:xfrm rot="5400000">
            <a:off x="5641975" y="4762500"/>
            <a:ext cx="30480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3"/>
          <p:cNvSpPr txBox="1"/>
          <p:nvPr>
            <p:ph type="title"/>
          </p:nvPr>
        </p:nvSpPr>
        <p:spPr>
          <a:xfrm>
            <a:off x="381000" y="417513"/>
            <a:ext cx="86868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IM War (cont.)</a:t>
            </a:r>
            <a:endParaRPr/>
          </a:p>
        </p:txBody>
      </p:sp>
      <p:sp>
        <p:nvSpPr>
          <p:cNvPr id="575" name="Google Shape;575;p23"/>
          <p:cNvSpPr txBox="1"/>
          <p:nvPr>
            <p:ph idx="1" type="body"/>
          </p:nvPr>
        </p:nvSpPr>
        <p:spPr>
          <a:xfrm>
            <a:off x="381000" y="1143000"/>
            <a:ext cx="8307388" cy="545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August 1999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Mysteriously, Messenger clients can no longer access AIM servers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Microsoft and AOL begin the IM war: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AOL changes server to disallow Messenger clients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Microsoft makes changes to clients to defeat AOL changes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At least 13 such skirmishes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What was really happening?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AOL had discovered a buffer overflow bug in their own AIM clients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They exploited it to detect and block Microsoft: the exploit code returned a 4-byte signature (the bytes at some location in the AIM client) to server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When Microsoft changed code to match signature, AOL changed signature location</a:t>
            </a:r>
            <a:endParaRPr/>
          </a:p>
          <a:p>
            <a:pPr indent="-1270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4"/>
          <p:cNvSpPr txBox="1"/>
          <p:nvPr>
            <p:ph idx="1" type="body"/>
          </p:nvPr>
        </p:nvSpPr>
        <p:spPr>
          <a:xfrm>
            <a:off x="152400" y="304800"/>
            <a:ext cx="8991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Date: Wed, 11 Aug 1999 11:30:57 -0700 (PDT) 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From: Phil Bucking &lt;philbucking@yahoo.com&gt; 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Subject: AOL exploiting buffer overrun bug in their own software! 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To: rms@pharlap.com 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t/>
            </a:r>
            <a:endParaRPr b="0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Mr. Smith,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t/>
            </a:r>
            <a:endParaRPr b="0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I am writing you because I have discovered something that I think you 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might find interesting because you are an Internet security expert with 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experience in this area. I have also tried to contact AOL but received 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no response.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t/>
            </a:r>
            <a:endParaRPr b="0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I am a developer who has been working on a revolutionary new instant 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messaging client that should be released later this year.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It appears that the AIM client has a buffer overrun bug. By itself 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this might not be the end of the world, as MS surely has had its share. 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But AOL is now *exploiting their own buffer overrun bug* to help in 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its efforts to block MS Instant Messenger.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....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Since you have significant credibility with the press I hope that you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can use this information to help inform people that behind AOL's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friendly exterior they are nefariously compromising peoples' security.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t/>
            </a:r>
            <a:endParaRPr b="0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Sincerely,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Phil Bucking 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Founder, Bucking Consulting 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philbucking@yahoo.com</a:t>
            </a:r>
            <a:endParaRPr/>
          </a:p>
        </p:txBody>
      </p:sp>
      <p:sp>
        <p:nvSpPr>
          <p:cNvPr id="581" name="Google Shape;581;p24"/>
          <p:cNvSpPr txBox="1"/>
          <p:nvPr/>
        </p:nvSpPr>
        <p:spPr>
          <a:xfrm>
            <a:off x="4114800" y="5429250"/>
            <a:ext cx="4419600" cy="1200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was later determined that this email originated from within Microsoft!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5"/>
          <p:cNvSpPr txBox="1"/>
          <p:nvPr>
            <p:ph type="title"/>
          </p:nvPr>
        </p:nvSpPr>
        <p:spPr>
          <a:xfrm>
            <a:off x="357188" y="4349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Aside: Worms and Viruses</a:t>
            </a:r>
            <a:endParaRPr/>
          </a:p>
        </p:txBody>
      </p:sp>
      <p:sp>
        <p:nvSpPr>
          <p:cNvPr id="588" name="Google Shape;588;p2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Worm: A program that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run by itself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propagate a fully working version of itself to other computers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Font typeface="Noto Sans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Virus: Code that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Adds itself to other programs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Does not run independently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Both are (usually) designed to spread among computers and to wreak havoc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6"/>
          <p:cNvSpPr txBox="1"/>
          <p:nvPr>
            <p:ph type="title"/>
          </p:nvPr>
        </p:nvSpPr>
        <p:spPr>
          <a:xfrm>
            <a:off x="381000" y="493713"/>
            <a:ext cx="87630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OK, what to do about buffer overflow attacks</a:t>
            </a:r>
            <a:endParaRPr/>
          </a:p>
        </p:txBody>
      </p:sp>
      <p:sp>
        <p:nvSpPr>
          <p:cNvPr id="594" name="Google Shape;594;p26"/>
          <p:cNvSpPr txBox="1"/>
          <p:nvPr>
            <p:ph idx="1" type="body"/>
          </p:nvPr>
        </p:nvSpPr>
        <p:spPr>
          <a:xfrm>
            <a:off x="404813" y="1327150"/>
            <a:ext cx="8281987" cy="545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Avoid overflow vulnerabilities</a:t>
            </a:r>
            <a:endParaRPr/>
          </a:p>
          <a:p>
            <a:pPr indent="-1270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Employ system-level protections</a:t>
            </a:r>
            <a:endParaRPr/>
          </a:p>
          <a:p>
            <a:pPr indent="-1270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Have compiler use “stack canaries”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Lets talk about each…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7"/>
          <p:cNvSpPr txBox="1"/>
          <p:nvPr>
            <p:ph type="title"/>
          </p:nvPr>
        </p:nvSpPr>
        <p:spPr>
          <a:xfrm>
            <a:off x="485775" y="457200"/>
            <a:ext cx="86582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1. Avoid Overflow Vulnerabilities in Code (!)</a:t>
            </a:r>
            <a:endParaRPr/>
          </a:p>
        </p:txBody>
      </p:sp>
      <p:sp>
        <p:nvSpPr>
          <p:cNvPr id="600" name="Google Shape;600;p27"/>
          <p:cNvSpPr txBox="1"/>
          <p:nvPr>
            <p:ph idx="1" type="body"/>
          </p:nvPr>
        </p:nvSpPr>
        <p:spPr>
          <a:xfrm>
            <a:off x="519113" y="4038600"/>
            <a:ext cx="8091487" cy="248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For example, use library routines that limit string lengths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fgets</a:t>
            </a:r>
            <a:r>
              <a:rPr lang="en-US"/>
              <a:t> instead of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strncpy</a:t>
            </a:r>
            <a:r>
              <a:rPr lang="en-US"/>
              <a:t> instead of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strcpy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Don’t use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lang="en-US"/>
              <a:t> with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%s</a:t>
            </a:r>
            <a:r>
              <a:rPr lang="en-US"/>
              <a:t> conversion specification</a:t>
            </a:r>
            <a:endParaRPr/>
          </a:p>
          <a:p>
            <a:pPr indent="-228600" lvl="2" marL="1143000" rtl="0" algn="l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Use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fgets</a:t>
            </a:r>
            <a:r>
              <a:rPr lang="en-US"/>
              <a:t> to read the string</a:t>
            </a:r>
            <a:endParaRPr/>
          </a:p>
          <a:p>
            <a:pPr indent="-228600" lvl="2" marL="1143000" rtl="0" algn="l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Or use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%ns</a:t>
            </a:r>
            <a:r>
              <a:rPr b="1" lang="en-US"/>
              <a:t>  </a:t>
            </a:r>
            <a:r>
              <a:rPr lang="en-US"/>
              <a:t>where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/>
              <a:t> is a suitable integer</a:t>
            </a: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609600" y="1447800"/>
            <a:ext cx="5943600" cy="2028761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Echo Line */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echo()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buf[4];  /* Way too small! */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fgets(buf, 4, stdin);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puts(buf);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8"/>
          <p:cNvSpPr txBox="1"/>
          <p:nvPr>
            <p:ph type="title"/>
          </p:nvPr>
        </p:nvSpPr>
        <p:spPr>
          <a:xfrm>
            <a:off x="381000" y="533400"/>
            <a:ext cx="8077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2. System-Level Protections can help</a:t>
            </a:r>
            <a:endParaRPr/>
          </a:p>
        </p:txBody>
      </p:sp>
      <p:sp>
        <p:nvSpPr>
          <p:cNvPr id="607" name="Google Shape;607;p28"/>
          <p:cNvSpPr txBox="1"/>
          <p:nvPr>
            <p:ph idx="1" type="body"/>
          </p:nvPr>
        </p:nvSpPr>
        <p:spPr>
          <a:xfrm>
            <a:off x="366713" y="1328738"/>
            <a:ext cx="4433887" cy="293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Randomized stack offsets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At start of program, allocate random amount of space on stack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Shifts stack addresses for entire program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Makes it difficult for hacker to predict beginning of inserted code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E.g.: 5 executions of memory allocation code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Stack repositioned each time program executes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graphicFrame>
        <p:nvGraphicFramePr>
          <p:cNvPr id="608" name="Google Shape;608;p28"/>
          <p:cNvGraphicFramePr/>
          <p:nvPr/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>
              <mc:Choice Requires="v">
                <p:oleObj r:id="rId4" imgH="4763" imgW="6858000" progId="Excel.Sheet.12" spid="_x0000_s1">
                  <p:embed/>
                </p:oleObj>
              </mc:Choice>
              <mc:Fallback>
                <p:oleObj r:id="rId5" imgH="4763" imgW="6858000" progId="Excel.Sheet.12">
                  <p:embed/>
                  <p:pic>
                    <p:nvPicPr>
                      <p:cNvPr id="608" name="Google Shape;608;p2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9" name="Google Shape;609;p28"/>
          <p:cNvGraphicFramePr/>
          <p:nvPr/>
        </p:nvGraphicFramePr>
        <p:xfrm>
          <a:off x="357198" y="4876800"/>
          <a:ext cx="6553200" cy="203200"/>
        </p:xfrm>
        <a:graphic>
          <a:graphicData uri="http://schemas.openxmlformats.org/presentationml/2006/ole">
            <mc:AlternateContent>
              <mc:Choice Requires="v">
                <p:oleObj r:id="rId7" imgH="203200" imgW="6553200" progId="Excel.Sheet.12" spid="_x0000_s2">
                  <p:embed/>
                </p:oleObj>
              </mc:Choice>
              <mc:Fallback>
                <p:oleObj r:id="rId8" imgH="203200" imgW="6553200" progId="Excel.Sheet.12">
                  <p:embed/>
                  <p:pic>
                    <p:nvPicPr>
                      <p:cNvPr id="609" name="Google Shape;609;p28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57198" y="4876800"/>
                        <a:ext cx="65532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0" name="Google Shape;610;p28"/>
          <p:cNvGrpSpPr/>
          <p:nvPr/>
        </p:nvGrpSpPr>
        <p:grpSpPr>
          <a:xfrm>
            <a:off x="5979949" y="1328738"/>
            <a:ext cx="2688595" cy="4949546"/>
            <a:chOff x="5979949" y="1328738"/>
            <a:chExt cx="2688595" cy="4949546"/>
          </a:xfrm>
        </p:grpSpPr>
        <p:sp>
          <p:nvSpPr>
            <p:cNvPr id="611" name="Google Shape;611;p28"/>
            <p:cNvSpPr/>
            <p:nvPr/>
          </p:nvSpPr>
          <p:spPr>
            <a:xfrm>
              <a:off x="7398544" y="3386138"/>
              <a:ext cx="1270000" cy="304800"/>
            </a:xfrm>
            <a:prstGeom prst="rect">
              <a:avLst/>
            </a:prstGeom>
            <a:solidFill>
              <a:srgbClr val="F2F2F2"/>
            </a:solidFill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</a:t>
              </a:r>
              <a:endParaRPr b="1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7398544" y="3690938"/>
              <a:ext cx="1270000" cy="95726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Application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7398544" y="1404938"/>
              <a:ext cx="1270000" cy="304800"/>
            </a:xfrm>
            <a:prstGeom prst="rect">
              <a:avLst/>
            </a:prstGeom>
            <a:solidFill>
              <a:srgbClr val="F2F2F2"/>
            </a:solidFill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 Narrow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7398544" y="1709738"/>
              <a:ext cx="1270000" cy="1676400"/>
            </a:xfrm>
            <a:prstGeom prst="rect">
              <a:avLst/>
            </a:prstGeom>
            <a:solidFill>
              <a:srgbClr val="FF9999"/>
            </a:solidFill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 Narrow"/>
                <a:buNone/>
              </a:pPr>
              <a:r>
                <a:t/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5979949" y="2243138"/>
              <a:ext cx="1002591" cy="6309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Random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allocation</a:t>
              </a:r>
              <a:endParaRPr b="1" i="0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7150767" y="1704917"/>
              <a:ext cx="228600" cy="1681221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cubicBezTo>
                    <a:pt x="15635" y="21600"/>
                    <a:pt x="10800" y="20875"/>
                    <a:pt x="10800" y="19980"/>
                  </a:cubicBezTo>
                  <a:lnTo>
                    <a:pt x="10800" y="12420"/>
                  </a:lnTo>
                  <a:cubicBezTo>
                    <a:pt x="10800" y="11525"/>
                    <a:pt x="5965" y="10800"/>
                    <a:pt x="0" y="10800"/>
                  </a:cubicBezTo>
                  <a:cubicBezTo>
                    <a:pt x="5965" y="10800"/>
                    <a:pt x="10800" y="10075"/>
                    <a:pt x="10800" y="9180"/>
                  </a:cubicBezTo>
                  <a:lnTo>
                    <a:pt x="10800" y="1620"/>
                  </a:lnTo>
                  <a:cubicBezTo>
                    <a:pt x="10800" y="725"/>
                    <a:pt x="15635" y="0"/>
                    <a:pt x="21600" y="0"/>
                  </a:cubicBezTo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 Narrow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6107341" y="1328738"/>
              <a:ext cx="1062603" cy="3539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Stack base</a:t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7398544" y="4638842"/>
              <a:ext cx="1270000" cy="3810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B?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28"/>
            <p:cNvSpPr txBox="1"/>
            <p:nvPr/>
          </p:nvSpPr>
          <p:spPr>
            <a:xfrm>
              <a:off x="6561519" y="5908952"/>
              <a:ext cx="4210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B?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0" name="Google Shape;620;p28"/>
            <p:cNvCxnSpPr/>
            <p:nvPr/>
          </p:nvCxnSpPr>
          <p:spPr>
            <a:xfrm>
              <a:off x="6982540" y="6096000"/>
              <a:ext cx="396875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21" name="Google Shape;621;p28"/>
            <p:cNvSpPr/>
            <p:nvPr/>
          </p:nvSpPr>
          <p:spPr>
            <a:xfrm>
              <a:off x="7398544" y="5535098"/>
              <a:ext cx="1270000" cy="646112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exploit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7398544" y="5016392"/>
              <a:ext cx="1270000" cy="518706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9"/>
          <p:cNvSpPr txBox="1"/>
          <p:nvPr>
            <p:ph type="title"/>
          </p:nvPr>
        </p:nvSpPr>
        <p:spPr>
          <a:xfrm>
            <a:off x="381000" y="533400"/>
            <a:ext cx="8077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2. System-Level Protections can help</a:t>
            </a:r>
            <a:endParaRPr/>
          </a:p>
        </p:txBody>
      </p:sp>
      <p:sp>
        <p:nvSpPr>
          <p:cNvPr id="628" name="Google Shape;628;p29"/>
          <p:cNvSpPr txBox="1"/>
          <p:nvPr>
            <p:ph idx="1" type="body"/>
          </p:nvPr>
        </p:nvSpPr>
        <p:spPr>
          <a:xfrm>
            <a:off x="366713" y="1328738"/>
            <a:ext cx="4052887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Non-executable code segments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 traditional x86, can mark region of memory as either “read-only” or “writable”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Can execute anything readable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X86-64 added  explicit “execute” permission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Stack marked as non-executable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graphicFrame>
        <p:nvGraphicFramePr>
          <p:cNvPr id="629" name="Google Shape;629;p29"/>
          <p:cNvGraphicFramePr/>
          <p:nvPr/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>
              <mc:Choice Requires="v">
                <p:oleObj r:id="rId4" imgH="4763" imgW="6858000" progId="Excel.Sheet.12" spid="_x0000_s1">
                  <p:embed/>
                </p:oleObj>
              </mc:Choice>
              <mc:Fallback>
                <p:oleObj r:id="rId5" imgH="4763" imgW="6858000" progId="Excel.Sheet.12">
                  <p:embed/>
                  <p:pic>
                    <p:nvPicPr>
                      <p:cNvPr id="629" name="Google Shape;629;p2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0" name="Google Shape;630;p29"/>
          <p:cNvGrpSpPr/>
          <p:nvPr/>
        </p:nvGrpSpPr>
        <p:grpSpPr>
          <a:xfrm>
            <a:off x="4021138" y="1154113"/>
            <a:ext cx="4697008" cy="4203700"/>
            <a:chOff x="4021138" y="1154113"/>
            <a:chExt cx="4697008" cy="4203700"/>
          </a:xfrm>
        </p:grpSpPr>
        <p:sp>
          <p:nvSpPr>
            <p:cNvPr id="631" name="Google Shape;631;p29"/>
            <p:cNvSpPr txBox="1"/>
            <p:nvPr/>
          </p:nvSpPr>
          <p:spPr>
            <a:xfrm>
              <a:off x="5630863" y="1154113"/>
              <a:ext cx="2674937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 after call to 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gets()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9"/>
            <p:cNvSpPr/>
            <p:nvPr/>
          </p:nvSpPr>
          <p:spPr>
            <a:xfrm>
              <a:off x="5727700" y="2819400"/>
              <a:ext cx="1066800" cy="3810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9"/>
            <p:cNvSpPr/>
            <p:nvPr/>
          </p:nvSpPr>
          <p:spPr>
            <a:xfrm>
              <a:off x="5727700" y="1600200"/>
              <a:ext cx="1066800" cy="12192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29"/>
            <p:cNvSpPr/>
            <p:nvPr/>
          </p:nvSpPr>
          <p:spPr>
            <a:xfrm>
              <a:off x="5727700" y="4724400"/>
              <a:ext cx="1066800" cy="622300"/>
            </a:xfrm>
            <a:prstGeom prst="rect">
              <a:avLst/>
            </a:prstGeom>
            <a:solidFill>
              <a:srgbClr val="D5D5F4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29"/>
            <p:cNvSpPr txBox="1"/>
            <p:nvPr/>
          </p:nvSpPr>
          <p:spPr>
            <a:xfrm>
              <a:off x="7162800" y="2023547"/>
              <a:ext cx="1555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 frame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9"/>
            <p:cNvSpPr txBox="1"/>
            <p:nvPr/>
          </p:nvSpPr>
          <p:spPr>
            <a:xfrm>
              <a:off x="7162800" y="4097615"/>
              <a:ext cx="14690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Q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stack frame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9"/>
            <p:cNvSpPr txBox="1"/>
            <p:nvPr/>
          </p:nvSpPr>
          <p:spPr>
            <a:xfrm>
              <a:off x="4975225" y="4478338"/>
              <a:ext cx="314325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8" name="Google Shape;638;p29"/>
            <p:cNvCxnSpPr/>
            <p:nvPr/>
          </p:nvCxnSpPr>
          <p:spPr>
            <a:xfrm>
              <a:off x="5267325" y="4665663"/>
              <a:ext cx="396875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39" name="Google Shape;639;p29"/>
            <p:cNvSpPr/>
            <p:nvPr/>
          </p:nvSpPr>
          <p:spPr>
            <a:xfrm>
              <a:off x="5727700" y="4078288"/>
              <a:ext cx="1066800" cy="646112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exploit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5727700" y="3159125"/>
              <a:ext cx="1065213" cy="936625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9"/>
            <p:cNvSpPr txBox="1"/>
            <p:nvPr/>
          </p:nvSpPr>
          <p:spPr>
            <a:xfrm>
              <a:off x="4021138" y="3451225"/>
              <a:ext cx="1371600" cy="646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written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by 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gets()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9"/>
            <p:cNvSpPr/>
            <p:nvPr/>
          </p:nvSpPr>
          <p:spPr>
            <a:xfrm rot="10800000">
              <a:off x="6892925" y="1600200"/>
              <a:ext cx="228600" cy="1600200"/>
            </a:xfrm>
            <a:prstGeom prst="leftBrace">
              <a:avLst>
                <a:gd fmla="val 74991" name="adj1"/>
                <a:gd fmla="val 50000" name="adj2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29"/>
            <p:cNvSpPr/>
            <p:nvPr/>
          </p:nvSpPr>
          <p:spPr>
            <a:xfrm rot="10800000">
              <a:off x="6892925" y="3200400"/>
              <a:ext cx="228600" cy="2157413"/>
            </a:xfrm>
            <a:prstGeom prst="leftBrace">
              <a:avLst>
                <a:gd fmla="val 74976" name="adj1"/>
                <a:gd fmla="val 50000" name="adj2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29"/>
            <p:cNvSpPr/>
            <p:nvPr/>
          </p:nvSpPr>
          <p:spPr>
            <a:xfrm flipH="1" rot="10800000">
              <a:off x="5359400" y="2819400"/>
              <a:ext cx="228600" cy="1905000"/>
            </a:xfrm>
            <a:prstGeom prst="leftBrace">
              <a:avLst>
                <a:gd fmla="val 75000" name="adj1"/>
                <a:gd fmla="val 50000" name="adj2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45" name="Google Shape;645;p29"/>
          <p:cNvCxnSpPr/>
          <p:nvPr/>
        </p:nvCxnSpPr>
        <p:spPr>
          <a:xfrm flipH="1" rot="10800000">
            <a:off x="4419600" y="4665663"/>
            <a:ext cx="1308100" cy="1277937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46" name="Google Shape;646;p29"/>
          <p:cNvSpPr txBox="1"/>
          <p:nvPr/>
        </p:nvSpPr>
        <p:spPr>
          <a:xfrm>
            <a:off x="264144" y="5943600"/>
            <a:ext cx="41115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attempt to execute this code will fail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0"/>
          <p:cNvSpPr txBox="1"/>
          <p:nvPr>
            <p:ph type="title"/>
          </p:nvPr>
        </p:nvSpPr>
        <p:spPr>
          <a:xfrm>
            <a:off x="381000" y="533400"/>
            <a:ext cx="8077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3. Stack Canaries can help</a:t>
            </a:r>
            <a:endParaRPr/>
          </a:p>
        </p:txBody>
      </p:sp>
      <p:sp>
        <p:nvSpPr>
          <p:cNvPr id="652" name="Google Shape;652;p30"/>
          <p:cNvSpPr txBox="1"/>
          <p:nvPr>
            <p:ph idx="1" type="body"/>
          </p:nvPr>
        </p:nvSpPr>
        <p:spPr>
          <a:xfrm>
            <a:off x="366713" y="1328738"/>
            <a:ext cx="7939087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Idea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Place special value (“canary”) on stack just beyond buffer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Check for corruption before exiting function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GCC Implementation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-fstack-protector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Now the default (disabled earlier)</a:t>
            </a:r>
            <a:endParaRPr/>
          </a:p>
        </p:txBody>
      </p:sp>
      <p:sp>
        <p:nvSpPr>
          <p:cNvPr id="653" name="Google Shape;653;p30"/>
          <p:cNvSpPr/>
          <p:nvPr/>
        </p:nvSpPr>
        <p:spPr>
          <a:xfrm>
            <a:off x="1828800" y="3981450"/>
            <a:ext cx="4152900" cy="828675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unix&gt;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./bufdemo-sp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a string: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4" name="Google Shape;654;p30"/>
          <p:cNvSpPr/>
          <p:nvPr/>
        </p:nvSpPr>
        <p:spPr>
          <a:xfrm>
            <a:off x="1828800" y="4886325"/>
            <a:ext cx="4152900" cy="828675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unix&gt;./bufdemo-sp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a string: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01234567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*** stack smashing detected ***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357018" y="304800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x86-64 Linux Memory Layout</a:t>
            </a:r>
            <a:endParaRPr/>
          </a:p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Stack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Runtime stack (8MB limit)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E. g., local variables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Heap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Dynamically allocated as needed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When call  malloc(), calloc(), new()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Statically allocated 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E.g., global vars,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/>
              <a:t> vars, string constants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Text  / Shared Libraries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Executable machine instructions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Read-only</a:t>
            </a:r>
            <a:endParaRPr/>
          </a:p>
        </p:txBody>
      </p:sp>
      <p:sp>
        <p:nvSpPr>
          <p:cNvPr id="121" name="Google Shape;121;p3"/>
          <p:cNvSpPr txBox="1"/>
          <p:nvPr/>
        </p:nvSpPr>
        <p:spPr>
          <a:xfrm>
            <a:off x="2950402" y="6169580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Hex Address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4456982" y="914400"/>
            <a:ext cx="24010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00007FFFFFFFFFFF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5842202" y="6412468"/>
            <a:ext cx="10157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6858000" y="1041955"/>
            <a:ext cx="1447800" cy="5584825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6858000" y="1047750"/>
            <a:ext cx="1447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6858000" y="6017180"/>
            <a:ext cx="1447800" cy="3048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6858000" y="5712380"/>
            <a:ext cx="1447800" cy="304800"/>
          </a:xfrm>
          <a:prstGeom prst="rect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6858000" y="5105400"/>
            <a:ext cx="1447800" cy="60698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5842202" y="6169580"/>
            <a:ext cx="10157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400000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0" name="Google Shape;130;p3"/>
          <p:cNvCxnSpPr/>
          <p:nvPr/>
        </p:nvCxnSpPr>
        <p:spPr>
          <a:xfrm>
            <a:off x="7581900" y="1428750"/>
            <a:ext cx="0" cy="457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" name="Google Shape;131;p3"/>
          <p:cNvCxnSpPr/>
          <p:nvPr/>
        </p:nvCxnSpPr>
        <p:spPr>
          <a:xfrm rot="10800000">
            <a:off x="7581900" y="4876800"/>
            <a:ext cx="0" cy="22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2" name="Google Shape;132;p3"/>
          <p:cNvSpPr/>
          <p:nvPr/>
        </p:nvSpPr>
        <p:spPr>
          <a:xfrm>
            <a:off x="5181600" y="6115605"/>
            <a:ext cx="609600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8D8D8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" name="Google Shape;133;p3"/>
          <p:cNvCxnSpPr/>
          <p:nvPr/>
        </p:nvCxnSpPr>
        <p:spPr>
          <a:xfrm>
            <a:off x="6858000" y="2189163"/>
            <a:ext cx="1447800" cy="1587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3"/>
          <p:cNvSpPr/>
          <p:nvPr/>
        </p:nvSpPr>
        <p:spPr>
          <a:xfrm rot="10800000">
            <a:off x="8364538" y="1047750"/>
            <a:ext cx="228600" cy="1141413"/>
          </a:xfrm>
          <a:prstGeom prst="leftBrace">
            <a:avLst>
              <a:gd fmla="val 75011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8564563" y="1435100"/>
            <a:ext cx="63341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8MB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not drawn to scale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6858000" y="3733800"/>
            <a:ext cx="1447800" cy="6096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Libraries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/>
          <p:nvPr>
            <p:ph type="title"/>
          </p:nvPr>
        </p:nvSpPr>
        <p:spPr>
          <a:xfrm>
            <a:off x="444500" y="417513"/>
            <a:ext cx="70993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Protected Buffer Disassembly</a:t>
            </a:r>
            <a:endParaRPr/>
          </a:p>
        </p:txBody>
      </p:sp>
      <p:sp>
        <p:nvSpPr>
          <p:cNvPr id="660" name="Google Shape;660;p31"/>
          <p:cNvSpPr/>
          <p:nvPr/>
        </p:nvSpPr>
        <p:spPr>
          <a:xfrm>
            <a:off x="92075" y="1676400"/>
            <a:ext cx="8899526" cy="396775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40072f:	sub    $0x18,%rsp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400733:	mov    %fs:0x28,%rax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40073c:	mov    %rax,0x8(%rsp)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400741:	xor    %eax,%eax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400743:	mov    %rsp,%rdi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400746:	callq  4006e0 &lt;gets&gt;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40074b:	mov    %rsp,%rdi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40074e:	callq  400570 &lt;puts@plt&gt;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400753:	mov    0x8(%rsp),%rax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400758:	xor    %fs:0x28,%rax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400761:	je     400768 &lt;echo+0x39&gt;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400763:	callq  400580 &lt;__stack_chk_fail@plt&gt;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400768:	add    $0x18,%rsp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40076c:	retq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1" name="Google Shape;661;p31"/>
          <p:cNvSpPr txBox="1"/>
          <p:nvPr/>
        </p:nvSpPr>
        <p:spPr>
          <a:xfrm>
            <a:off x="92075" y="1221363"/>
            <a:ext cx="8835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2"/>
          <p:cNvSpPr txBox="1"/>
          <p:nvPr>
            <p:ph type="title"/>
          </p:nvPr>
        </p:nvSpPr>
        <p:spPr>
          <a:xfrm>
            <a:off x="419100" y="493713"/>
            <a:ext cx="64897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Setting Up Canary</a:t>
            </a:r>
            <a:endParaRPr/>
          </a:p>
        </p:txBody>
      </p:sp>
      <p:sp>
        <p:nvSpPr>
          <p:cNvPr id="667" name="Google Shape;667;p32"/>
          <p:cNvSpPr/>
          <p:nvPr/>
        </p:nvSpPr>
        <p:spPr>
          <a:xfrm>
            <a:off x="2624432" y="5181600"/>
            <a:ext cx="6183312" cy="1567096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movq	%fs:40, %rax  # Get canary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movq	%rax, 8(%rsp) # Place on stack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xorl	%eax, %eax    # Erase canary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32"/>
          <p:cNvSpPr/>
          <p:nvPr/>
        </p:nvSpPr>
        <p:spPr>
          <a:xfrm>
            <a:off x="3124200" y="1235075"/>
            <a:ext cx="5105400" cy="1812925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Echo Line */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echo()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buf[4];  /* Way too small! */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32"/>
          <p:cNvSpPr/>
          <p:nvPr/>
        </p:nvSpPr>
        <p:spPr>
          <a:xfrm>
            <a:off x="533400" y="2503486"/>
            <a:ext cx="1797050" cy="608299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bytes)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0" name="Google Shape;670;p32"/>
          <p:cNvCxnSpPr/>
          <p:nvPr/>
        </p:nvCxnSpPr>
        <p:spPr>
          <a:xfrm rot="10800000">
            <a:off x="2952750" y="4814816"/>
            <a:ext cx="4508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71" name="Google Shape;671;p32"/>
          <p:cNvSpPr/>
          <p:nvPr/>
        </p:nvSpPr>
        <p:spPr>
          <a:xfrm>
            <a:off x="3365500" y="4641778"/>
            <a:ext cx="738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2" name="Google Shape;672;p32"/>
          <p:cNvSpPr/>
          <p:nvPr/>
        </p:nvSpPr>
        <p:spPr>
          <a:xfrm>
            <a:off x="533400" y="1360487"/>
            <a:ext cx="1797050" cy="11430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call_echo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3" name="Google Shape;673;p32"/>
          <p:cNvSpPr/>
          <p:nvPr/>
        </p:nvSpPr>
        <p:spPr>
          <a:xfrm>
            <a:off x="533400" y="4648200"/>
            <a:ext cx="449263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[3]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32"/>
          <p:cNvSpPr/>
          <p:nvPr/>
        </p:nvSpPr>
        <p:spPr>
          <a:xfrm>
            <a:off x="982663" y="4648200"/>
            <a:ext cx="449262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32"/>
          <p:cNvSpPr/>
          <p:nvPr/>
        </p:nvSpPr>
        <p:spPr>
          <a:xfrm>
            <a:off x="1431925" y="4648200"/>
            <a:ext cx="449263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32"/>
          <p:cNvSpPr/>
          <p:nvPr/>
        </p:nvSpPr>
        <p:spPr>
          <a:xfrm>
            <a:off x="1881188" y="4648200"/>
            <a:ext cx="449262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32"/>
          <p:cNvSpPr/>
          <p:nvPr/>
        </p:nvSpPr>
        <p:spPr>
          <a:xfrm>
            <a:off x="2330450" y="4648200"/>
            <a:ext cx="5937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8" name="Google Shape;678;p32"/>
          <p:cNvSpPr txBox="1"/>
          <p:nvPr/>
        </p:nvSpPr>
        <p:spPr>
          <a:xfrm>
            <a:off x="457200" y="990600"/>
            <a:ext cx="19081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Before call to gets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32"/>
          <p:cNvSpPr/>
          <p:nvPr/>
        </p:nvSpPr>
        <p:spPr>
          <a:xfrm>
            <a:off x="533400" y="3113087"/>
            <a:ext cx="1797050" cy="1531207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bytes unused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0" name="Google Shape;680;p32"/>
          <p:cNvSpPr/>
          <p:nvPr/>
        </p:nvSpPr>
        <p:spPr>
          <a:xfrm>
            <a:off x="533400" y="3735101"/>
            <a:ext cx="1797050" cy="608299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bytes)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3"/>
          <p:cNvSpPr txBox="1"/>
          <p:nvPr>
            <p:ph type="title"/>
          </p:nvPr>
        </p:nvSpPr>
        <p:spPr>
          <a:xfrm>
            <a:off x="419100" y="493713"/>
            <a:ext cx="64897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Checking Canary</a:t>
            </a:r>
            <a:endParaRPr/>
          </a:p>
        </p:txBody>
      </p:sp>
      <p:sp>
        <p:nvSpPr>
          <p:cNvPr id="686" name="Google Shape;686;p33"/>
          <p:cNvSpPr/>
          <p:nvPr/>
        </p:nvSpPr>
        <p:spPr>
          <a:xfrm>
            <a:off x="2517775" y="5044683"/>
            <a:ext cx="6473825" cy="1813317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movq	8(%rsp), %rax     	# Retrieve from stack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xorq	%fs:40, %rax      	# Compare to canary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je	.L6               		# If same, OK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call	__stack_chk_fail  	# FAIL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.L6:	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33"/>
          <p:cNvSpPr/>
          <p:nvPr/>
        </p:nvSpPr>
        <p:spPr>
          <a:xfrm>
            <a:off x="3124200" y="1235075"/>
            <a:ext cx="5105400" cy="1812925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Echo Line */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echo()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buf[4];  /* Way too small! */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33"/>
          <p:cNvSpPr/>
          <p:nvPr/>
        </p:nvSpPr>
        <p:spPr>
          <a:xfrm>
            <a:off x="533400" y="2743200"/>
            <a:ext cx="1797050" cy="3048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33"/>
          <p:cNvSpPr/>
          <p:nvPr/>
        </p:nvSpPr>
        <p:spPr>
          <a:xfrm>
            <a:off x="533400" y="3048000"/>
            <a:ext cx="1797050" cy="304800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%ebp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0" name="Google Shape;690;p33"/>
          <p:cNvSpPr/>
          <p:nvPr/>
        </p:nvSpPr>
        <p:spPr>
          <a:xfrm>
            <a:off x="533400" y="1600200"/>
            <a:ext cx="1797050" cy="11430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33"/>
          <p:cNvSpPr/>
          <p:nvPr/>
        </p:nvSpPr>
        <p:spPr>
          <a:xfrm>
            <a:off x="533400" y="4267200"/>
            <a:ext cx="449263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[3]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33"/>
          <p:cNvSpPr/>
          <p:nvPr/>
        </p:nvSpPr>
        <p:spPr>
          <a:xfrm>
            <a:off x="982663" y="4267200"/>
            <a:ext cx="449262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33"/>
          <p:cNvSpPr/>
          <p:nvPr/>
        </p:nvSpPr>
        <p:spPr>
          <a:xfrm>
            <a:off x="1431925" y="4267200"/>
            <a:ext cx="449263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33"/>
          <p:cNvSpPr/>
          <p:nvPr/>
        </p:nvSpPr>
        <p:spPr>
          <a:xfrm>
            <a:off x="1881188" y="4267200"/>
            <a:ext cx="449262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33"/>
          <p:cNvSpPr txBox="1"/>
          <p:nvPr/>
        </p:nvSpPr>
        <p:spPr>
          <a:xfrm>
            <a:off x="457200" y="1230313"/>
            <a:ext cx="19081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Before call to gets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33"/>
          <p:cNvSpPr/>
          <p:nvPr/>
        </p:nvSpPr>
        <p:spPr>
          <a:xfrm>
            <a:off x="533400" y="3352800"/>
            <a:ext cx="1797050" cy="304800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%ebx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7" name="Google Shape;697;p33"/>
          <p:cNvSpPr/>
          <p:nvPr/>
        </p:nvSpPr>
        <p:spPr>
          <a:xfrm>
            <a:off x="533400" y="3962400"/>
            <a:ext cx="1797050" cy="304800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Canary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8" name="Google Shape;698;p33"/>
          <p:cNvSpPr/>
          <p:nvPr/>
        </p:nvSpPr>
        <p:spPr>
          <a:xfrm>
            <a:off x="533400" y="2503486"/>
            <a:ext cx="1797050" cy="608299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bytes)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9" name="Google Shape;699;p33"/>
          <p:cNvCxnSpPr/>
          <p:nvPr/>
        </p:nvCxnSpPr>
        <p:spPr>
          <a:xfrm rot="10800000">
            <a:off x="2952750" y="4814816"/>
            <a:ext cx="4508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00" name="Google Shape;700;p33"/>
          <p:cNvSpPr/>
          <p:nvPr/>
        </p:nvSpPr>
        <p:spPr>
          <a:xfrm>
            <a:off x="3365500" y="4641778"/>
            <a:ext cx="738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1" name="Google Shape;701;p33"/>
          <p:cNvSpPr/>
          <p:nvPr/>
        </p:nvSpPr>
        <p:spPr>
          <a:xfrm>
            <a:off x="533400" y="1360487"/>
            <a:ext cx="1797050" cy="11430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call_echo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02" name="Google Shape;702;p33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703" name="Google Shape;703;p33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707" name="Google Shape;707;p33"/>
          <p:cNvSpPr/>
          <p:nvPr/>
        </p:nvSpPr>
        <p:spPr>
          <a:xfrm>
            <a:off x="2330450" y="4648200"/>
            <a:ext cx="5937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8" name="Google Shape;708;p33"/>
          <p:cNvSpPr txBox="1"/>
          <p:nvPr/>
        </p:nvSpPr>
        <p:spPr>
          <a:xfrm>
            <a:off x="457200" y="990600"/>
            <a:ext cx="18161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After call to gets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33"/>
          <p:cNvSpPr/>
          <p:nvPr/>
        </p:nvSpPr>
        <p:spPr>
          <a:xfrm>
            <a:off x="533400" y="3113087"/>
            <a:ext cx="1797050" cy="1531207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bytes unused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0" name="Google Shape;710;p33"/>
          <p:cNvSpPr/>
          <p:nvPr/>
        </p:nvSpPr>
        <p:spPr>
          <a:xfrm>
            <a:off x="533400" y="3735101"/>
            <a:ext cx="1797050" cy="608299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bytes)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1" name="Google Shape;711;p33"/>
          <p:cNvGrpSpPr/>
          <p:nvPr/>
        </p:nvGrpSpPr>
        <p:grpSpPr>
          <a:xfrm>
            <a:off x="533400" y="4343400"/>
            <a:ext cx="1797050" cy="304800"/>
            <a:chOff x="533400" y="4648200"/>
            <a:chExt cx="1797050" cy="304800"/>
          </a:xfrm>
        </p:grpSpPr>
        <p:sp>
          <p:nvSpPr>
            <p:cNvPr id="712" name="Google Shape;712;p33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36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35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34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716" name="Google Shape;716;p33"/>
          <p:cNvSpPr txBox="1"/>
          <p:nvPr/>
        </p:nvSpPr>
        <p:spPr>
          <a:xfrm>
            <a:off x="3581400" y="3810000"/>
            <a:ext cx="16763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0123456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Summary of Compound Types in C</a:t>
            </a:r>
            <a:endParaRPr/>
          </a:p>
        </p:txBody>
      </p:sp>
      <p:sp>
        <p:nvSpPr>
          <p:cNvPr id="722" name="Google Shape;722;p47"/>
          <p:cNvSpPr txBox="1"/>
          <p:nvPr>
            <p:ph idx="1" type="body"/>
          </p:nvPr>
        </p:nvSpPr>
        <p:spPr>
          <a:xfrm>
            <a:off x="396875" y="1362075"/>
            <a:ext cx="82899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Arrays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Contiguous allocation of memory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Aligned to satisfy every element’s alignment requirement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Pointer to first element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No bounds checking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Structures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Allocate bytes in order declared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Pad in middle and at end to satisfy alignment</a:t>
            </a:r>
            <a:endParaRPr/>
          </a:p>
          <a:p>
            <a:pPr indent="0" lvl="0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 txBox="1"/>
          <p:nvPr>
            <p:ph type="title"/>
          </p:nvPr>
        </p:nvSpPr>
        <p:spPr>
          <a:xfrm>
            <a:off x="457200" y="493713"/>
            <a:ext cx="68453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Memory Allocation Example</a:t>
            </a:r>
            <a:endParaRPr/>
          </a:p>
        </p:txBody>
      </p:sp>
      <p:sp>
        <p:nvSpPr>
          <p:cNvPr id="143" name="Google Shape;143;p4"/>
          <p:cNvSpPr/>
          <p:nvPr/>
        </p:nvSpPr>
        <p:spPr>
          <a:xfrm>
            <a:off x="609600" y="1498600"/>
            <a:ext cx="5791200" cy="4798751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big_array[1L&lt;&lt;24];  /* 16 MB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huge_array[1L&lt;&lt;31]; /*  2 GB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global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useless() { return 0;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 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void *p1, *p2, *p3, *p4;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p1 = malloc(1L &lt;&lt; 28); /* 256 MB */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p2 = malloc(1L &lt;&lt; 8);  /* 256  B */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p3 = malloc(1L &lt;&lt; 32); /*   4 GB */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p4 = malloc(1L &lt;&lt; 8);  /* 256  B */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/* Some print statements ...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not drawn to scale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490538" y="6319837"/>
            <a:ext cx="3673475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Where does everything go?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6858000" y="1041955"/>
            <a:ext cx="1447800" cy="5584825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6858000" y="1171575"/>
            <a:ext cx="1447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6858000" y="6017180"/>
            <a:ext cx="1447800" cy="3048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6858000" y="5712380"/>
            <a:ext cx="1447800" cy="304800"/>
          </a:xfrm>
          <a:prstGeom prst="rect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6858000" y="5105400"/>
            <a:ext cx="1447800" cy="60698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4"/>
          <p:cNvCxnSpPr/>
          <p:nvPr/>
        </p:nvCxnSpPr>
        <p:spPr>
          <a:xfrm>
            <a:off x="7581900" y="1552575"/>
            <a:ext cx="0" cy="457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2" name="Google Shape;152;p4"/>
          <p:cNvCxnSpPr/>
          <p:nvPr/>
        </p:nvCxnSpPr>
        <p:spPr>
          <a:xfrm rot="10800000">
            <a:off x="7581900" y="4876800"/>
            <a:ext cx="0" cy="22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3" name="Google Shape;153;p4"/>
          <p:cNvCxnSpPr/>
          <p:nvPr/>
        </p:nvCxnSpPr>
        <p:spPr>
          <a:xfrm>
            <a:off x="6858000" y="2312988"/>
            <a:ext cx="1447800" cy="1587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" name="Google Shape;154;p4"/>
          <p:cNvSpPr/>
          <p:nvPr/>
        </p:nvSpPr>
        <p:spPr>
          <a:xfrm>
            <a:off x="6858000" y="3733800"/>
            <a:ext cx="1447800" cy="6096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Libraries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/>
          <p:nvPr/>
        </p:nvSpPr>
        <p:spPr>
          <a:xfrm>
            <a:off x="2667000" y="4038600"/>
            <a:ext cx="2667000" cy="533400"/>
          </a:xfrm>
          <a:prstGeom prst="rect">
            <a:avLst/>
          </a:prstGeom>
          <a:solidFill>
            <a:srgbClr val="F6F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2667000" y="3499005"/>
            <a:ext cx="2667000" cy="539595"/>
          </a:xfrm>
          <a:prstGeom prst="rect">
            <a:avLst/>
          </a:prstGeom>
          <a:solidFill>
            <a:srgbClr val="F1C7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5"/>
          <p:cNvSpPr/>
          <p:nvPr/>
        </p:nvSpPr>
        <p:spPr>
          <a:xfrm>
            <a:off x="2667000" y="2073275"/>
            <a:ext cx="2667000" cy="304800"/>
          </a:xfrm>
          <a:prstGeom prst="rect">
            <a:avLst/>
          </a:prstGeom>
          <a:solidFill>
            <a:srgbClr val="D5D5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/>
          <p:nvPr/>
        </p:nvSpPr>
        <p:spPr>
          <a:xfrm>
            <a:off x="2667000" y="2438400"/>
            <a:ext cx="2667000" cy="1066800"/>
          </a:xfrm>
          <a:prstGeom prst="rect">
            <a:avLst/>
          </a:prstGeom>
          <a:solidFill>
            <a:srgbClr val="D5F1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/>
          <p:cNvSpPr txBox="1"/>
          <p:nvPr>
            <p:ph type="title"/>
          </p:nvPr>
        </p:nvSpPr>
        <p:spPr>
          <a:xfrm>
            <a:off x="431800" y="533400"/>
            <a:ext cx="65786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x86-64 Example Addresses</a:t>
            </a:r>
            <a:endParaRPr/>
          </a:p>
        </p:txBody>
      </p:sp>
      <p:sp>
        <p:nvSpPr>
          <p:cNvPr id="164" name="Google Shape;164;p5"/>
          <p:cNvSpPr/>
          <p:nvPr/>
        </p:nvSpPr>
        <p:spPr>
          <a:xfrm>
            <a:off x="152400" y="2066925"/>
            <a:ext cx="5638800" cy="258275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				 0x00007ffe4d3be87c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 					 0x00007f7262a1e010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 					 0x00007f7162a1d010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p4	   				 0x000000008359d120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					 0x000000008359d010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big_array 		 0x0000000080601060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huge_array 		 0x0000000000601060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				 0x000000000040060c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useless() 		 0x0000000000400590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5"/>
          <p:cNvSpPr txBox="1"/>
          <p:nvPr/>
        </p:nvSpPr>
        <p:spPr>
          <a:xfrm>
            <a:off x="457200" y="1214438"/>
            <a:ext cx="2474913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address range ~2</a:t>
            </a:r>
            <a:r>
              <a:rPr b="1" baseline="30000" i="1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47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"/>
          <p:cNvSpPr txBox="1"/>
          <p:nvPr/>
        </p:nvSpPr>
        <p:spPr>
          <a:xfrm>
            <a:off x="5867400" y="715963"/>
            <a:ext cx="1011238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00007F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5867400" y="6262688"/>
            <a:ext cx="1011238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6858000" y="892175"/>
            <a:ext cx="1447800" cy="5584825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6858000" y="5867400"/>
            <a:ext cx="1447800" cy="3048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6858000" y="5562600"/>
            <a:ext cx="1447800" cy="304800"/>
          </a:xfrm>
          <a:prstGeom prst="rect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6858000" y="4267200"/>
            <a:ext cx="1447800" cy="12954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p5"/>
          <p:cNvCxnSpPr/>
          <p:nvPr/>
        </p:nvCxnSpPr>
        <p:spPr>
          <a:xfrm>
            <a:off x="7581900" y="1038225"/>
            <a:ext cx="0" cy="457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3" name="Google Shape;173;p5"/>
          <p:cNvCxnSpPr/>
          <p:nvPr/>
        </p:nvCxnSpPr>
        <p:spPr>
          <a:xfrm rot="10800000">
            <a:off x="7581900" y="4038600"/>
            <a:ext cx="0" cy="22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4" name="Google Shape;174;p5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not drawn to scale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6858000" y="1600200"/>
            <a:ext cx="1447800" cy="6096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" name="Google Shape;176;p5"/>
          <p:cNvCxnSpPr/>
          <p:nvPr/>
        </p:nvCxnSpPr>
        <p:spPr>
          <a:xfrm>
            <a:off x="7581900" y="2209800"/>
            <a:ext cx="0" cy="22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7" name="Google Shape;177;p5"/>
          <p:cNvSpPr/>
          <p:nvPr/>
        </p:nvSpPr>
        <p:spPr>
          <a:xfrm>
            <a:off x="6858000" y="885825"/>
            <a:ext cx="1447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5"/>
          <p:cNvGrpSpPr/>
          <p:nvPr/>
        </p:nvGrpSpPr>
        <p:grpSpPr>
          <a:xfrm>
            <a:off x="5334000" y="1752600"/>
            <a:ext cx="1544638" cy="3303759"/>
            <a:chOff x="4841481" y="1752600"/>
            <a:chExt cx="2037157" cy="3303759"/>
          </a:xfrm>
        </p:grpSpPr>
        <p:cxnSp>
          <p:nvCxnSpPr>
            <p:cNvPr id="179" name="Google Shape;179;p5"/>
            <p:cNvCxnSpPr/>
            <p:nvPr/>
          </p:nvCxnSpPr>
          <p:spPr>
            <a:xfrm flipH="1" rot="10800000">
              <a:off x="4876800" y="1752600"/>
              <a:ext cx="2001838" cy="76200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80" name="Google Shape;180;p5"/>
            <p:cNvCxnSpPr/>
            <p:nvPr/>
          </p:nvCxnSpPr>
          <p:spPr>
            <a:xfrm flipH="1" rot="10800000">
              <a:off x="4876800" y="2073275"/>
              <a:ext cx="2001838" cy="746125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81" name="Google Shape;181;p5"/>
            <p:cNvCxnSpPr/>
            <p:nvPr/>
          </p:nvCxnSpPr>
          <p:spPr>
            <a:xfrm>
              <a:off x="4870380" y="3066106"/>
              <a:ext cx="2008258" cy="1658294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82" name="Google Shape;182;p5"/>
            <p:cNvCxnSpPr/>
            <p:nvPr/>
          </p:nvCxnSpPr>
          <p:spPr>
            <a:xfrm>
              <a:off x="4841481" y="3398065"/>
              <a:ext cx="2008258" cy="1658294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"/>
          <p:cNvSpPr txBox="1"/>
          <p:nvPr>
            <p:ph type="title"/>
          </p:nvPr>
        </p:nvSpPr>
        <p:spPr>
          <a:xfrm>
            <a:off x="357188" y="4349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Today</a:t>
            </a:r>
            <a:endParaRPr/>
          </a:p>
        </p:txBody>
      </p:sp>
      <p:sp>
        <p:nvSpPr>
          <p:cNvPr id="189" name="Google Shape;189;p6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808080"/>
                </a:solidFill>
              </a:rPr>
              <a:t>Memory Layout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Buffer Overflow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Vulnerability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Protection</a:t>
            </a:r>
            <a:endParaRPr/>
          </a:p>
          <a:p>
            <a:pPr indent="0" lvl="0" marL="91441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Font typeface="Noto Sans"/>
              <a:buNone/>
            </a:pPr>
            <a:r>
              <a:t/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5" name="Google Shape;195;p7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7"/>
          <p:cNvSpPr txBox="1"/>
          <p:nvPr>
            <p:ph type="title"/>
          </p:nvPr>
        </p:nvSpPr>
        <p:spPr>
          <a:xfrm>
            <a:off x="357188" y="50800"/>
            <a:ext cx="85581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Recall: Memory Referencing Bug Example</a:t>
            </a:r>
            <a:endParaRPr/>
          </a:p>
        </p:txBody>
      </p:sp>
      <p:sp>
        <p:nvSpPr>
          <p:cNvPr id="197" name="Google Shape;197;p7"/>
          <p:cNvSpPr txBox="1"/>
          <p:nvPr>
            <p:ph idx="1" type="body"/>
          </p:nvPr>
        </p:nvSpPr>
        <p:spPr>
          <a:xfrm>
            <a:off x="457200" y="609600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3429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Result is system specific</a:t>
            </a:r>
            <a:endParaRPr/>
          </a:p>
        </p:txBody>
      </p:sp>
      <p:sp>
        <p:nvSpPr>
          <p:cNvPr id="198" name="Google Shape;198;p7"/>
          <p:cNvSpPr/>
          <p:nvPr/>
        </p:nvSpPr>
        <p:spPr>
          <a:xfrm>
            <a:off x="825500" y="4267200"/>
            <a:ext cx="7327900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fun(0)  ➙	3.14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fun(1)  ➙	3.14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fun(2)  ➙	3.1399998664856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fun(3)  ➙	2.00000061035156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fun(4)  ➙	3.14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fun(6)  ➙	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Segmentation fault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838200" y="1295400"/>
            <a:ext cx="6553200" cy="2844800"/>
          </a:xfrm>
          <a:prstGeom prst="rect">
            <a:avLst/>
          </a:prstGeom>
          <a:solidFill>
            <a:srgbClr val="F8F6D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63500" lIns="63500" spcFirstLastPara="1" rIns="63500" wrap="square" tIns="63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a[2];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double 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struct_t;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fun(int i) {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volatile struct_t s;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s.d = 3.14;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s.a[i] = 15213; /* Possibly out of bounds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s.d;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7791727" y="22225"/>
            <a:ext cx="15921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6" name="Google Shape;206;p8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Memory Referencing Bug Example</a:t>
            </a:r>
            <a:endParaRPr/>
          </a:p>
        </p:txBody>
      </p:sp>
      <p:sp>
        <p:nvSpPr>
          <p:cNvPr id="207" name="Google Shape;207;p8"/>
          <p:cNvSpPr/>
          <p:nvPr/>
        </p:nvSpPr>
        <p:spPr>
          <a:xfrm>
            <a:off x="762000" y="1270000"/>
            <a:ext cx="2209800" cy="1320800"/>
          </a:xfrm>
          <a:prstGeom prst="rect">
            <a:avLst/>
          </a:prstGeom>
          <a:solidFill>
            <a:srgbClr val="F8F6D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63500" lIns="63500" spcFirstLastPara="1" rIns="63500" wrap="square" tIns="63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a[2];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double 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struct_t;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3581400" y="1295400"/>
            <a:ext cx="4419600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fun(0)  ➙	3.14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fun(1)  ➙	3.14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fun(2)  ➙	3.1399998664856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fun(3)  ➙	2.00000061035156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fun(4)  ➙	3.14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fun(6)  ➙	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Segmentation fault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8"/>
          <p:cNvSpPr/>
          <p:nvPr/>
        </p:nvSpPr>
        <p:spPr>
          <a:xfrm>
            <a:off x="4648200" y="3733800"/>
            <a:ext cx="304800" cy="2667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cap="flat" cmpd="sng" w="2857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10" name="Google Shape;210;p8"/>
          <p:cNvSpPr/>
          <p:nvPr/>
        </p:nvSpPr>
        <p:spPr>
          <a:xfrm>
            <a:off x="5105400" y="4800600"/>
            <a:ext cx="21209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accessed by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8"/>
          <p:cNvSpPr/>
          <p:nvPr/>
        </p:nvSpPr>
        <p:spPr>
          <a:xfrm>
            <a:off x="762000" y="3200400"/>
            <a:ext cx="1668462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Explanation: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2" name="Google Shape;212;p8"/>
          <p:cNvGraphicFramePr/>
          <p:nvPr/>
        </p:nvGraphicFramePr>
        <p:xfrm>
          <a:off x="2514600" y="373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{24633247-0755-4073-AE48-D5324A2C89A5}</a:tableStyleId>
              </a:tblPr>
              <a:tblGrid>
                <a:gridCol w="1638300"/>
                <a:gridCol w="431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Critical State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d7 ... d4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d3 ... d0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a[1]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a[0]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3" name="Google Shape;213;p8"/>
          <p:cNvSpPr/>
          <p:nvPr/>
        </p:nvSpPr>
        <p:spPr>
          <a:xfrm flipH="1">
            <a:off x="2057400" y="4876800"/>
            <a:ext cx="304800" cy="1524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cap="flat" cmpd="sng" w="2857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14" name="Google Shape;214;p8"/>
          <p:cNvSpPr/>
          <p:nvPr/>
        </p:nvSpPr>
        <p:spPr>
          <a:xfrm>
            <a:off x="609600" y="5486400"/>
            <a:ext cx="12928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struct_t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"/>
          <p:cNvSpPr txBox="1"/>
          <p:nvPr>
            <p:ph type="title"/>
          </p:nvPr>
        </p:nvSpPr>
        <p:spPr>
          <a:xfrm>
            <a:off x="381000" y="417513"/>
            <a:ext cx="68580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Such problems are a BIG deal</a:t>
            </a:r>
            <a:endParaRPr/>
          </a:p>
        </p:txBody>
      </p:sp>
      <p:sp>
        <p:nvSpPr>
          <p:cNvPr id="220" name="Google Shape;220;p9"/>
          <p:cNvSpPr txBox="1"/>
          <p:nvPr>
            <p:ph idx="1" type="body"/>
          </p:nvPr>
        </p:nvSpPr>
        <p:spPr>
          <a:xfrm>
            <a:off x="381000" y="1295400"/>
            <a:ext cx="8307388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Generally called a “buffer overflow”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when exceeding the memory size allocated for an array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Why a big deal?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It’s the #1 technical cause of security vulnerabilities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#1 overall cause is social engineering / user ignorance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Most common form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Unchecked lengths on string inputs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Particularly for bounded character arrays on the stack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sometimes referred to as stack smashing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2012-10-15T22:47:51Z</dcterms:created>
  <dc:creator>Markus Pueschel</dc:creator>
</cp:coreProperties>
</file>