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  <p:sldMasterId id="214748368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</p:sldIdLst>
  <p:sldSz cy="6858000" cx="9144000"/>
  <p:notesSz cx="6858000" cy="9144000"/>
  <p:embeddedFontLst>
    <p:embeddedFont>
      <p:font typeface="Arial Narrow"/>
      <p:regular r:id="rId52"/>
      <p:bold r:id="rId53"/>
      <p:italic r:id="rId54"/>
      <p:boldItalic r:id="rId55"/>
    </p:embeddedFont>
    <p:embeddedFont>
      <p:font typeface="Gill Sans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8" roundtripDataSignature="AMtx7mjnbXNiahpXWNNUanFrjU2FGxez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6C7686-C1CD-4D0F-BFB0-B51FAEAE80F8}">
  <a:tblStyle styleId="{D26C7686-C1CD-4D0F-BFB0-B51FAEAE80F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6D58703-D0AF-47C2-A4F6-7AD9FE1297BF}" styleName="Table_1">
    <a:wholeTbl>
      <a:tcTxStyle b="off" i="off">
        <a:font>
          <a:latin typeface="Calibri Bold"/>
          <a:ea typeface="Calibri Bold"/>
          <a:cs typeface="Calibri Bol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6E6"/>
          </a:solidFill>
        </a:fill>
      </a:tcStyle>
    </a:wholeTbl>
    <a:band1H>
      <a:tcTxStyle/>
      <a:tcStyle>
        <a:fill>
          <a:solidFill>
            <a:srgbClr val="DDCACA"/>
          </a:solidFill>
        </a:fill>
      </a:tcStyle>
    </a:band1H>
    <a:band2H>
      <a:tcTxStyle/>
    </a:band2H>
    <a:band1V>
      <a:tcTxStyle/>
      <a:tcStyle>
        <a:fill>
          <a:solidFill>
            <a:srgbClr val="DDCACA"/>
          </a:solidFill>
        </a:fill>
      </a:tcStyle>
    </a:band1V>
    <a:band2V>
      <a:tcTxStyle/>
    </a:band2V>
    <a:la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font" Target="fonts/ArialNarrow-bold.fntdata"/><Relationship Id="rId52" Type="http://schemas.openxmlformats.org/officeDocument/2006/relationships/font" Target="fonts/ArialNarrow-regular.fntdata"/><Relationship Id="rId11" Type="http://schemas.openxmlformats.org/officeDocument/2006/relationships/slide" Target="slides/slide2.xml"/><Relationship Id="rId55" Type="http://schemas.openxmlformats.org/officeDocument/2006/relationships/font" Target="fonts/ArialNarrow-boldItalic.fntdata"/><Relationship Id="rId10" Type="http://schemas.openxmlformats.org/officeDocument/2006/relationships/slide" Target="slides/slide1.xml"/><Relationship Id="rId54" Type="http://schemas.openxmlformats.org/officeDocument/2006/relationships/font" Target="fonts/ArialNarrow-italic.fntdata"/><Relationship Id="rId13" Type="http://schemas.openxmlformats.org/officeDocument/2006/relationships/slide" Target="slides/slide4.xml"/><Relationship Id="rId57" Type="http://schemas.openxmlformats.org/officeDocument/2006/relationships/font" Target="fonts/GillSans-bold.fntdata"/><Relationship Id="rId12" Type="http://schemas.openxmlformats.org/officeDocument/2006/relationships/slide" Target="slides/slide3.xml"/><Relationship Id="rId56" Type="http://schemas.openxmlformats.org/officeDocument/2006/relationships/font" Target="fonts/GillSans-regular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58" Type="http://customschemas.google.com/relationships/presentationmetadata" Target="meta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/>
          <p:nvPr>
            <p:ph type="title"/>
          </p:nvPr>
        </p:nvSpPr>
        <p:spPr>
          <a:xfrm rot="5400000">
            <a:off x="5094288" y="2533650"/>
            <a:ext cx="51276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2"/>
          <p:cNvSpPr txBox="1"/>
          <p:nvPr>
            <p:ph idx="1" type="body"/>
          </p:nvPr>
        </p:nvSpPr>
        <p:spPr>
          <a:xfrm rot="5400000">
            <a:off x="903288" y="552450"/>
            <a:ext cx="51276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4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6" name="Google Shape;66;p74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7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1" name="Google Shape;71;p7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7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79" name="Google Shape;79;p7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3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7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0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1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1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8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5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09" name="Google Shape;109;p65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6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14" name="Google Shape;114;p6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6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120" name="Google Shape;120;p6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6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0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1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71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8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8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8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8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8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8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8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8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0"/>
          <p:cNvSpPr txBox="1"/>
          <p:nvPr>
            <p:ph type="title"/>
          </p:nvPr>
        </p:nvSpPr>
        <p:spPr>
          <a:xfrm rot="5400000">
            <a:off x="4779169" y="2142332"/>
            <a:ext cx="587216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90"/>
          <p:cNvSpPr txBox="1"/>
          <p:nvPr>
            <p:ph idx="1" type="body"/>
          </p:nvPr>
        </p:nvSpPr>
        <p:spPr>
          <a:xfrm rot="5400000">
            <a:off x="511969" y="123031"/>
            <a:ext cx="5872163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3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4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45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4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4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47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4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49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49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7897813" y="-26988"/>
            <a:ext cx="1320800" cy="2524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/>
          </a:p>
        </p:txBody>
      </p:sp>
      <p:sp>
        <p:nvSpPr>
          <p:cNvPr id="177" name="Google Shape;177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Machine-Level Programming II: Control</a:t>
            </a:r>
            <a:b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Organization</a:t>
            </a:r>
            <a:b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Oct. 30, 2023</a:t>
            </a:r>
            <a:endParaRPr/>
          </a:p>
        </p:txBody>
      </p:sp>
      <p:sp>
        <p:nvSpPr>
          <p:cNvPr id="178" name="Google Shape;178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7759525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/>
          </a:p>
        </p:txBody>
      </p:sp>
      <p:sp>
        <p:nvSpPr>
          <p:cNvPr id="180" name="Google Shape;180;p1"/>
          <p:cNvSpPr txBox="1"/>
          <p:nvPr/>
        </p:nvSpPr>
        <p:spPr>
          <a:xfrm>
            <a:off x="685800" y="4419600"/>
            <a:ext cx="767873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Amiran Malania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p1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313" name="Google Shape;313;p1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</a:rPr>
              <a:t>Conditional branches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0" name="Google Shape;320;p1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Jumping</a:t>
            </a:r>
            <a:endParaRPr/>
          </a:p>
        </p:txBody>
      </p:sp>
      <p:sp>
        <p:nvSpPr>
          <p:cNvPr id="321" name="Google Shape;321;p11"/>
          <p:cNvSpPr txBox="1"/>
          <p:nvPr>
            <p:ph idx="1" type="body"/>
          </p:nvPr>
        </p:nvSpPr>
        <p:spPr>
          <a:xfrm>
            <a:off x="381000" y="1397000"/>
            <a:ext cx="83820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jX Instructions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to different part of code depending on condition codes</a:t>
            </a:r>
            <a:endParaRPr/>
          </a:p>
        </p:txBody>
      </p:sp>
      <p:graphicFrame>
        <p:nvGraphicFramePr>
          <p:cNvPr id="322" name="Google Shape;322;p11"/>
          <p:cNvGraphicFramePr/>
          <p:nvPr/>
        </p:nvGraphicFramePr>
        <p:xfrm>
          <a:off x="1511300" y="2433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{D26C7686-C1CD-4D0F-BFB0-B51FAEAE80F8}</a:tableStyleId>
              </a:tblPr>
              <a:tblGrid>
                <a:gridCol w="1109675"/>
                <a:gridCol w="2216150"/>
                <a:gridCol w="2770175"/>
              </a:tblGrid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jX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jmp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Unconditional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je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ZF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/ Zero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jne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~ZF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Equal / Not Zero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js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SF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jns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~SF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Nonnegative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jg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~(SF^OF)&amp;~ZF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(Signed)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jge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or Equal (Signed)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jl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(Signed)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jle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(SF^OF)|ZF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or Equal (Signed)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ja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~CF&amp;~ZF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Above (unsigned)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jb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CF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Below (unsigned)</a:t>
                      </a:r>
                      <a:endParaRPr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Google Shape;329;p1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 Branch Example (Old Style)</a:t>
            </a:r>
            <a:endParaRPr/>
          </a:p>
        </p:txBody>
      </p:sp>
      <p:sp>
        <p:nvSpPr>
          <p:cNvPr id="330" name="Google Shape;330;p12"/>
          <p:cNvSpPr/>
          <p:nvPr/>
        </p:nvSpPr>
        <p:spPr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&gt;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31" name="Google Shape;331;p12"/>
          <p:cNvSpPr/>
          <p:nvPr/>
        </p:nvSpPr>
        <p:spPr>
          <a:xfrm>
            <a:off x="4445000" y="1968500"/>
            <a:ext cx="4394200" cy="4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absdiff:</a:t>
            </a:r>
            <a:endParaRPr b="1" sz="4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cmpq    %rsi, %rdi  # x:y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jle     .L4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%rax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subq    %rsi, %rax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       # x &lt;= y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%rsi, %rax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subq    %rdi, %rax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12"/>
          <p:cNvSpPr txBox="1"/>
          <p:nvPr>
            <p:ph idx="1" type="body"/>
          </p:nvPr>
        </p:nvSpPr>
        <p:spPr>
          <a:xfrm>
            <a:off x="457200" y="1066800"/>
            <a:ext cx="8153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Generation</a:t>
            </a:r>
            <a:endParaRPr/>
          </a:p>
          <a:p>
            <a:pPr indent="0" lvl="1" marL="27940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shark&gt; gcc –Og -S –fno-if-conversion control.c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33" name="Google Shape;333;p12"/>
          <p:cNvGraphicFramePr/>
          <p:nvPr/>
        </p:nvGraphicFramePr>
        <p:xfrm>
          <a:off x="4800600" y="502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{46D58703-D0AF-47C2-A4F6-7AD9FE1297BF}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" name="Google Shape;340;p1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Expressing with Goto Code</a:t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42" name="Google Shape;342;p13"/>
          <p:cNvSpPr txBox="1"/>
          <p:nvPr>
            <p:ph idx="1" type="body"/>
          </p:nvPr>
        </p:nvSpPr>
        <p:spPr>
          <a:xfrm>
            <a:off x="457200" y="1066800"/>
            <a:ext cx="8153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allows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/>
              <a:t> statement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Jump to position designated by label</a:t>
            </a:r>
            <a:endParaRPr/>
          </a:p>
          <a:p>
            <a:pPr indent="-251459" lvl="0" marL="3429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absdiff_j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ntest = x &lt;=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(ntest) goto Else;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Done: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9" name="Google Shape;349;p1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0" name="Google Shape;350;p14"/>
          <p:cNvSpPr/>
          <p:nvPr/>
        </p:nvSpPr>
        <p:spPr>
          <a:xfrm>
            <a:off x="366713" y="1416050"/>
            <a:ext cx="2933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/>
          </a:p>
        </p:txBody>
      </p:sp>
      <p:sp>
        <p:nvSpPr>
          <p:cNvPr id="351" name="Google Shape;351;p14"/>
          <p:cNvSpPr/>
          <p:nvPr/>
        </p:nvSpPr>
        <p:spPr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>
            <a:off x="381000" y="339725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ntest = !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(ntest) goto Else;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 =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goto Done;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val =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1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Conditional Expression Translation (Using Branches)</a:t>
            </a:r>
            <a:endParaRPr/>
          </a:p>
        </p:txBody>
      </p:sp>
      <p:sp>
        <p:nvSpPr>
          <p:cNvPr id="355" name="Google Shape;355;p14"/>
          <p:cNvSpPr txBox="1"/>
          <p:nvPr>
            <p:ph idx="1" type="body"/>
          </p:nvPr>
        </p:nvSpPr>
        <p:spPr>
          <a:xfrm>
            <a:off x="4330700" y="3886200"/>
            <a:ext cx="4432300" cy="2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34950" lvl="1" marL="55245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Create separate code regions for then &amp; else expressions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Execute appropriate one</a:t>
            </a:r>
            <a:endParaRPr/>
          </a:p>
        </p:txBody>
      </p:sp>
      <p:sp>
        <p:nvSpPr>
          <p:cNvPr id="356" name="Google Shape;356;p14"/>
          <p:cNvSpPr/>
          <p:nvPr/>
        </p:nvSpPr>
        <p:spPr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x&gt;y ? x-y : y-x;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" name="Google Shape;362;p15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5181600" y="2362200"/>
            <a:ext cx="2933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/>
          </a:p>
        </p:txBody>
      </p:sp>
      <p:sp>
        <p:nvSpPr>
          <p:cNvPr id="364" name="Google Shape;364;p15"/>
          <p:cNvSpPr/>
          <p:nvPr/>
        </p:nvSpPr>
        <p:spPr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?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: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365" name="Google Shape;365;p15"/>
          <p:cNvSpPr/>
          <p:nvPr/>
        </p:nvSpPr>
        <p:spPr>
          <a:xfrm>
            <a:off x="5105400" y="40386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/>
          </a:p>
        </p:txBody>
      </p:sp>
      <p:sp>
        <p:nvSpPr>
          <p:cNvPr id="366" name="Google Shape;366;p15"/>
          <p:cNvSpPr/>
          <p:nvPr/>
        </p:nvSpPr>
        <p:spPr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result =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eval =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nt = !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if (nt) result = eval;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1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Conditional Moves</a:t>
            </a:r>
            <a:endParaRPr/>
          </a:p>
        </p:txBody>
      </p:sp>
      <p:sp>
        <p:nvSpPr>
          <p:cNvPr id="368" name="Google Shape;368;p15"/>
          <p:cNvSpPr txBox="1"/>
          <p:nvPr>
            <p:ph idx="1" type="body"/>
          </p:nvPr>
        </p:nvSpPr>
        <p:spPr>
          <a:xfrm>
            <a:off x="63500" y="1219200"/>
            <a:ext cx="48895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921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Conditional Move Instructions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 supports:</a:t>
            </a:r>
            <a:endParaRPr/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/>
              <a:t>if (Test) Dest 🡨 Src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Supported in post-1995 x86 processors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GCC tries to use them</a:t>
            </a:r>
            <a:endParaRPr/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But, only when known to be safe</a:t>
            </a:r>
            <a:endParaRPr/>
          </a:p>
          <a:p>
            <a:pPr indent="-254000" lvl="0" marL="2921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Why?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Branches are very disruptive to instruction flow through pipelines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moves do not require control transfer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5" name="Google Shape;375;p1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 Move Example</a:t>
            </a:r>
            <a:endParaRPr/>
          </a:p>
        </p:txBody>
      </p:sp>
      <p:sp>
        <p:nvSpPr>
          <p:cNvPr id="376" name="Google Shape;376;p16"/>
          <p:cNvSpPr/>
          <p:nvPr/>
        </p:nvSpPr>
        <p:spPr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7" name="Google Shape;377;p16"/>
          <p:cNvSpPr/>
          <p:nvPr/>
        </p:nvSpPr>
        <p:spPr>
          <a:xfrm>
            <a:off x="2286000" y="4267200"/>
            <a:ext cx="66421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absdiff: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%rdi, %rax  # 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subq    %rsi, %rax  # result = x-y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%rdx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subq    %rdi, %rdx  # eval = y-x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cmpq    %rsi, %rdi  # x:y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cmovle  %rdx, %rax  # if &lt;=, result = eval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aphicFrame>
        <p:nvGraphicFramePr>
          <p:cNvPr id="379" name="Google Shape;379;p16"/>
          <p:cNvGraphicFramePr/>
          <p:nvPr/>
        </p:nvGraphicFramePr>
        <p:xfrm>
          <a:off x="4724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{46D58703-D0AF-47C2-A4F6-7AD9FE1297BF}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6" name="Google Shape;386;p17"/>
          <p:cNvSpPr/>
          <p:nvPr/>
        </p:nvSpPr>
        <p:spPr>
          <a:xfrm>
            <a:off x="457200" y="11430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Computations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Bad Cases for Conditional Move</a:t>
            </a:r>
            <a:endParaRPr/>
          </a:p>
        </p:txBody>
      </p:sp>
      <p:sp>
        <p:nvSpPr>
          <p:cNvPr id="388" name="Google Shape;388;p17"/>
          <p:cNvSpPr txBox="1"/>
          <p:nvPr>
            <p:ph idx="1" type="body"/>
          </p:nvPr>
        </p:nvSpPr>
        <p:spPr>
          <a:xfrm>
            <a:off x="685800" y="21510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Both values get computed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Only makes sense when computations are very simple</a:t>
            </a:r>
            <a:endParaRPr sz="2000"/>
          </a:p>
        </p:txBody>
      </p:sp>
      <p:sp>
        <p:nvSpPr>
          <p:cNvPr id="389" name="Google Shape;389;p17"/>
          <p:cNvSpPr/>
          <p:nvPr/>
        </p:nvSpPr>
        <p:spPr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Test(x) ? Hard1(x) : Hard2(x);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17"/>
          <p:cNvSpPr/>
          <p:nvPr/>
        </p:nvSpPr>
        <p:spPr>
          <a:xfrm>
            <a:off x="457200" y="32766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Risky Computations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685800" y="42846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values get computed</a:t>
            </a:r>
            <a:endParaRPr/>
          </a:p>
          <a:p>
            <a:pPr indent="-254000" lvl="0" marL="254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have undesirable effects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7"/>
          <p:cNvSpPr/>
          <p:nvPr/>
        </p:nvSpPr>
        <p:spPr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p ? *p : 0;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17"/>
          <p:cNvSpPr/>
          <p:nvPr/>
        </p:nvSpPr>
        <p:spPr>
          <a:xfrm>
            <a:off x="457200" y="50292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Computations with side effects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7"/>
          <p:cNvSpPr txBox="1"/>
          <p:nvPr/>
        </p:nvSpPr>
        <p:spPr>
          <a:xfrm>
            <a:off x="685800" y="60372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values get computed</a:t>
            </a:r>
            <a:endParaRPr/>
          </a:p>
          <a:p>
            <a:pPr indent="-254000" lvl="0" marL="254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side-effect free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7"/>
          <p:cNvSpPr/>
          <p:nvPr/>
        </p:nvSpPr>
        <p:spPr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x &gt; 0 ? x*=7 : x+=3;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2" name="Google Shape;402;p1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403" name="Google Shape;403;p18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Loops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/>
          </a:p>
        </p:txBody>
      </p:sp>
      <p:sp>
        <p:nvSpPr>
          <p:cNvPr id="411" name="Google Shape;411;p19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pcount_do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while (x);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12" name="Google Shape;412;p19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/>
          </a:p>
        </p:txBody>
      </p:sp>
      <p:sp>
        <p:nvSpPr>
          <p:cNvPr id="413" name="Google Shape;413;p19"/>
          <p:cNvSpPr/>
          <p:nvPr/>
        </p:nvSpPr>
        <p:spPr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14" name="Google Shape;414;p1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“Do-While” Loop Example</a:t>
            </a:r>
            <a:endParaRPr/>
          </a:p>
        </p:txBody>
      </p:sp>
      <p:sp>
        <p:nvSpPr>
          <p:cNvPr id="415" name="Google Shape;415;p19"/>
          <p:cNvSpPr txBox="1"/>
          <p:nvPr>
            <p:ph idx="1" type="body"/>
          </p:nvPr>
        </p:nvSpPr>
        <p:spPr>
          <a:xfrm>
            <a:off x="381000" y="49530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Count number of 1’s in argument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/>
              <a:t> (“popcount”)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conditional branch to either continue looping or to exit loop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/>
          <p:nvPr/>
        </p:nvSpPr>
        <p:spPr>
          <a:xfrm>
            <a:off x="-6300" y="-3175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7759526" y="22225"/>
            <a:ext cx="1447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88" name="Google Shape;188;p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290513" y="1066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/>
          </a:p>
        </p:txBody>
      </p:sp>
      <p:sp>
        <p:nvSpPr>
          <p:cNvPr id="423" name="Google Shape;423;p2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“Do-While” Loop Compilation</a:t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2133600" y="4343400"/>
            <a:ext cx="5791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movl    $0, %eax		#  result = 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.L2:			# loop: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%rdi, %rdx	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andl    $1, %edx		#  t = x &amp; 0x1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addq    %rdx, %rax	#  result += 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shrq    %rdi		#  x &gt;&gt;= 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jne     .L2		#  if (x) goto loop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rep; 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aphicFrame>
        <p:nvGraphicFramePr>
          <p:cNvPr id="426" name="Google Shape;426;p20"/>
          <p:cNvGraphicFramePr/>
          <p:nvPr/>
        </p:nvGraphicFramePr>
        <p:xfrm>
          <a:off x="4724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{46D58703-D0AF-47C2-A4F6-7AD9FE1297BF}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result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3" name="Google Shape;433;p21"/>
          <p:cNvSpPr/>
          <p:nvPr/>
        </p:nvSpPr>
        <p:spPr>
          <a:xfrm>
            <a:off x="444500" y="1228725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3810000" y="12192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</a:t>
            </a:r>
            <a:endParaRPr/>
          </a:p>
        </p:txBody>
      </p:sp>
      <p:sp>
        <p:nvSpPr>
          <p:cNvPr id="437" name="Google Shape;437;p2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“Do-While” Translation</a:t>
            </a:r>
            <a:endParaRPr/>
          </a:p>
        </p:txBody>
      </p:sp>
      <p:sp>
        <p:nvSpPr>
          <p:cNvPr id="438" name="Google Shape;438;p21"/>
          <p:cNvSpPr txBox="1"/>
          <p:nvPr>
            <p:ph idx="1" type="body"/>
          </p:nvPr>
        </p:nvSpPr>
        <p:spPr>
          <a:xfrm>
            <a:off x="381000" y="3035300"/>
            <a:ext cx="8382000" cy="3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Body:</a:t>
            </a:r>
            <a:endParaRPr/>
          </a:p>
          <a:p>
            <a:pPr indent="-95250" lvl="1" marL="23495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39" name="Google Shape;439;p21"/>
          <p:cNvSpPr/>
          <p:nvPr/>
        </p:nvSpPr>
        <p:spPr>
          <a:xfrm>
            <a:off x="1625600" y="3146425"/>
            <a:ext cx="22225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b="1" sz="4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304800" y="30861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/>
          </a:p>
        </p:txBody>
      </p:sp>
      <p:sp>
        <p:nvSpPr>
          <p:cNvPr id="448" name="Google Shape;448;p2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“While” Translation #1</a:t>
            </a:r>
            <a:endParaRPr/>
          </a:p>
        </p:txBody>
      </p:sp>
      <p:sp>
        <p:nvSpPr>
          <p:cNvPr id="449" name="Google Shape;44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“Jump-to-middle” translation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-Og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5181600" y="2095501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goto test;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 rot="-5400000">
            <a:off x="3657600" y="3048000"/>
            <a:ext cx="762000" cy="1524000"/>
          </a:xfrm>
          <a:custGeom>
            <a:rect b="b" l="l" r="r" t="t"/>
            <a:pathLst>
              <a:path extrusionOk="0" h="21600" w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8" name="Google Shape;458;p2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9" name="Google Shape;459;p23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pcount_while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to Middle Version</a:t>
            </a:r>
            <a:endParaRPr/>
          </a:p>
        </p:txBody>
      </p:sp>
      <p:sp>
        <p:nvSpPr>
          <p:cNvPr id="462" name="Google Shape;462;p23"/>
          <p:cNvSpPr/>
          <p:nvPr/>
        </p:nvSpPr>
        <p:spPr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pcount_goto_jtm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goto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63" name="Google Shape;463;p2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Loop Example #1</a:t>
            </a:r>
            <a:endParaRPr/>
          </a:p>
        </p:txBody>
      </p:sp>
      <p:sp>
        <p:nvSpPr>
          <p:cNvPr id="464" name="Google Shape;464;p23"/>
          <p:cNvSpPr txBox="1"/>
          <p:nvPr>
            <p:ph idx="1" type="body"/>
          </p:nvPr>
        </p:nvSpPr>
        <p:spPr>
          <a:xfrm>
            <a:off x="381000" y="51181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Compare to do-while version of function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Initial goto starts loop at test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1" name="Google Shape;471;p24"/>
          <p:cNvSpPr/>
          <p:nvPr/>
        </p:nvSpPr>
        <p:spPr>
          <a:xfrm>
            <a:off x="533400" y="15240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533400" y="3687764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Do-While Version</a:t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/>
          </a:p>
        </p:txBody>
      </p:sp>
      <p:sp>
        <p:nvSpPr>
          <p:cNvPr id="475" name="Google Shape;475;p2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“While” Translation #2</a:t>
            </a:r>
            <a:endParaRPr/>
          </a:p>
        </p:txBody>
      </p:sp>
      <p:sp>
        <p:nvSpPr>
          <p:cNvPr id="476" name="Google Shape;476;p24"/>
          <p:cNvSpPr txBox="1"/>
          <p:nvPr>
            <p:ph idx="1" type="body"/>
          </p:nvPr>
        </p:nvSpPr>
        <p:spPr>
          <a:xfrm>
            <a:off x="4267200" y="1752600"/>
            <a:ext cx="4419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“Do-while” conversion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–O1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5257800" y="3352800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1371600" y="2878138"/>
            <a:ext cx="762000" cy="842963"/>
          </a:xfrm>
          <a:custGeom>
            <a:rect b="b" l="l" r="r" t="t"/>
            <a:pathLst>
              <a:path extrusionOk="0" h="21600" w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0" name="Google Shape;480;p24"/>
          <p:cNvSpPr/>
          <p:nvPr/>
        </p:nvSpPr>
        <p:spPr>
          <a:xfrm rot="-5400000">
            <a:off x="4038600" y="4178301"/>
            <a:ext cx="762000" cy="1524000"/>
          </a:xfrm>
          <a:custGeom>
            <a:rect b="b" l="l" r="r" t="t"/>
            <a:pathLst>
              <a:path extrusionOk="0" h="21600" w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pcount_while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Do-While Version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pcount_goto_dw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(!x) goto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91" name="Google Shape;491;p2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Loop Example #2</a:t>
            </a:r>
            <a:endParaRPr/>
          </a:p>
        </p:txBody>
      </p:sp>
      <p:sp>
        <p:nvSpPr>
          <p:cNvPr id="492" name="Google Shape;492;p25"/>
          <p:cNvSpPr txBox="1"/>
          <p:nvPr>
            <p:ph idx="1" type="body"/>
          </p:nvPr>
        </p:nvSpPr>
        <p:spPr>
          <a:xfrm>
            <a:off x="381000" y="51181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Compare to do-while version of function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Initial conditional guards entrance to loop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9" name="Google Shape;499;p2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“For” Loop Form</a:t>
            </a: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381000" y="1676400"/>
            <a:ext cx="4419600" cy="1013098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i="1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Init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Update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Body</a:t>
            </a:r>
            <a:endParaRPr/>
          </a:p>
        </p:txBody>
      </p:sp>
      <p:sp>
        <p:nvSpPr>
          <p:cNvPr id="501" name="Google Shape;501;p26"/>
          <p:cNvSpPr/>
          <p:nvPr/>
        </p:nvSpPr>
        <p:spPr>
          <a:xfrm>
            <a:off x="381000" y="1143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General Form</a:t>
            </a:r>
            <a:endParaRPr/>
          </a:p>
          <a:p>
            <a:pPr indent="-223838" lvl="0" marL="22383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WSIZE 8*sizeof(int)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WSIZE;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bit =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endParaRPr/>
          </a:p>
        </p:txBody>
      </p:sp>
      <p:sp>
        <p:nvSpPr>
          <p:cNvPr id="505" name="Google Shape;505;p26"/>
          <p:cNvSpPr/>
          <p:nvPr/>
        </p:nvSpPr>
        <p:spPr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unsigned bit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(x &gt;&gt; i) &amp; 0x1;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bit;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5238750" y="8382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5238750" y="17970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5257800" y="27876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5276850" y="37782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7" name="Google Shape;517;p2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“For” Loop 🡪 While Loop</a:t>
            </a: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381000" y="1676400"/>
            <a:ext cx="4419600" cy="1013098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i="1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514350" y="1143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Version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447800" y="3962400"/>
            <a:ext cx="2819400" cy="2675091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i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i="1"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590550" y="3429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438400" y="2895600"/>
            <a:ext cx="762000" cy="842963"/>
          </a:xfrm>
          <a:custGeom>
            <a:rect b="b" l="l" r="r" t="t"/>
            <a:pathLst>
              <a:path extrusionOk="0" h="21600" w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8" name="Google Shape;528;p2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9" name="Google Shape;529;p2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For-While Conversion</a:t>
            </a:r>
            <a:endParaRPr/>
          </a:p>
        </p:txBody>
      </p:sp>
      <p:sp>
        <p:nvSpPr>
          <p:cNvPr id="530" name="Google Shape;530;p28"/>
          <p:cNvSpPr/>
          <p:nvPr/>
        </p:nvSpPr>
        <p:spPr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pcount_for_while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i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</a:t>
            </a: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bit = 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b="1"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31" name="Google Shape;531;p28"/>
          <p:cNvSpPr/>
          <p:nvPr/>
        </p:nvSpPr>
        <p:spPr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/>
          </a:p>
        </p:txBody>
      </p:sp>
      <p:sp>
        <p:nvSpPr>
          <p:cNvPr id="532" name="Google Shape;532;p28"/>
          <p:cNvSpPr/>
          <p:nvPr/>
        </p:nvSpPr>
        <p:spPr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endParaRPr/>
          </a:p>
        </p:txBody>
      </p:sp>
      <p:sp>
        <p:nvSpPr>
          <p:cNvPr id="533" name="Google Shape;533;p28"/>
          <p:cNvSpPr/>
          <p:nvPr/>
        </p:nvSpPr>
        <p:spPr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endParaRPr/>
          </a:p>
        </p:txBody>
      </p:sp>
      <p:sp>
        <p:nvSpPr>
          <p:cNvPr id="534" name="Google Shape;534;p28"/>
          <p:cNvSpPr/>
          <p:nvPr/>
        </p:nvSpPr>
        <p:spPr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bit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(x &gt;&gt; i) &amp; 0x1;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bit;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35" name="Google Shape;535;p28"/>
          <p:cNvSpPr/>
          <p:nvPr/>
        </p:nvSpPr>
        <p:spPr>
          <a:xfrm>
            <a:off x="438150" y="14033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8"/>
          <p:cNvSpPr/>
          <p:nvPr/>
        </p:nvSpPr>
        <p:spPr>
          <a:xfrm>
            <a:off x="438150" y="23622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8"/>
          <p:cNvSpPr/>
          <p:nvPr/>
        </p:nvSpPr>
        <p:spPr>
          <a:xfrm>
            <a:off x="457200" y="33528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8"/>
          <p:cNvSpPr/>
          <p:nvPr/>
        </p:nvSpPr>
        <p:spPr>
          <a:xfrm>
            <a:off x="476250" y="43434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7807653" y="22225"/>
            <a:ext cx="1576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381000" y="1354138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/>
          </a:p>
        </p:txBody>
      </p:sp>
      <p:sp>
        <p:nvSpPr>
          <p:cNvPr id="546" name="Google Shape;546;p2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“For” Loop Do-While Conversion</a:t>
            </a:r>
            <a:endParaRPr/>
          </a:p>
        </p:txBody>
      </p:sp>
      <p:sp>
        <p:nvSpPr>
          <p:cNvPr id="547" name="Google Shape;547;p29"/>
          <p:cNvSpPr txBox="1"/>
          <p:nvPr>
            <p:ph idx="1" type="body"/>
          </p:nvPr>
        </p:nvSpPr>
        <p:spPr>
          <a:xfrm>
            <a:off x="381000" y="5676900"/>
            <a:ext cx="41910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Initial test can be optimized away</a:t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WSIZE;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bit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2057400" y="11430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9"/>
          <p:cNvSpPr/>
          <p:nvPr/>
        </p:nvSpPr>
        <p:spPr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pcount_for_goto_dw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(!(i &lt; WSIZE))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bit =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(i &lt; WSIZE)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done: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51" name="Google Shape;551;p2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b="1" i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9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9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9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i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9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6" name="Google Shape;556;p2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557" name="Google Shape;557;p29"/>
            <p:cNvCxnSpPr/>
            <p:nvPr/>
          </p:nvCxnSpPr>
          <p:spPr>
            <a:xfrm>
              <a:off x="5029200" y="2743200"/>
              <a:ext cx="2209800" cy="5334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8" name="Google Shape;558;p29"/>
            <p:cNvCxnSpPr/>
            <p:nvPr/>
          </p:nvCxnSpPr>
          <p:spPr>
            <a:xfrm flipH="1">
              <a:off x="5029200" y="2743200"/>
              <a:ext cx="2209800" cy="5334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Processor State (x86-64, Partial)</a:t>
            </a:r>
            <a:endParaRPr/>
          </a:p>
        </p:txBody>
      </p:sp>
      <p:sp>
        <p:nvSpPr>
          <p:cNvPr id="196" name="Google Shape;196;p3"/>
          <p:cNvSpPr txBox="1"/>
          <p:nvPr>
            <p:ph idx="1" type="body"/>
          </p:nvPr>
        </p:nvSpPr>
        <p:spPr>
          <a:xfrm>
            <a:off x="381000" y="1397000"/>
            <a:ext cx="33401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Information about currently executing program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Temporary data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%rax</a:t>
            </a:r>
            <a:r>
              <a:rPr lang="en-US"/>
              <a:t>, … )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Location of runtime stack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lang="en-US"/>
              <a:t> )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Location of current code control point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%rip</a:t>
            </a:r>
            <a:r>
              <a:rPr lang="en-US"/>
              <a:t>, … )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Status of recent tests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CF, ZF, SF, OF</a:t>
            </a:r>
            <a:r>
              <a:rPr lang="en-US"/>
              <a:t> )</a:t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4466772" y="1828800"/>
            <a:ext cx="1026974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1981200" y="5638800"/>
            <a:ext cx="18986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stack top</a:t>
            </a:r>
            <a:endParaRPr/>
          </a:p>
        </p:txBody>
      </p:sp>
      <p:sp>
        <p:nvSpPr>
          <p:cNvPr id="200" name="Google Shape;200;p3"/>
          <p:cNvSpPr/>
          <p:nvPr/>
        </p:nvSpPr>
        <p:spPr>
          <a:xfrm>
            <a:off x="6676572" y="5334000"/>
            <a:ext cx="20637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pointer</a:t>
            </a:r>
            <a:endParaRPr/>
          </a:p>
        </p:txBody>
      </p:sp>
      <p:sp>
        <p:nvSpPr>
          <p:cNvPr id="201" name="Google Shape;201;p3"/>
          <p:cNvSpPr/>
          <p:nvPr/>
        </p:nvSpPr>
        <p:spPr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CF</a:t>
            </a: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ZF</a:t>
            </a:r>
            <a:endParaRPr/>
          </a:p>
        </p:txBody>
      </p:sp>
      <p:sp>
        <p:nvSpPr>
          <p:cNvPr id="203" name="Google Shape;203;p3"/>
          <p:cNvSpPr/>
          <p:nvPr/>
        </p:nvSpPr>
        <p:spPr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SF</a:t>
            </a:r>
            <a:endParaRPr/>
          </a:p>
        </p:txBody>
      </p:sp>
      <p:sp>
        <p:nvSpPr>
          <p:cNvPr id="204" name="Google Shape;204;p3"/>
          <p:cNvSpPr/>
          <p:nvPr/>
        </p:nvSpPr>
        <p:spPr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OF</a:t>
            </a:r>
            <a:endParaRPr/>
          </a:p>
        </p:txBody>
      </p:sp>
      <p:sp>
        <p:nvSpPr>
          <p:cNvPr id="205" name="Google Shape;205;p3"/>
          <p:cNvSpPr/>
          <p:nvPr/>
        </p:nvSpPr>
        <p:spPr>
          <a:xfrm>
            <a:off x="7189788" y="6019800"/>
            <a:ext cx="1801812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Condition codes</a:t>
            </a:r>
            <a:endParaRPr/>
          </a:p>
        </p:txBody>
      </p:sp>
      <p:grpSp>
        <p:nvGrpSpPr>
          <p:cNvPr id="206" name="Google Shape;206;p3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07" name="Google Shape;207;p3"/>
            <p:cNvSpPr/>
            <p:nvPr/>
          </p:nvSpPr>
          <p:spPr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724400" y="1143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%r8</a:t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724400" y="1752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%r9</a:t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724400" y="2362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%r10</a:t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724400" y="29718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%r11</a:t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724400" y="35814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%r12</a:t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724400" y="4191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%r13</a:t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724400" y="4800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%r14</a:t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724400" y="5410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%r15</a:t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762000" y="1143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%rax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762000" y="1752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%rbx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762000" y="2362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%rcx</a:t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762000" y="29718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%rdx</a:t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762000" y="35814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%rsi</a:t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762000" y="4191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%rdi</a:t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762000" y="5410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/>
            </a:p>
          </p:txBody>
        </p:sp>
      </p:grpSp>
      <p:cxnSp>
        <p:nvCxnSpPr>
          <p:cNvPr id="223" name="Google Shape;223;p3"/>
          <p:cNvCxnSpPr>
            <a:endCxn id="207" idx="1"/>
          </p:cNvCxnSpPr>
          <p:nvPr/>
        </p:nvCxnSpPr>
        <p:spPr>
          <a:xfrm flipH="1" rot="10800000">
            <a:off x="3657672" y="4528457"/>
            <a:ext cx="809100" cy="11865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4" name="Google Shape;564;p30"/>
          <p:cNvSpPr/>
          <p:nvPr/>
        </p:nvSpPr>
        <p:spPr>
          <a:xfrm>
            <a:off x="7743428" y="22225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5" name="Google Shape;565;p3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566" name="Google Shape;566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Switch Statements</a:t>
            </a:r>
            <a:endParaRPr/>
          </a:p>
          <a:p>
            <a:pPr indent="-251459" lvl="0" marL="3429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2" name="Google Shape;572;p3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3" name="Google Shape;573;p31"/>
          <p:cNvSpPr txBox="1"/>
          <p:nvPr>
            <p:ph type="title"/>
          </p:nvPr>
        </p:nvSpPr>
        <p:spPr>
          <a:xfrm>
            <a:off x="4622800" y="254000"/>
            <a:ext cx="414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574" name="Google Shape;574;p31"/>
          <p:cNvSpPr txBox="1"/>
          <p:nvPr>
            <p:ph idx="1" type="body"/>
          </p:nvPr>
        </p:nvSpPr>
        <p:spPr>
          <a:xfrm>
            <a:off x="4953000" y="1803400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Multiple case labels</a:t>
            </a:r>
            <a:endParaRPr/>
          </a:p>
          <a:p>
            <a:pPr indent="-2857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5 &amp; 6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Fall through cases</a:t>
            </a:r>
            <a:endParaRPr/>
          </a:p>
          <a:p>
            <a:pPr indent="-2857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2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Missing cases</a:t>
            </a:r>
            <a:endParaRPr/>
          </a:p>
          <a:p>
            <a:pPr indent="-2857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4</a:t>
            </a:r>
            <a:endParaRPr/>
          </a:p>
        </p:txBody>
      </p:sp>
      <p:sp>
        <p:nvSpPr>
          <p:cNvPr id="575" name="Google Shape;575;p31"/>
          <p:cNvSpPr/>
          <p:nvPr/>
        </p:nvSpPr>
        <p:spPr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(long x, long y, long z)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1: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1" name="Google Shape;581;p32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2" name="Google Shape;582;p3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Jump Table Structure</a:t>
            </a: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84" name="Google Shape;584;p32"/>
          <p:cNvSpPr/>
          <p:nvPr/>
        </p:nvSpPr>
        <p:spPr>
          <a:xfrm>
            <a:off x="6030913" y="15875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Targ0:</a:t>
            </a:r>
            <a:endParaRPr/>
          </a:p>
        </p:txBody>
      </p:sp>
      <p:sp>
        <p:nvSpPr>
          <p:cNvPr id="585" name="Google Shape;585;p32"/>
          <p:cNvSpPr/>
          <p:nvPr/>
        </p:nvSpPr>
        <p:spPr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86" name="Google Shape;586;p32"/>
          <p:cNvSpPr/>
          <p:nvPr/>
        </p:nvSpPr>
        <p:spPr>
          <a:xfrm>
            <a:off x="6030913" y="25781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Targ1:</a:t>
            </a: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6030913" y="35687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Targ2:</a:t>
            </a:r>
            <a:endParaRPr/>
          </a:p>
        </p:txBody>
      </p:sp>
      <p:sp>
        <p:nvSpPr>
          <p:cNvPr id="589" name="Google Shape;589;p32"/>
          <p:cNvSpPr/>
          <p:nvPr/>
        </p:nvSpPr>
        <p:spPr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endParaRPr/>
          </a:p>
        </p:txBody>
      </p:sp>
      <p:sp>
        <p:nvSpPr>
          <p:cNvPr id="590" name="Google Shape;590;p32"/>
          <p:cNvSpPr/>
          <p:nvPr/>
        </p:nvSpPr>
        <p:spPr>
          <a:xfrm>
            <a:off x="5694363" y="5702300"/>
            <a:ext cx="13096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</a:t>
            </a:r>
            <a:r>
              <a:rPr b="1" i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-1:</a:t>
            </a:r>
            <a:endParaRPr/>
          </a:p>
        </p:txBody>
      </p:sp>
      <p:sp>
        <p:nvSpPr>
          <p:cNvPr id="591" name="Google Shape;591;p32"/>
          <p:cNvSpPr/>
          <p:nvPr/>
        </p:nvSpPr>
        <p:spPr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/>
          </a:p>
        </p:txBody>
      </p:sp>
      <p:sp>
        <p:nvSpPr>
          <p:cNvPr id="592" name="Google Shape;592;p32"/>
          <p:cNvSpPr/>
          <p:nvPr/>
        </p:nvSpPr>
        <p:spPr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Targ0</a:t>
            </a:r>
            <a:endParaRPr/>
          </a:p>
        </p:txBody>
      </p:sp>
      <p:sp>
        <p:nvSpPr>
          <p:cNvPr id="593" name="Google Shape;593;p32"/>
          <p:cNvSpPr/>
          <p:nvPr/>
        </p:nvSpPr>
        <p:spPr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Targ1</a:t>
            </a:r>
            <a:endParaRPr/>
          </a:p>
        </p:txBody>
      </p:sp>
      <p:sp>
        <p:nvSpPr>
          <p:cNvPr id="594" name="Google Shape;594;p32"/>
          <p:cNvSpPr/>
          <p:nvPr/>
        </p:nvSpPr>
        <p:spPr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Targ2</a:t>
            </a:r>
            <a:endParaRPr/>
          </a:p>
        </p:txBody>
      </p:sp>
      <p:sp>
        <p:nvSpPr>
          <p:cNvPr id="595" name="Google Shape;595;p32"/>
          <p:cNvSpPr/>
          <p:nvPr/>
        </p:nvSpPr>
        <p:spPr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</a:t>
            </a:r>
            <a:r>
              <a:rPr b="1" i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</a:t>
            </a:r>
            <a:endParaRPr/>
          </a:p>
        </p:txBody>
      </p:sp>
      <p:sp>
        <p:nvSpPr>
          <p:cNvPr id="596" name="Google Shape;596;p32"/>
          <p:cNvSpPr/>
          <p:nvPr/>
        </p:nvSpPr>
        <p:spPr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/>
          </a:p>
        </p:txBody>
      </p:sp>
      <p:sp>
        <p:nvSpPr>
          <p:cNvPr id="597" name="Google Shape;597;p32"/>
          <p:cNvSpPr/>
          <p:nvPr/>
        </p:nvSpPr>
        <p:spPr>
          <a:xfrm>
            <a:off x="3111500" y="1701800"/>
            <a:ext cx="8524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jtab:</a:t>
            </a:r>
            <a:endParaRPr/>
          </a:p>
        </p:txBody>
      </p:sp>
      <p:sp>
        <p:nvSpPr>
          <p:cNvPr id="598" name="Google Shape;598;p32"/>
          <p:cNvSpPr/>
          <p:nvPr/>
        </p:nvSpPr>
        <p:spPr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goto *JTab[x];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switch(x) {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val_0: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val_1: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• • •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</a:t>
            </a:r>
            <a:r>
              <a:rPr b="1" i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-1: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600" name="Google Shape;600;p32"/>
          <p:cNvSpPr/>
          <p:nvPr/>
        </p:nvSpPr>
        <p:spPr>
          <a:xfrm>
            <a:off x="285750" y="1295400"/>
            <a:ext cx="13906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Form</a:t>
            </a:r>
            <a:endParaRPr/>
          </a:p>
        </p:txBody>
      </p:sp>
      <p:sp>
        <p:nvSpPr>
          <p:cNvPr id="601" name="Google Shape;601;p32"/>
          <p:cNvSpPr/>
          <p:nvPr/>
        </p:nvSpPr>
        <p:spPr>
          <a:xfrm>
            <a:off x="271463" y="4724400"/>
            <a:ext cx="2633859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(Extended C)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2"/>
          <p:cNvSpPr/>
          <p:nvPr/>
        </p:nvSpPr>
        <p:spPr>
          <a:xfrm>
            <a:off x="3725863" y="1282700"/>
            <a:ext cx="126841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/>
          </a:p>
        </p:txBody>
      </p:sp>
      <p:sp>
        <p:nvSpPr>
          <p:cNvPr id="603" name="Google Shape;603;p32"/>
          <p:cNvSpPr/>
          <p:nvPr/>
        </p:nvSpPr>
        <p:spPr>
          <a:xfrm>
            <a:off x="6923088" y="1219200"/>
            <a:ext cx="1462087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Targets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9" name="Google Shape;609;p3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0" name="Google Shape;610;p3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611" name="Google Shape;611;p33"/>
          <p:cNvSpPr/>
          <p:nvPr/>
        </p:nvSpPr>
        <p:spPr>
          <a:xfrm>
            <a:off x="393700" y="381635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Setup:</a:t>
            </a:r>
            <a:endParaRPr/>
          </a:p>
        </p:txBody>
      </p:sp>
      <p:sp>
        <p:nvSpPr>
          <p:cNvPr id="612" name="Google Shape;612;p33"/>
          <p:cNvSpPr/>
          <p:nvPr/>
        </p:nvSpPr>
        <p:spPr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switch_eg(long x, long y, long z)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. . .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13" name="Google Shape;613;p33"/>
          <p:cNvSpPr/>
          <p:nvPr/>
        </p:nvSpPr>
        <p:spPr>
          <a:xfrm>
            <a:off x="304800" y="4267200"/>
            <a:ext cx="76200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switch_eg: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   %rdx, %rcx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cmpq    $6, %rdi   # x:6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ja      .L8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jmp     *.L4(,%rdi,8)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4" name="Google Shape;614;p33"/>
          <p:cNvCxnSpPr/>
          <p:nvPr/>
        </p:nvCxnSpPr>
        <p:spPr>
          <a:xfrm rot="10800000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5" name="Google Shape;615;p33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range of values takes default?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3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Note that </a:t>
            </a:r>
            <a:r>
              <a:rPr b="1" lang="en-US" sz="24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not initialized here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7" name="Google Shape;617;p33"/>
          <p:cNvGraphicFramePr/>
          <p:nvPr/>
        </p:nvGraphicFramePr>
        <p:xfrm>
          <a:off x="51816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{46D58703-D0AF-47C2-A4F6-7AD9FE1297BF}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3" name="Google Shape;623;p3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4" name="Google Shape;624;p3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switch_eg(long x, long y, long z)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. . .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26" name="Google Shape;626;p34"/>
          <p:cNvSpPr/>
          <p:nvPr/>
        </p:nvSpPr>
        <p:spPr>
          <a:xfrm>
            <a:off x="76200" y="5334000"/>
            <a:ext cx="100488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Indirect </a:t>
            </a:r>
            <a:b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1066800" y="5410200"/>
            <a:ext cx="631825" cy="381000"/>
          </a:xfrm>
          <a:prstGeom prst="rightArrow">
            <a:avLst>
              <a:gd fmla="val 50000" name="adj1"/>
              <a:gd fmla="val 50019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8" name="Google Shape;628;p34"/>
          <p:cNvSpPr/>
          <p:nvPr/>
        </p:nvSpPr>
        <p:spPr>
          <a:xfrm>
            <a:off x="6172200" y="2286000"/>
            <a:ext cx="12461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/>
          </a:p>
        </p:txBody>
      </p:sp>
      <p:sp>
        <p:nvSpPr>
          <p:cNvPr id="629" name="Google Shape;629;p34"/>
          <p:cNvSpPr/>
          <p:nvPr/>
        </p:nvSpPr>
        <p:spPr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34"/>
          <p:cNvSpPr/>
          <p:nvPr/>
        </p:nvSpPr>
        <p:spPr>
          <a:xfrm>
            <a:off x="393700" y="381635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3838" lvl="0" marL="2238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Setup:</a:t>
            </a:r>
            <a:endParaRPr/>
          </a:p>
        </p:txBody>
      </p:sp>
      <p:sp>
        <p:nvSpPr>
          <p:cNvPr id="631" name="Google Shape;631;p34"/>
          <p:cNvSpPr/>
          <p:nvPr/>
        </p:nvSpPr>
        <p:spPr>
          <a:xfrm>
            <a:off x="1143000" y="4241800"/>
            <a:ext cx="5867400" cy="2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switch_eg: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   %rdx, %rcx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cmpq    $6, %rdi      # x:6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ja      .L8           # Use default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jmp     *.L4(,%rdi,8) # goto *JTab[x]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7" name="Google Shape;637;p3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8" name="Google Shape;638;p3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Assembly Setup Explanation</a:t>
            </a:r>
            <a:endParaRPr/>
          </a:p>
        </p:txBody>
      </p:sp>
      <p:sp>
        <p:nvSpPr>
          <p:cNvPr id="639" name="Google Shape;639;p35"/>
          <p:cNvSpPr txBox="1"/>
          <p:nvPr>
            <p:ph idx="1" type="body"/>
          </p:nvPr>
        </p:nvSpPr>
        <p:spPr>
          <a:xfrm>
            <a:off x="381000" y="1447800"/>
            <a:ext cx="8382000" cy="5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Table Structure</a:t>
            </a:r>
            <a:endParaRPr/>
          </a:p>
          <a:p>
            <a:pPr indent="-2857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target requires 8 bytes</a:t>
            </a:r>
            <a:endParaRPr/>
          </a:p>
          <a:p>
            <a:pPr indent="-2857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Base address at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</a:t>
            </a:r>
            <a:endParaRPr/>
          </a:p>
          <a:p>
            <a:pPr indent="-251459" lvl="0" marL="3429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Jumping</a:t>
            </a:r>
            <a:endParaRPr/>
          </a:p>
          <a:p>
            <a:pPr indent="-2857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Direct: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jmp .L8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target is denoted by label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.L8</a:t>
            </a:r>
            <a:endParaRPr/>
          </a:p>
          <a:p>
            <a:pPr indent="-146050" lvl="1" marL="55245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Indirect: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jmp *.L4(,%rdi,8)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Start of jump table: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</a:t>
            </a:r>
            <a:endParaRPr/>
          </a:p>
          <a:p>
            <a:pPr indent="-2857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scale by factor of 8 (addresses are 8 bytes)</a:t>
            </a:r>
            <a:endParaRPr/>
          </a:p>
          <a:p>
            <a:pPr indent="-2857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Fetch target from effective Address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 + x*8</a:t>
            </a:r>
            <a:endParaRPr/>
          </a:p>
          <a:p>
            <a:pPr indent="-2286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Only for  0 ≤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/>
              <a:t> ≤ 6</a:t>
            </a:r>
            <a:endParaRPr/>
          </a:p>
        </p:txBody>
      </p:sp>
      <p:sp>
        <p:nvSpPr>
          <p:cNvPr id="640" name="Google Shape;640;p35"/>
          <p:cNvSpPr/>
          <p:nvPr/>
        </p:nvSpPr>
        <p:spPr>
          <a:xfrm>
            <a:off x="5257800" y="1646238"/>
            <a:ext cx="12461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/>
          </a:p>
        </p:txBody>
      </p:sp>
      <p:sp>
        <p:nvSpPr>
          <p:cNvPr id="641" name="Google Shape;641;p35"/>
          <p:cNvSpPr/>
          <p:nvPr/>
        </p:nvSpPr>
        <p:spPr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/>
          <p:nvPr/>
        </p:nvSpPr>
        <p:spPr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3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8" name="Google Shape;648;p3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9" name="Google Shape;649;p3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Jump Table</a:t>
            </a:r>
            <a:endParaRPr/>
          </a:p>
        </p:txBody>
      </p:sp>
      <p:sp>
        <p:nvSpPr>
          <p:cNvPr id="650" name="Google Shape;650;p36"/>
          <p:cNvSpPr/>
          <p:nvPr/>
        </p:nvSpPr>
        <p:spPr>
          <a:xfrm>
            <a:off x="292100" y="137160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/>
          </a:p>
        </p:txBody>
      </p:sp>
      <p:sp>
        <p:nvSpPr>
          <p:cNvPr id="651" name="Google Shape;651;p36"/>
          <p:cNvSpPr/>
          <p:nvPr/>
        </p:nvSpPr>
        <p:spPr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1:      // .L3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      // .L5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      // .L9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      // .L7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    // .L8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cxnSp>
        <p:nvCxnSpPr>
          <p:cNvPr id="652" name="Google Shape;652;p36"/>
          <p:cNvCxnSpPr/>
          <p:nvPr/>
        </p:nvCxnSpPr>
        <p:spPr>
          <a:xfrm>
            <a:off x="3581400" y="2743200"/>
            <a:ext cx="1371600" cy="27241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3" name="Google Shape;653;p36"/>
          <p:cNvCxnSpPr/>
          <p:nvPr/>
        </p:nvCxnSpPr>
        <p:spPr>
          <a:xfrm flipH="1" rot="10800000">
            <a:off x="3568700" y="2146300"/>
            <a:ext cx="1390650" cy="73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4" name="Google Shape;654;p36"/>
          <p:cNvCxnSpPr/>
          <p:nvPr/>
        </p:nvCxnSpPr>
        <p:spPr>
          <a:xfrm flipH="1" rot="10800000">
            <a:off x="3570288" y="2906713"/>
            <a:ext cx="1392237" cy="236537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5" name="Google Shape;655;p36"/>
          <p:cNvCxnSpPr/>
          <p:nvPr/>
        </p:nvCxnSpPr>
        <p:spPr>
          <a:xfrm>
            <a:off x="3575050" y="3403600"/>
            <a:ext cx="1390650" cy="271463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p36"/>
          <p:cNvCxnSpPr/>
          <p:nvPr/>
        </p:nvCxnSpPr>
        <p:spPr>
          <a:xfrm>
            <a:off x="3581400" y="3670300"/>
            <a:ext cx="1373188" cy="17970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p36"/>
          <p:cNvCxnSpPr/>
          <p:nvPr/>
        </p:nvCxnSpPr>
        <p:spPr>
          <a:xfrm>
            <a:off x="3581400" y="3905250"/>
            <a:ext cx="1295400" cy="6667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8" name="Google Shape;658;p36"/>
          <p:cNvCxnSpPr/>
          <p:nvPr/>
        </p:nvCxnSpPr>
        <p:spPr>
          <a:xfrm>
            <a:off x="3581400" y="4159250"/>
            <a:ext cx="1295400" cy="6413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4" name="Google Shape;664;p3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5" name="Google Shape;665;p3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Blocks (x == 1)</a:t>
            </a: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.L3: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%rax  # y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imulq   %rdx, %rax  # y*z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37"/>
          <p:cNvSpPr/>
          <p:nvPr/>
        </p:nvSpPr>
        <p:spPr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switch(x) 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case 1:	  // .L3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68" name="Google Shape;668;p37"/>
          <p:cNvGraphicFramePr/>
          <p:nvPr/>
        </p:nvGraphicFramePr>
        <p:xfrm>
          <a:off x="17526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{46D58703-D0AF-47C2-A4F6-7AD9FE1297BF}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4" name="Google Shape;674;p3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5" name="Google Shape;675;p3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Fall-Through</a:t>
            </a:r>
            <a:endParaRPr/>
          </a:p>
        </p:txBody>
      </p:sp>
      <p:sp>
        <p:nvSpPr>
          <p:cNvPr id="676" name="Google Shape;676;p38"/>
          <p:cNvSpPr/>
          <p:nvPr/>
        </p:nvSpPr>
        <p:spPr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sp>
        <p:nvSpPr>
          <p:cNvPr id="677" name="Google Shape;677;p38"/>
          <p:cNvSpPr/>
          <p:nvPr/>
        </p:nvSpPr>
        <p:spPr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3: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1;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38"/>
          <p:cNvSpPr/>
          <p:nvPr/>
        </p:nvSpPr>
        <p:spPr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goto merge;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38"/>
          <p:cNvSpPr/>
          <p:nvPr/>
        </p:nvSpPr>
        <p:spPr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0" name="Google Shape;680;p38"/>
          <p:cNvCxnSpPr>
            <a:endCxn id="678" idx="1"/>
          </p:cNvCxnSpPr>
          <p:nvPr/>
        </p:nvCxnSpPr>
        <p:spPr>
          <a:xfrm flipH="1" rot="10800000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1" name="Google Shape;681;p38"/>
          <p:cNvCxnSpPr>
            <a:endCxn id="677" idx="1"/>
          </p:cNvCxnSpPr>
          <p:nvPr/>
        </p:nvCxnSpPr>
        <p:spPr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2" name="Google Shape;682;p38"/>
          <p:cNvCxnSpPr>
            <a:stCxn id="678" idx="2"/>
          </p:cNvCxnSpPr>
          <p:nvPr/>
        </p:nvCxnSpPr>
        <p:spPr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8" name="Google Shape;688;p3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9" name="Google Shape;689;p3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Blocks (x == 2, x == 3)</a:t>
            </a:r>
            <a:endParaRPr/>
          </a:p>
        </p:txBody>
      </p:sp>
      <p:sp>
        <p:nvSpPr>
          <p:cNvPr id="690" name="Google Shape;690;p39"/>
          <p:cNvSpPr/>
          <p:nvPr/>
        </p:nvSpPr>
        <p:spPr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.L5:                  # Case 2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cqto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idivq   %rcx       #  y/z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jmp     .L6        #  goto merge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.L9:                  # Case 3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movl    $1, %eax   #  w = 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                  # merge: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addq    %rcx, %rax #  w += z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1" name="Google Shape;691;p39"/>
          <p:cNvSpPr/>
          <p:nvPr/>
        </p:nvSpPr>
        <p:spPr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graphicFrame>
        <p:nvGraphicFramePr>
          <p:cNvPr id="692" name="Google Shape;692;p39"/>
          <p:cNvGraphicFramePr/>
          <p:nvPr/>
        </p:nvGraphicFramePr>
        <p:xfrm>
          <a:off x="3810000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{46D58703-D0AF-47C2-A4F6-7AD9FE1297BF}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 Codes (Implicit Setting)</a:t>
            </a:r>
            <a:endParaRPr/>
          </a:p>
        </p:txBody>
      </p:sp>
      <p:sp>
        <p:nvSpPr>
          <p:cNvPr id="231" name="Google Shape;231;p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Single bit registers</a:t>
            </a:r>
            <a:endParaRPr/>
          </a:p>
          <a:p>
            <a:pPr indent="-139700" lvl="1" marL="3175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CF</a:t>
            </a:r>
            <a:r>
              <a:rPr lang="en-US"/>
              <a:t>	 Carry Flag (for unsigned)	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SF</a:t>
            </a:r>
            <a:r>
              <a:rPr lang="en-US"/>
              <a:t>  Sign Flag (for signed)</a:t>
            </a:r>
            <a:endParaRPr/>
          </a:p>
          <a:p>
            <a:pPr indent="-139700" lvl="1" marL="3175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ZF</a:t>
            </a:r>
            <a:r>
              <a:rPr lang="en-US"/>
              <a:t>	 Zero Flag	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/>
              <a:t>  Overflow Flag (for signed)</a:t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Implicitly set (think of it as side effect) by arithmetic operations</a:t>
            </a:r>
            <a:endParaRPr/>
          </a:p>
          <a:p>
            <a:pPr indent="0" lvl="1" marL="31750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/>
              <a:t>Example: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addq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/>
              <a:t>,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</a:t>
            </a:r>
            <a:r>
              <a:rPr lang="en-US"/>
              <a:t> ↔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= a+b</a:t>
            </a:r>
            <a:endParaRPr/>
          </a:p>
          <a:p>
            <a:pPr indent="0" lvl="1" marL="31750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CF set</a:t>
            </a:r>
            <a:r>
              <a:rPr lang="en-US"/>
              <a:t> if carry out from most significant bit (unsigned overflow)</a:t>
            </a:r>
            <a:endParaRPr/>
          </a:p>
          <a:p>
            <a:pPr indent="0" lvl="1" marL="31750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== 0</a:t>
            </a:r>
            <a:endParaRPr/>
          </a:p>
          <a:p>
            <a:pPr indent="0" lvl="1" marL="31750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&lt; 0</a:t>
            </a:r>
            <a:r>
              <a:rPr lang="en-US"/>
              <a:t> (as signed)</a:t>
            </a:r>
            <a:endParaRPr/>
          </a:p>
          <a:p>
            <a:pPr indent="0" lvl="1" marL="31750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(a&gt;0 &amp;&amp; b&gt;0 &amp;&amp; t&lt;0) || (a&lt;0 &amp;&amp; b&lt;0 &amp;&amp; t&gt;=0)</a:t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Not set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leaq</a:t>
            </a:r>
            <a:r>
              <a:rPr lang="en-US"/>
              <a:t> instruction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8" name="Google Shape;698;p4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9" name="Google Shape;699;p4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Blocks (x == 5, x == 6, default)</a:t>
            </a:r>
            <a:endParaRPr/>
          </a:p>
        </p:txBody>
      </p:sp>
      <p:sp>
        <p:nvSpPr>
          <p:cNvPr id="700" name="Google Shape;700;p40"/>
          <p:cNvSpPr/>
          <p:nvPr/>
        </p:nvSpPr>
        <p:spPr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.L7:               # Case 5,6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$1, %eax   #  w = 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%rdx, %rax #  w -= z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.L8:               # Default: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$2, %eax   #  2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40"/>
          <p:cNvSpPr/>
          <p:nvPr/>
        </p:nvSpPr>
        <p:spPr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switch(x) 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  // .L7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  // .L7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// .L8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2" name="Google Shape;702;p40"/>
          <p:cNvGraphicFramePr/>
          <p:nvPr/>
        </p:nvGraphicFramePr>
        <p:xfrm>
          <a:off x="3810000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{46D58703-D0AF-47C2-A4F6-7AD9FE1297BF}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7759526" y="-27000"/>
            <a:ext cx="1459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41"/>
          <p:cNvSpPr txBox="1"/>
          <p:nvPr>
            <p:ph type="title"/>
          </p:nvPr>
        </p:nvSpPr>
        <p:spPr>
          <a:xfrm>
            <a:off x="4572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Summarizing</a:t>
            </a:r>
            <a:endParaRPr/>
          </a:p>
        </p:txBody>
      </p:sp>
      <p:sp>
        <p:nvSpPr>
          <p:cNvPr id="710" name="Google Shape;710;p41"/>
          <p:cNvSpPr txBox="1"/>
          <p:nvPr>
            <p:ph idx="1" type="body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Control</a:t>
            </a:r>
            <a:endParaRPr/>
          </a:p>
          <a:p>
            <a:pPr indent="-285750" lvl="1" marL="5461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if-then-else</a:t>
            </a:r>
            <a:endParaRPr/>
          </a:p>
          <a:p>
            <a:pPr indent="-285750" lvl="1" marL="5461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do-while</a:t>
            </a:r>
            <a:endParaRPr/>
          </a:p>
          <a:p>
            <a:pPr indent="-285750" lvl="1" marL="5461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while, for</a:t>
            </a:r>
            <a:endParaRPr/>
          </a:p>
          <a:p>
            <a:pPr indent="-285750" lvl="1" marL="5461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switch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Assembler Control</a:t>
            </a:r>
            <a:endParaRPr/>
          </a:p>
          <a:p>
            <a:pPr indent="-285750" lvl="1" marL="5461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jump</a:t>
            </a:r>
            <a:endParaRPr/>
          </a:p>
          <a:p>
            <a:pPr indent="-285750" lvl="1" marL="5461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move</a:t>
            </a:r>
            <a:endParaRPr/>
          </a:p>
          <a:p>
            <a:pPr indent="-285750" lvl="1" marL="5461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Indirect jump (via jump tables)</a:t>
            </a:r>
            <a:endParaRPr/>
          </a:p>
          <a:p>
            <a:pPr indent="-285750" lvl="1" marL="5461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 generates code sequence to implement more complex control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Standard Techniques</a:t>
            </a:r>
            <a:endParaRPr/>
          </a:p>
          <a:p>
            <a:pPr indent="-285750" lvl="1" marL="5461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Loops converted to do-while or jump-to-middle form</a:t>
            </a:r>
            <a:endParaRPr/>
          </a:p>
          <a:p>
            <a:pPr indent="-285750" lvl="1" marL="5461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Large switch statements use jump tables</a:t>
            </a:r>
            <a:endParaRPr/>
          </a:p>
          <a:p>
            <a:pPr indent="-285750" lvl="1" marL="5461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Sparse switch statements may use decision trees (if-elseif-elseif-else)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6" name="Google Shape;716;p4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7" name="Google Shape;717;p4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718" name="Google Shape;718;p4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Today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Control: Condition codes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branches &amp; conditional moves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Loops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Switch statements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Next Time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/ return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Procedure call discipline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 Codes (Explicit Setting: Compare)</a:t>
            </a:r>
            <a:endParaRPr/>
          </a:p>
        </p:txBody>
      </p:sp>
      <p:sp>
        <p:nvSpPr>
          <p:cNvPr id="239" name="Google Shape;239;p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Explicit Setting by Compare Instruction</a:t>
            </a:r>
            <a:endParaRPr/>
          </a:p>
          <a:p>
            <a:pPr indent="-139700" lvl="1" marL="3175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cmpq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r>
              <a:rPr lang="en-US"/>
              <a:t>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endParaRPr/>
          </a:p>
          <a:p>
            <a:pPr indent="-139700" lvl="1" marL="3175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cmpq b,a</a:t>
            </a:r>
            <a:r>
              <a:rPr lang="en-US"/>
              <a:t> like computing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a-b</a:t>
            </a:r>
            <a:r>
              <a:rPr lang="en-US"/>
              <a:t> without setting destination</a:t>
            </a:r>
            <a:endParaRPr/>
          </a:p>
          <a:p>
            <a:pPr indent="0" lvl="1" marL="31750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CF set</a:t>
            </a:r>
            <a:r>
              <a:rPr lang="en-US"/>
              <a:t> if carry out from most significant bit (used for unsigned comparisons)</a:t>
            </a:r>
            <a:endParaRPr/>
          </a:p>
          <a:p>
            <a:pPr indent="-139700" lvl="1" marL="3175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 == b</a:t>
            </a:r>
            <a:endParaRPr/>
          </a:p>
          <a:p>
            <a:pPr indent="-139700" lvl="1" marL="3175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(a-b) &lt; 0</a:t>
            </a:r>
            <a:r>
              <a:rPr lang="en-US"/>
              <a:t> (as signed)</a:t>
            </a:r>
            <a:endParaRPr/>
          </a:p>
          <a:p>
            <a:pPr indent="-139700" lvl="1" marL="3175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(a&gt;0 &amp;&amp; b&lt;0 &amp;&amp; (a-b)&lt;0) || (a&lt;0 &amp;&amp; b&gt;0 &amp;&amp; (a-b)&gt;0)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 Codes (Explicit Setting: Test)</a:t>
            </a:r>
            <a:endParaRPr/>
          </a:p>
        </p:txBody>
      </p:sp>
      <p:sp>
        <p:nvSpPr>
          <p:cNvPr id="247" name="Google Shape;247;p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Explicit Setting by Test instruction</a:t>
            </a:r>
            <a:endParaRPr/>
          </a:p>
          <a:p>
            <a:pPr indent="-139700" lvl="1" marL="3175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testq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r>
              <a:rPr lang="en-US"/>
              <a:t>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endParaRPr/>
          </a:p>
          <a:p>
            <a:pPr indent="-101600" lvl="2" marL="60325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testq b,a</a:t>
            </a:r>
            <a:r>
              <a:rPr lang="en-US"/>
              <a:t> like computing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</a:t>
            </a:r>
            <a:r>
              <a:rPr lang="en-US"/>
              <a:t> without setting destination </a:t>
            </a:r>
            <a:endParaRPr/>
          </a:p>
          <a:p>
            <a:pPr indent="0" lvl="1" marL="31750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Sets condition codes based on value of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r>
              <a:rPr lang="en-US"/>
              <a:t> &amp;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endParaRPr/>
          </a:p>
          <a:p>
            <a:pPr indent="-139700" lvl="1" marL="3175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Useful to have one of the operands be a mask</a:t>
            </a:r>
            <a:endParaRPr/>
          </a:p>
          <a:p>
            <a:pPr indent="0" lvl="1" marL="31750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when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 == 0</a:t>
            </a:r>
            <a:endParaRPr/>
          </a:p>
          <a:p>
            <a:pPr indent="-139700" lvl="1" marL="3175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when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 &lt; 0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Condition Codes</a:t>
            </a:r>
            <a:endParaRPr/>
          </a:p>
        </p:txBody>
      </p:sp>
      <p:sp>
        <p:nvSpPr>
          <p:cNvPr id="255" name="Google Shape;255;p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SetX Instructions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low-order byte of destination to 0 or 1 based on combinations of condition codes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alter remaining 7 bytes</a:t>
            </a:r>
            <a:endParaRPr/>
          </a:p>
          <a:p>
            <a:pPr indent="-95250" lvl="1" marL="55245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256" name="Google Shape;256;p7"/>
          <p:cNvGraphicFramePr/>
          <p:nvPr/>
        </p:nvGraphicFramePr>
        <p:xfrm>
          <a:off x="1295400" y="2976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{D26C7686-C1CD-4D0F-BFB0-B51FAEAE80F8}</a:tableStyleId>
              </a:tblPr>
              <a:tblGrid>
                <a:gridCol w="1109675"/>
                <a:gridCol w="2216150"/>
                <a:gridCol w="2770175"/>
              </a:tblGrid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SetX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sete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ZF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/ Zero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setne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~ZF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Equal / Not Zero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sets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SF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setns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~SF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Nonnegative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setg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~(SF^OF)&amp;~ZF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(Signed)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setge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or Equal (Signed)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setl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(Signed)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setle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(SF^OF)|ZF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or Equal (Signed)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seta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~CF&amp;~ZF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Above (unsigned)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setb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CF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Below (unsigned)</a:t>
                      </a:r>
                      <a:endParaRPr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/>
          <p:nvPr/>
        </p:nvSpPr>
        <p:spPr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/>
          </a:p>
        </p:txBody>
      </p:sp>
      <p:sp>
        <p:nvSpPr>
          <p:cNvPr id="262" name="Google Shape;262;p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x86-64 Integer Registers</a:t>
            </a:r>
            <a:endParaRPr/>
          </a:p>
        </p:txBody>
      </p:sp>
      <p:sp>
        <p:nvSpPr>
          <p:cNvPr id="263" name="Google Shape;263;p8"/>
          <p:cNvSpPr txBox="1"/>
          <p:nvPr>
            <p:ph idx="1" type="body"/>
          </p:nvPr>
        </p:nvSpPr>
        <p:spPr>
          <a:xfrm>
            <a:off x="318682" y="6019800"/>
            <a:ext cx="73294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34950" lvl="1" marL="51435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reference low-order byte</a:t>
            </a:r>
            <a:endParaRPr/>
          </a:p>
        </p:txBody>
      </p:sp>
      <p:sp>
        <p:nvSpPr>
          <p:cNvPr id="264" name="Google Shape;264;p8"/>
          <p:cNvSpPr/>
          <p:nvPr/>
        </p:nvSpPr>
        <p:spPr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%al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%bl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%cl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%dl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%sil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%dil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%spl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%bpl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%r8b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3" name="Google Shape;273;p8"/>
          <p:cNvSpPr/>
          <p:nvPr/>
        </p:nvSpPr>
        <p:spPr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%r9b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%r10b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%r11b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%r12b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7" name="Google Shape;277;p8"/>
          <p:cNvSpPr/>
          <p:nvPr/>
        </p:nvSpPr>
        <p:spPr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%r13b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8" name="Google Shape;278;p8"/>
          <p:cNvSpPr/>
          <p:nvPr/>
        </p:nvSpPr>
        <p:spPr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%r14b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%r15b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47244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/>
          </a:p>
        </p:txBody>
      </p:sp>
      <p:sp>
        <p:nvSpPr>
          <p:cNvPr id="281" name="Google Shape;281;p8"/>
          <p:cNvSpPr/>
          <p:nvPr/>
        </p:nvSpPr>
        <p:spPr>
          <a:xfrm>
            <a:off x="47244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/>
          </a:p>
        </p:txBody>
      </p:sp>
      <p:sp>
        <p:nvSpPr>
          <p:cNvPr id="282" name="Google Shape;282;p8"/>
          <p:cNvSpPr/>
          <p:nvPr/>
        </p:nvSpPr>
        <p:spPr>
          <a:xfrm>
            <a:off x="47244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/>
          </a:p>
        </p:txBody>
      </p:sp>
      <p:sp>
        <p:nvSpPr>
          <p:cNvPr id="283" name="Google Shape;283;p8"/>
          <p:cNvSpPr/>
          <p:nvPr/>
        </p:nvSpPr>
        <p:spPr>
          <a:xfrm>
            <a:off x="47244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/>
          </a:p>
        </p:txBody>
      </p:sp>
      <p:sp>
        <p:nvSpPr>
          <p:cNvPr id="284" name="Google Shape;284;p8"/>
          <p:cNvSpPr/>
          <p:nvPr/>
        </p:nvSpPr>
        <p:spPr>
          <a:xfrm>
            <a:off x="47244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/>
          </a:p>
        </p:txBody>
      </p:sp>
      <p:sp>
        <p:nvSpPr>
          <p:cNvPr id="285" name="Google Shape;285;p8"/>
          <p:cNvSpPr/>
          <p:nvPr/>
        </p:nvSpPr>
        <p:spPr>
          <a:xfrm>
            <a:off x="47244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/>
          </a:p>
        </p:txBody>
      </p:sp>
      <p:sp>
        <p:nvSpPr>
          <p:cNvPr id="286" name="Google Shape;286;p8"/>
          <p:cNvSpPr/>
          <p:nvPr/>
        </p:nvSpPr>
        <p:spPr>
          <a:xfrm>
            <a:off x="4724400" y="4800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/>
          </a:p>
        </p:txBody>
      </p:sp>
      <p:sp>
        <p:nvSpPr>
          <p:cNvPr id="287" name="Google Shape;287;p8"/>
          <p:cNvSpPr/>
          <p:nvPr/>
        </p:nvSpPr>
        <p:spPr>
          <a:xfrm>
            <a:off x="47244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</a:t>
            </a:r>
            <a:endParaRPr/>
          </a:p>
        </p:txBody>
      </p:sp>
      <p:sp>
        <p:nvSpPr>
          <p:cNvPr id="288" name="Google Shape;288;p8"/>
          <p:cNvSpPr/>
          <p:nvPr/>
        </p:nvSpPr>
        <p:spPr>
          <a:xfrm>
            <a:off x="7620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7620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7620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/>
          </a:p>
        </p:txBody>
      </p:sp>
      <p:sp>
        <p:nvSpPr>
          <p:cNvPr id="291" name="Google Shape;291;p8"/>
          <p:cNvSpPr/>
          <p:nvPr/>
        </p:nvSpPr>
        <p:spPr>
          <a:xfrm>
            <a:off x="7620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/>
          </a:p>
        </p:txBody>
      </p:sp>
      <p:sp>
        <p:nvSpPr>
          <p:cNvPr id="292" name="Google Shape;292;p8"/>
          <p:cNvSpPr/>
          <p:nvPr/>
        </p:nvSpPr>
        <p:spPr>
          <a:xfrm>
            <a:off x="7620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/>
          </a:p>
        </p:txBody>
      </p:sp>
      <p:sp>
        <p:nvSpPr>
          <p:cNvPr id="293" name="Google Shape;293;p8"/>
          <p:cNvSpPr/>
          <p:nvPr/>
        </p:nvSpPr>
        <p:spPr>
          <a:xfrm>
            <a:off x="7620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7620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"/>
          <p:cNvSpPr/>
          <p:nvPr/>
        </p:nvSpPr>
        <p:spPr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cmpq   %rsi, %rdi   # Compare x:y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setg   %al          # Set when &gt;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movzbl %al, %eax    # Zero rest of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2" name="Google Shape;302;p9"/>
          <p:cNvSpPr txBox="1"/>
          <p:nvPr>
            <p:ph type="title"/>
          </p:nvPr>
        </p:nvSpPr>
        <p:spPr>
          <a:xfrm>
            <a:off x="3810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Condition Codes (Cont.)</a:t>
            </a:r>
            <a:endParaRPr/>
          </a:p>
        </p:txBody>
      </p:sp>
      <p:sp>
        <p:nvSpPr>
          <p:cNvPr id="303" name="Google Shape;303;p9"/>
          <p:cNvSpPr txBox="1"/>
          <p:nvPr>
            <p:ph idx="1" type="body"/>
          </p:nvPr>
        </p:nvSpPr>
        <p:spPr>
          <a:xfrm>
            <a:off x="381000" y="1155700"/>
            <a:ext cx="5880100" cy="3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SetX Instructions: 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single byte based on combination of condition codes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One of addressable byte registers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alter remaining bytes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Typically use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movzbl</a:t>
            </a:r>
            <a:r>
              <a:rPr lang="en-US"/>
              <a:t> to finish job</a:t>
            </a:r>
            <a:endParaRPr/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32-bit instructions also set upper 32 bits to 0</a:t>
            </a:r>
            <a:endParaRPr/>
          </a:p>
        </p:txBody>
      </p:sp>
      <p:sp>
        <p:nvSpPr>
          <p:cNvPr id="304" name="Google Shape;304;p9"/>
          <p:cNvSpPr/>
          <p:nvPr/>
        </p:nvSpPr>
        <p:spPr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803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gt (long x, long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x &gt;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aphicFrame>
        <p:nvGraphicFramePr>
          <p:cNvPr id="305" name="Google Shape;305;p9"/>
          <p:cNvGraphicFramePr/>
          <p:nvPr/>
        </p:nvGraphicFramePr>
        <p:xfrm>
          <a:off x="56388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{46D58703-D0AF-47C2-A4F6-7AD9FE1297BF}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2012-09-13T15:33:55Z</dcterms:created>
  <dc:creator>Markus Pueschel</dc:creator>
</cp:coreProperties>
</file>