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6858000" cx="9144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Gil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jj9cMDdQFyji4knK/C7aGvfyQ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B40388-00A5-4C89-B9C2-42D87C388055}">
  <a:tblStyle styleId="{11B40388-00A5-4C89-B9C2-42D87C3880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A156E77-6585-4098-BDB4-A9F29F8620BE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2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1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4.xml"/><Relationship Id="rId57" Type="http://schemas.openxmlformats.org/officeDocument/2006/relationships/font" Target="fonts/GillSans-bold.fntdata"/><Relationship Id="rId12" Type="http://schemas.openxmlformats.org/officeDocument/2006/relationships/slide" Target="slides/slide3.xml"/><Relationship Id="rId56" Type="http://schemas.openxmlformats.org/officeDocument/2006/relationships/font" Target="fonts/GillSans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</a:rPr>
              <a:t>Machine Pr</a:t>
            </a:r>
            <a:r>
              <a:rPr b="1" lang="en-US">
                <a:solidFill>
                  <a:srgbClr val="000000"/>
                </a:solidFill>
              </a:rPr>
              <a:t>ogramming II</a:t>
            </a:r>
            <a:r>
              <a:rPr b="1" lang="en-US">
                <a:solidFill>
                  <a:srgbClr val="000000"/>
                </a:solidFill>
              </a:rPr>
              <a:t>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Computer Organization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Oct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>
                <a:solidFill>
                  <a:srgbClr val="000000"/>
                </a:solidFill>
              </a:rPr>
              <a:t>30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-US" sz="2000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{11B40388-00A5-4C89-B9C2-42D87C388055}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shark&gt; gcc –Og -S –fno-if-conversion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goto Else;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		#  result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			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%rdx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andl    $1, %edx		#  t = x &amp; 0x1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addq    %rdx, %rax	#  result += 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shrq    %rdi			#  x &gt;&gt;=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jne     .L2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 if (x)goto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test;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1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7807653" y="22225"/>
            <a:ext cx="157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81000" y="1354138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Do-While Conversion</a:t>
            </a:r>
            <a:endParaRPr/>
          </a:p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381000" y="5676900"/>
            <a:ext cx="4191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test can be optimized away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2057400" y="1143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(!(i &lt; WSIZE))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 &lt; WSIZE)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557" name="Google Shape;557;p29"/>
            <p:cNvCxnSpPr/>
            <p:nvPr/>
          </p:nvCxnSpPr>
          <p:spPr>
            <a:xfrm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29"/>
            <p:cNvCxnSpPr/>
            <p:nvPr/>
          </p:nvCxnSpPr>
          <p:spPr>
            <a:xfrm flipH="1"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5" name="Google Shape;56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66" name="Google Shape;5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74" name="Google Shape;57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0" name="Google Shape;61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5" name="Google Shape;61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7" name="Google Shape;61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39" name="Google Shape;63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8" name="Google Shape;66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5" name="Google Shape;67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Google Shape;680;p38"/>
          <p:cNvCxnSpPr>
            <a:endCxn id="67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38"/>
          <p:cNvCxnSpPr>
            <a:endCxn id="67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2" name="Google Shape;682;p38"/>
          <p:cNvCxnSpPr>
            <a:stCxn id="67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2" name="Google Shape;69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2" name="Google Shape;70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710" name="Google Shape;71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18" name="Google Shape;71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{11B40388-00A5-4C89-B9C2-42D87C388055}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{6A156E77-6585-4098-BDB4-A9F29F8620BE}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