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6858000" cx="9144000"/>
  <p:notesSz cx="7302500" cy="9586900"/>
  <p:embeddedFontLst>
    <p:embeddedFont>
      <p:font typeface="Arial Narrow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3019">
          <p15:clr>
            <a:srgbClr val="000000"/>
          </p15:clr>
        </p15:guide>
        <p15:guide id="2" pos="2300">
          <p15:clr>
            <a:srgbClr val="000000"/>
          </p15:clr>
        </p15:guide>
      </p15:notesGuideLst>
    </p:ext>
    <p:ext uri="GoogleSlidesCustomDataVersion2">
      <go:slidesCustomData xmlns:go="http://customooxmlschemas.google.com/" r:id="rId44" roundtripDataSignature="AMtx7mgmFZRkx0igkfTix/C8E1BYdJui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BE7D840-04D3-4B1A-9ACB-C1A08FA3D05E}">
  <a:tblStyle styleId="{8BE7D840-04D3-4B1A-9ACB-C1A08FA3D05E}" styleName="Table_0">
    <a:wholeTbl>
      <a:tcTxStyle b="off" i="off">
        <a:font>
          <a:latin typeface="Arial Narrow"/>
          <a:ea typeface="Arial Narrow"/>
          <a:cs typeface="Arial Narrow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 b="off" i="off"/>
      <a:tcStyle>
        <a:fill>
          <a:solidFill>
            <a:srgbClr val="CACAC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ACACA"/>
          </a:solidFill>
        </a:fill>
      </a:tcStyle>
    </a:band1V>
    <a:band2V>
      <a:tcTxStyle b="off" i="off"/>
    </a:band2V>
    <a:lastCol>
      <a:tcTxStyle b="on" i="off">
        <a:font>
          <a:latin typeface="Arial Narrow"/>
          <a:ea typeface="Arial Narrow"/>
          <a:cs typeface="Arial Narrow"/>
        </a:font>
        <a:schemeClr val="lt1"/>
      </a:tcTxStyle>
      <a:tcStyle>
        <a:fill>
          <a:solidFill>
            <a:schemeClr val="accent4"/>
          </a:solidFill>
        </a:fill>
      </a:tcStyle>
    </a:lastCol>
    <a:firstCol>
      <a:tcTxStyle b="on" i="off">
        <a:font>
          <a:latin typeface="Arial Narrow"/>
          <a:ea typeface="Arial Narrow"/>
          <a:cs typeface="Arial Narrow"/>
        </a:font>
        <a:schemeClr val="lt1"/>
      </a:tcTxStyle>
      <a:tcStyle>
        <a:fill>
          <a:solidFill>
            <a:schemeClr val="accent4"/>
          </a:solidFill>
        </a:fill>
      </a:tcStyle>
    </a:firstCol>
    <a:lastRow>
      <a:tcTxStyle b="on" i="off">
        <a:font>
          <a:latin typeface="Arial Narrow"/>
          <a:ea typeface="Arial Narrow"/>
          <a:cs typeface="Arial Narrow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4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 Narrow"/>
          <a:ea typeface="Arial Narrow"/>
          <a:cs typeface="Arial Narrow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4"/>
          </a:solidFill>
        </a:fill>
      </a:tcStyle>
    </a:firstRow>
    <a:neCell>
      <a:tcTxStyle b="off" i="off"/>
    </a:neCell>
    <a:nwCell>
      <a:tcTxStyle b="off" i="off"/>
    </a:nwCell>
  </a:tblStyle>
  <a:tblStyle styleId="{C052540B-42FD-418F-9E06-98B54B674B06}" styleName="Table_1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19" orient="horz"/>
        <p:guide pos="230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rialNarrow-regular.fntdata"/><Relationship Id="rId20" Type="http://schemas.openxmlformats.org/officeDocument/2006/relationships/slide" Target="slides/slide14.xml"/><Relationship Id="rId42" Type="http://schemas.openxmlformats.org/officeDocument/2006/relationships/font" Target="fonts/ArialNarrow-italic.fntdata"/><Relationship Id="rId41" Type="http://schemas.openxmlformats.org/officeDocument/2006/relationships/font" Target="fonts/ArialNarrow-bold.fntdata"/><Relationship Id="rId22" Type="http://schemas.openxmlformats.org/officeDocument/2006/relationships/slide" Target="slides/slide16.xml"/><Relationship Id="rId44" Type="http://customschemas.google.com/relationships/presentationmetadata" Target="metadata"/><Relationship Id="rId21" Type="http://schemas.openxmlformats.org/officeDocument/2006/relationships/slide" Target="slides/slide15.xml"/><Relationship Id="rId43" Type="http://schemas.openxmlformats.org/officeDocument/2006/relationships/font" Target="fonts/ArialNarrow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14800" y="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" name="Google Shape;76;p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5" name="Google Shape;375;p1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8" name="Google Shape;418;p1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7" name="Google Shape;457;p1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1" name="Google Shape;501;p1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1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0" name="Google Shape;540;p1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1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6" name="Google Shape;626;p1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1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5" name="Google Shape;635;p1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1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9" name="Google Shape;649;p1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1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8" name="Google Shape;658;p1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7" name="Google Shape;667;p1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" name="Google Shape;83;p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2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2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5" name="Google Shape;675;p2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6" name="Google Shape;676;p20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2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2" name="Google Shape;682;p2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2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9" name="Google Shape;699;p2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2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0" name="Google Shape;720;p2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2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5" name="Google Shape;745;p2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2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0" name="Google Shape;780;p2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2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6" name="Google Shape;786;p2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2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2" name="Google Shape;792;p2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2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8" name="Google Shape;818;p2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2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8" name="Google Shape;828;p2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3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9" name="Google Shape;839;p3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3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1" name="Google Shape;851;p3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3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9" name="Google Shape;869;p3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0" name="Google Shape;870;p32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3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6" name="Google Shape;876;p3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7" name="Google Shape;877;p39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3" name="Google Shape;163;p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9" name="Google Shape;189;p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6" name="Google Shape;256;p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6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6" name="Google Shape;286;p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3" name="Google Shape;293;p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Board: show 3D example: a[2][3][2] to illustrate the idea of row major as enumerating indices from right to left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9" name="Google Shape;329;p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8"/>
          <p:cNvSpPr txBox="1"/>
          <p:nvPr>
            <p:ph type="ctrTitle"/>
          </p:nvPr>
        </p:nvSpPr>
        <p:spPr>
          <a:xfrm>
            <a:off x="685800" y="1708012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8"/>
          <p:cNvSpPr txBox="1"/>
          <p:nvPr>
            <p:ph idx="1" type="subTitle"/>
          </p:nvPr>
        </p:nvSpPr>
        <p:spPr>
          <a:xfrm>
            <a:off x="685800" y="3886200"/>
            <a:ext cx="767749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0" sz="20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9" name="Google Shape;19;p48"/>
          <p:cNvSpPr txBox="1"/>
          <p:nvPr>
            <p:ph idx="12" type="sldNum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7"/>
          <p:cNvSpPr txBox="1"/>
          <p:nvPr>
            <p:ph type="title"/>
          </p:nvPr>
        </p:nvSpPr>
        <p:spPr>
          <a:xfrm>
            <a:off x="374650" y="371475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7"/>
          <p:cNvSpPr txBox="1"/>
          <p:nvPr>
            <p:ph idx="1" type="body"/>
          </p:nvPr>
        </p:nvSpPr>
        <p:spPr>
          <a:xfrm rot="5400000">
            <a:off x="1858963" y="-100012"/>
            <a:ext cx="4972050" cy="789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8" name="Google Shape;58;p57"/>
          <p:cNvSpPr txBox="1"/>
          <p:nvPr>
            <p:ph idx="12" type="sldNum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8"/>
          <p:cNvSpPr txBox="1"/>
          <p:nvPr>
            <p:ph type="title"/>
          </p:nvPr>
        </p:nvSpPr>
        <p:spPr>
          <a:xfrm rot="5400000">
            <a:off x="4998244" y="2188369"/>
            <a:ext cx="6105525" cy="2185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8"/>
          <p:cNvSpPr txBox="1"/>
          <p:nvPr>
            <p:ph idx="1" type="body"/>
          </p:nvPr>
        </p:nvSpPr>
        <p:spPr>
          <a:xfrm rot="5400000">
            <a:off x="548481" y="76994"/>
            <a:ext cx="6105525" cy="6408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2" name="Google Shape;62;p58"/>
          <p:cNvSpPr txBox="1"/>
          <p:nvPr>
            <p:ph idx="12" type="sldNum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and 2 Content" type="objAndTwoObj">
  <p:cSld name="OBJECT_AND_TWO_OBJEC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9"/>
          <p:cNvSpPr txBox="1"/>
          <p:nvPr>
            <p:ph type="title"/>
          </p:nvPr>
        </p:nvSpPr>
        <p:spPr>
          <a:xfrm>
            <a:off x="396875" y="228600"/>
            <a:ext cx="87471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9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6" name="Google Shape;66;p59"/>
          <p:cNvSpPr txBox="1"/>
          <p:nvPr>
            <p:ph idx="2" type="body"/>
          </p:nvPr>
        </p:nvSpPr>
        <p:spPr>
          <a:xfrm>
            <a:off x="4662488" y="1362075"/>
            <a:ext cx="3871912" cy="240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7" name="Google Shape;67;p59"/>
          <p:cNvSpPr txBox="1"/>
          <p:nvPr>
            <p:ph idx="3" type="body"/>
          </p:nvPr>
        </p:nvSpPr>
        <p:spPr>
          <a:xfrm>
            <a:off x="4662488" y="3924300"/>
            <a:ext cx="3871912" cy="240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8" name="Google Shape;68;p59"/>
          <p:cNvSpPr txBox="1"/>
          <p:nvPr>
            <p:ph idx="12" type="sldNum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0"/>
          <p:cNvSpPr txBox="1"/>
          <p:nvPr>
            <p:ph type="title"/>
          </p:nvPr>
        </p:nvSpPr>
        <p:spPr>
          <a:xfrm>
            <a:off x="396875" y="228600"/>
            <a:ext cx="87471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0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2" name="Google Shape;72;p60"/>
          <p:cNvSpPr txBox="1"/>
          <p:nvPr>
            <p:ph idx="2" type="body"/>
          </p:nvPr>
        </p:nvSpPr>
        <p:spPr>
          <a:xfrm>
            <a:off x="4662488" y="1362075"/>
            <a:ext cx="3871912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3" name="Google Shape;73;p60"/>
          <p:cNvSpPr txBox="1"/>
          <p:nvPr>
            <p:ph idx="12" type="sldNum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9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9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3" name="Google Shape;23;p49"/>
          <p:cNvSpPr txBox="1"/>
          <p:nvPr>
            <p:ph idx="12" type="sldNum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0"/>
          <p:cNvSpPr txBox="1"/>
          <p:nvPr>
            <p:ph type="title"/>
          </p:nvPr>
        </p:nvSpPr>
        <p:spPr>
          <a:xfrm>
            <a:off x="374650" y="371475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0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⬛"/>
              <a:defRPr sz="2800"/>
            </a:lvl1pPr>
            <a:lvl2pPr indent="-3962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  <a:defRPr sz="2400"/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27" name="Google Shape;27;p50"/>
          <p:cNvSpPr txBox="1"/>
          <p:nvPr>
            <p:ph idx="2" type="body"/>
          </p:nvPr>
        </p:nvSpPr>
        <p:spPr>
          <a:xfrm>
            <a:off x="4662488" y="1362075"/>
            <a:ext cx="3871912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⬛"/>
              <a:defRPr sz="2800"/>
            </a:lvl1pPr>
            <a:lvl2pPr indent="-3962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  <a:defRPr sz="2400"/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28" name="Google Shape;28;p50"/>
          <p:cNvSpPr txBox="1"/>
          <p:nvPr>
            <p:ph idx="12" type="sldNum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1"/>
          <p:cNvSpPr txBox="1"/>
          <p:nvPr>
            <p:ph type="title"/>
          </p:nvPr>
        </p:nvSpPr>
        <p:spPr>
          <a:xfrm>
            <a:off x="357762" y="44507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1"/>
          <p:cNvSpPr txBox="1"/>
          <p:nvPr>
            <p:ph idx="12" type="sldNum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2"/>
          <p:cNvSpPr txBox="1"/>
          <p:nvPr>
            <p:ph idx="12" type="sldNum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7" name="Google Shape;37;p53"/>
          <p:cNvSpPr txBox="1"/>
          <p:nvPr>
            <p:ph idx="12" type="sldNum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1" name="Google Shape;41;p5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 sz="2400"/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 sz="2000"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2" name="Google Shape;42;p5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3" name="Google Shape;43;p5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 sz="2400"/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 sz="2000"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4" name="Google Shape;44;p54"/>
          <p:cNvSpPr txBox="1"/>
          <p:nvPr>
            <p:ph idx="12" type="sldNum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⬛"/>
              <a:defRPr sz="3200"/>
            </a:lvl1pPr>
            <a:lvl2pPr indent="-42418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080"/>
              <a:buChar char="▪"/>
              <a:defRPr sz="2800"/>
            </a:lvl2pPr>
            <a:lvl3pPr indent="-350519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▪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48" name="Google Shape;48;p5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49" name="Google Shape;49;p55"/>
          <p:cNvSpPr txBox="1"/>
          <p:nvPr>
            <p:ph idx="12" type="sldNum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5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4" name="Google Shape;54;p56"/>
          <p:cNvSpPr txBox="1"/>
          <p:nvPr>
            <p:ph idx="12" type="sldNum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7"/>
          <p:cNvSpPr txBox="1"/>
          <p:nvPr>
            <p:ph type="title"/>
          </p:nvPr>
        </p:nvSpPr>
        <p:spPr>
          <a:xfrm>
            <a:off x="374650" y="371475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1" name="Google Shape;11;p47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7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47"/>
          <p:cNvSpPr txBox="1"/>
          <p:nvPr/>
        </p:nvSpPr>
        <p:spPr>
          <a:xfrm>
            <a:off x="7536275" y="-27000"/>
            <a:ext cx="1671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47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" name="Google Shape;15;p4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Bryant and O’Hallaron, Computer Systems: A Programmer’s Perspective, Third Edition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"/>
          <p:cNvSpPr txBox="1"/>
          <p:nvPr>
            <p:ph type="ctrTitle"/>
          </p:nvPr>
        </p:nvSpPr>
        <p:spPr>
          <a:xfrm>
            <a:off x="685800" y="1784350"/>
            <a:ext cx="7772400" cy="2406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Machine-Level Programming IV:</a:t>
            </a:r>
            <a:br>
              <a:rPr lang="en-US"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latin typeface="Calibri"/>
                <a:ea typeface="Calibri"/>
                <a:cs typeface="Calibri"/>
                <a:sym typeface="Calibri"/>
              </a:rPr>
              <a:t>Data</a:t>
            </a:r>
            <a:br>
              <a:rPr lang="en-US">
                <a:latin typeface="Calibri"/>
                <a:ea typeface="Calibri"/>
                <a:cs typeface="Calibri"/>
                <a:sym typeface="Calibri"/>
              </a:rPr>
            </a:br>
            <a:br>
              <a:rPr lang="en-US">
                <a:latin typeface="Calibri"/>
                <a:ea typeface="Calibri"/>
                <a:cs typeface="Calibri"/>
                <a:sym typeface="Calibri"/>
              </a:rPr>
            </a:br>
            <a:r>
              <a:rPr b="0" lang="en-US" sz="2000"/>
              <a:t>Computer Organization</a:t>
            </a:r>
            <a:endParaRPr b="0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2000"/>
              <a:t>Nov. 27, 2023 </a:t>
            </a:r>
            <a:endParaRPr/>
          </a:p>
        </p:txBody>
      </p:sp>
      <p:sp>
        <p:nvSpPr>
          <p:cNvPr id="80" name="Google Shape;80;p1"/>
          <p:cNvSpPr txBox="1"/>
          <p:nvPr>
            <p:ph idx="1" type="subTitle"/>
          </p:nvPr>
        </p:nvSpPr>
        <p:spPr>
          <a:xfrm>
            <a:off x="685800" y="4419600"/>
            <a:ext cx="767873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Instructor: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lang="en-US"/>
              <a:t>Amiran Malania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5791200" y="4506913"/>
            <a:ext cx="990600" cy="99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 • 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0"/>
          <p:cNvSpPr txBox="1"/>
          <p:nvPr>
            <p:ph type="title"/>
          </p:nvPr>
        </p:nvSpPr>
        <p:spPr>
          <a:xfrm>
            <a:off x="381000" y="569913"/>
            <a:ext cx="69342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Nested Array Row Access</a:t>
            </a:r>
            <a:endParaRPr/>
          </a:p>
        </p:txBody>
      </p:sp>
      <p:sp>
        <p:nvSpPr>
          <p:cNvPr id="379" name="Google Shape;379;p10"/>
          <p:cNvSpPr txBox="1"/>
          <p:nvPr>
            <p:ph idx="1" type="body"/>
          </p:nvPr>
        </p:nvSpPr>
        <p:spPr>
          <a:xfrm>
            <a:off x="442913" y="1292225"/>
            <a:ext cx="5957887" cy="1450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Row Vectors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A[i]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is array of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elements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Each element of type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T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requires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bytes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Starting address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A +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* (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C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*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grpSp>
        <p:nvGrpSpPr>
          <p:cNvPr id="380" name="Google Shape;380;p10"/>
          <p:cNvGrpSpPr/>
          <p:nvPr/>
        </p:nvGrpSpPr>
        <p:grpSpPr>
          <a:xfrm>
            <a:off x="3657600" y="3973513"/>
            <a:ext cx="2133600" cy="1524000"/>
            <a:chOff x="1680" y="2064"/>
            <a:chExt cx="1344" cy="960"/>
          </a:xfrm>
        </p:grpSpPr>
        <p:grpSp>
          <p:nvGrpSpPr>
            <p:cNvPr id="381" name="Google Shape;381;p10"/>
            <p:cNvGrpSpPr/>
            <p:nvPr/>
          </p:nvGrpSpPr>
          <p:grpSpPr>
            <a:xfrm>
              <a:off x="1680" y="2400"/>
              <a:ext cx="1344" cy="624"/>
              <a:chOff x="1488" y="3504"/>
              <a:chExt cx="1344" cy="624"/>
            </a:xfrm>
          </p:grpSpPr>
          <p:sp>
            <p:nvSpPr>
              <p:cNvPr id="382" name="Google Shape;382;p10"/>
              <p:cNvSpPr/>
              <p:nvPr/>
            </p:nvSpPr>
            <p:spPr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D5F4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• • •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10"/>
              <p:cNvSpPr/>
              <p:nvPr/>
            </p:nvSpPr>
            <p:spPr>
              <a:xfrm>
                <a:off x="1497" y="3504"/>
                <a:ext cx="384" cy="624"/>
              </a:xfrm>
              <a:prstGeom prst="rect">
                <a:avLst/>
              </a:prstGeom>
              <a:solidFill>
                <a:srgbClr val="D5D5F4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[i]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[0]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10"/>
              <p:cNvSpPr/>
              <p:nvPr/>
            </p:nvSpPr>
            <p:spPr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D5F4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[i]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[C-1]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85" name="Google Shape;385;p10"/>
            <p:cNvCxnSpPr/>
            <p:nvPr/>
          </p:nvCxnSpPr>
          <p:spPr>
            <a:xfrm>
              <a:off x="1680" y="2160"/>
              <a:ext cx="0" cy="144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6" name="Google Shape;386;p10"/>
            <p:cNvCxnSpPr/>
            <p:nvPr/>
          </p:nvCxnSpPr>
          <p:spPr>
            <a:xfrm>
              <a:off x="1680" y="2160"/>
              <a:ext cx="0" cy="144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7" name="Google Shape;387;p10"/>
            <p:cNvCxnSpPr/>
            <p:nvPr/>
          </p:nvCxnSpPr>
          <p:spPr>
            <a:xfrm>
              <a:off x="3024" y="2160"/>
              <a:ext cx="0" cy="144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8" name="Google Shape;388;p10"/>
            <p:cNvCxnSpPr/>
            <p:nvPr/>
          </p:nvCxnSpPr>
          <p:spPr>
            <a:xfrm>
              <a:off x="1680" y="2208"/>
              <a:ext cx="1344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389" name="Google Shape;389;p10"/>
            <p:cNvSpPr/>
            <p:nvPr/>
          </p:nvSpPr>
          <p:spPr>
            <a:xfrm>
              <a:off x="2112" y="2064"/>
              <a:ext cx="528" cy="2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A[i]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0" name="Google Shape;390;p10"/>
          <p:cNvGrpSpPr/>
          <p:nvPr/>
        </p:nvGrpSpPr>
        <p:grpSpPr>
          <a:xfrm>
            <a:off x="6705600" y="3973513"/>
            <a:ext cx="2133600" cy="1524000"/>
            <a:chOff x="4176" y="2064"/>
            <a:chExt cx="1344" cy="960"/>
          </a:xfrm>
        </p:grpSpPr>
        <p:grpSp>
          <p:nvGrpSpPr>
            <p:cNvPr id="391" name="Google Shape;391;p10"/>
            <p:cNvGrpSpPr/>
            <p:nvPr/>
          </p:nvGrpSpPr>
          <p:grpSpPr>
            <a:xfrm>
              <a:off x="4176" y="2400"/>
              <a:ext cx="1344" cy="624"/>
              <a:chOff x="1488" y="3504"/>
              <a:chExt cx="1344" cy="624"/>
            </a:xfrm>
          </p:grpSpPr>
          <p:sp>
            <p:nvSpPr>
              <p:cNvPr id="392" name="Google Shape;392;p10"/>
              <p:cNvSpPr/>
              <p:nvPr/>
            </p:nvSpPr>
            <p:spPr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• • •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10"/>
              <p:cNvSpPr/>
              <p:nvPr/>
            </p:nvSpPr>
            <p:spPr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[R-1]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[0]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10"/>
              <p:cNvSpPr/>
              <p:nvPr/>
            </p:nvSpPr>
            <p:spPr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[R-1]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[C-1]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95" name="Google Shape;395;p10"/>
            <p:cNvCxnSpPr/>
            <p:nvPr/>
          </p:nvCxnSpPr>
          <p:spPr>
            <a:xfrm>
              <a:off x="4176" y="2160"/>
              <a:ext cx="0" cy="144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6" name="Google Shape;396;p10"/>
            <p:cNvCxnSpPr/>
            <p:nvPr/>
          </p:nvCxnSpPr>
          <p:spPr>
            <a:xfrm>
              <a:off x="5520" y="2160"/>
              <a:ext cx="0" cy="144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7" name="Google Shape;397;p10"/>
            <p:cNvCxnSpPr/>
            <p:nvPr/>
          </p:nvCxnSpPr>
          <p:spPr>
            <a:xfrm>
              <a:off x="4176" y="2208"/>
              <a:ext cx="1344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398" name="Google Shape;398;p10"/>
            <p:cNvSpPr/>
            <p:nvPr/>
          </p:nvSpPr>
          <p:spPr>
            <a:xfrm>
              <a:off x="4608" y="2064"/>
              <a:ext cx="528" cy="2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A[R-1]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9" name="Google Shape;399;p10"/>
          <p:cNvSpPr/>
          <p:nvPr/>
        </p:nvSpPr>
        <p:spPr>
          <a:xfrm>
            <a:off x="2667000" y="4506913"/>
            <a:ext cx="990600" cy="99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 • 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10"/>
          <p:cNvSpPr txBox="1"/>
          <p:nvPr/>
        </p:nvSpPr>
        <p:spPr>
          <a:xfrm>
            <a:off x="338138" y="5718175"/>
            <a:ext cx="3968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1" name="Google Shape;401;p10"/>
          <p:cNvCxnSpPr/>
          <p:nvPr/>
        </p:nvCxnSpPr>
        <p:spPr>
          <a:xfrm rot="10800000">
            <a:off x="533400" y="5497513"/>
            <a:ext cx="0" cy="22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02" name="Google Shape;402;p10"/>
          <p:cNvCxnSpPr/>
          <p:nvPr/>
        </p:nvCxnSpPr>
        <p:spPr>
          <a:xfrm rot="10800000">
            <a:off x="3657600" y="5497513"/>
            <a:ext cx="0" cy="22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403" name="Google Shape;403;p10"/>
          <p:cNvGrpSpPr/>
          <p:nvPr/>
        </p:nvGrpSpPr>
        <p:grpSpPr>
          <a:xfrm>
            <a:off x="533400" y="3973513"/>
            <a:ext cx="2133600" cy="1524000"/>
            <a:chOff x="336" y="2064"/>
            <a:chExt cx="1344" cy="960"/>
          </a:xfrm>
        </p:grpSpPr>
        <p:grpSp>
          <p:nvGrpSpPr>
            <p:cNvPr id="404" name="Google Shape;404;p10"/>
            <p:cNvGrpSpPr/>
            <p:nvPr/>
          </p:nvGrpSpPr>
          <p:grpSpPr>
            <a:xfrm>
              <a:off x="336" y="2400"/>
              <a:ext cx="1344" cy="624"/>
              <a:chOff x="1488" y="3504"/>
              <a:chExt cx="1344" cy="624"/>
            </a:xfrm>
          </p:grpSpPr>
          <p:sp>
            <p:nvSpPr>
              <p:cNvPr id="405" name="Google Shape;405;p10"/>
              <p:cNvSpPr/>
              <p:nvPr/>
            </p:nvSpPr>
            <p:spPr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• • •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10"/>
              <p:cNvSpPr/>
              <p:nvPr/>
            </p:nvSpPr>
            <p:spPr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[0]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[0]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10"/>
              <p:cNvSpPr/>
              <p:nvPr/>
            </p:nvSpPr>
            <p:spPr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[0]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[C-1]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08" name="Google Shape;408;p10"/>
            <p:cNvCxnSpPr/>
            <p:nvPr/>
          </p:nvCxnSpPr>
          <p:spPr>
            <a:xfrm>
              <a:off x="336" y="2160"/>
              <a:ext cx="0" cy="144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9" name="Google Shape;409;p10"/>
            <p:cNvCxnSpPr/>
            <p:nvPr/>
          </p:nvCxnSpPr>
          <p:spPr>
            <a:xfrm>
              <a:off x="336" y="2208"/>
              <a:ext cx="1344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410" name="Google Shape;410;p10"/>
            <p:cNvSpPr/>
            <p:nvPr/>
          </p:nvSpPr>
          <p:spPr>
            <a:xfrm>
              <a:off x="768" y="2064"/>
              <a:ext cx="528" cy="2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A[0]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11" name="Google Shape;411;p10"/>
            <p:cNvCxnSpPr/>
            <p:nvPr/>
          </p:nvCxnSpPr>
          <p:spPr>
            <a:xfrm>
              <a:off x="1680" y="2160"/>
              <a:ext cx="0" cy="144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12" name="Google Shape;412;p10"/>
          <p:cNvSpPr txBox="1"/>
          <p:nvPr/>
        </p:nvSpPr>
        <p:spPr>
          <a:xfrm>
            <a:off x="3595688" y="5715000"/>
            <a:ext cx="18145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A+(i*C*4)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3" name="Google Shape;413;p10"/>
          <p:cNvSpPr txBox="1"/>
          <p:nvPr/>
        </p:nvSpPr>
        <p:spPr>
          <a:xfrm>
            <a:off x="6553200" y="5715000"/>
            <a:ext cx="228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A+((R-1)*C*4)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14" name="Google Shape;414;p10"/>
          <p:cNvCxnSpPr/>
          <p:nvPr/>
        </p:nvCxnSpPr>
        <p:spPr>
          <a:xfrm rot="10800000">
            <a:off x="6705600" y="5497513"/>
            <a:ext cx="0" cy="22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15" name="Google Shape;415;p10"/>
          <p:cNvSpPr txBox="1"/>
          <p:nvPr/>
        </p:nvSpPr>
        <p:spPr>
          <a:xfrm>
            <a:off x="425450" y="3429000"/>
            <a:ext cx="20129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A[R][C];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1"/>
          <p:cNvSpPr txBox="1"/>
          <p:nvPr>
            <p:ph type="title"/>
          </p:nvPr>
        </p:nvSpPr>
        <p:spPr>
          <a:xfrm>
            <a:off x="490538" y="493713"/>
            <a:ext cx="76454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Nested Array Row Access Code</a:t>
            </a:r>
            <a:endParaRPr/>
          </a:p>
        </p:txBody>
      </p:sp>
      <p:sp>
        <p:nvSpPr>
          <p:cNvPr id="421" name="Google Shape;421;p11"/>
          <p:cNvSpPr txBox="1"/>
          <p:nvPr>
            <p:ph idx="1" type="body"/>
          </p:nvPr>
        </p:nvSpPr>
        <p:spPr>
          <a:xfrm>
            <a:off x="520700" y="4267200"/>
            <a:ext cx="74041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Row Vector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pgh[index]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is array of 5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’s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Starting address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pgh+20*index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Machine Code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Computes and returns address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Compute as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pgh + 4*(index+4*index)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1">
              <a:latin typeface="Calibri"/>
              <a:ea typeface="Calibri"/>
              <a:cs typeface="Calibri"/>
              <a:sym typeface="Calibri"/>
            </a:endParaRPr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11"/>
          <p:cNvSpPr/>
          <p:nvPr/>
        </p:nvSpPr>
        <p:spPr>
          <a:xfrm>
            <a:off x="4503738" y="1988840"/>
            <a:ext cx="4114800" cy="1197764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*get_pgh_zip(int index)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pgh[index];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3" name="Google Shape;423;p11"/>
          <p:cNvSpPr/>
          <p:nvPr/>
        </p:nvSpPr>
        <p:spPr>
          <a:xfrm>
            <a:off x="495300" y="3204779"/>
            <a:ext cx="6781800" cy="925513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%rdi = index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leaq (%rdi,%rdi,4),%rax		# 5 * index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leaq pgh(,%rax,4), %rax		# pgh + (20 * index)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4" name="Google Shape;424;p11"/>
          <p:cNvGrpSpPr/>
          <p:nvPr/>
        </p:nvGrpSpPr>
        <p:grpSpPr>
          <a:xfrm>
            <a:off x="266700" y="1124341"/>
            <a:ext cx="6324600" cy="1288495"/>
            <a:chOff x="1066800" y="2671762"/>
            <a:chExt cx="6324600" cy="1288495"/>
          </a:xfrm>
        </p:grpSpPr>
        <p:cxnSp>
          <p:nvCxnSpPr>
            <p:cNvPr id="425" name="Google Shape;425;p11"/>
            <p:cNvCxnSpPr/>
            <p:nvPr/>
          </p:nvCxnSpPr>
          <p:spPr>
            <a:xfrm rot="10800000">
              <a:off x="1295400" y="3438525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426" name="Google Shape;426;p11"/>
            <p:cNvSpPr txBox="1"/>
            <p:nvPr/>
          </p:nvSpPr>
          <p:spPr>
            <a:xfrm>
              <a:off x="1066800" y="3590925"/>
              <a:ext cx="6002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pgh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grpSp>
          <p:nvGrpSpPr>
            <p:cNvPr id="427" name="Google Shape;427;p11"/>
            <p:cNvGrpSpPr/>
            <p:nvPr/>
          </p:nvGrpSpPr>
          <p:grpSpPr>
            <a:xfrm>
              <a:off x="1295400" y="2676525"/>
              <a:ext cx="1524000" cy="762000"/>
              <a:chOff x="816" y="2640"/>
              <a:chExt cx="960" cy="480"/>
            </a:xfrm>
          </p:grpSpPr>
          <p:sp>
            <p:nvSpPr>
              <p:cNvPr id="428" name="Google Shape;428;p11"/>
              <p:cNvSpPr/>
              <p:nvPr/>
            </p:nvSpPr>
            <p:spPr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11"/>
              <p:cNvSpPr/>
              <p:nvPr/>
            </p:nvSpPr>
            <p:spPr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11"/>
              <p:cNvSpPr/>
              <p:nvPr/>
            </p:nvSpPr>
            <p:spPr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11"/>
              <p:cNvSpPr/>
              <p:nvPr/>
            </p:nvSpPr>
            <p:spPr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11"/>
              <p:cNvSpPr/>
              <p:nvPr/>
            </p:nvSpPr>
            <p:spPr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3" name="Google Shape;433;p11"/>
            <p:cNvGrpSpPr/>
            <p:nvPr/>
          </p:nvGrpSpPr>
          <p:grpSpPr>
            <a:xfrm>
              <a:off x="2819400" y="2676525"/>
              <a:ext cx="1524000" cy="762000"/>
              <a:chOff x="816" y="2640"/>
              <a:chExt cx="960" cy="480"/>
            </a:xfrm>
          </p:grpSpPr>
          <p:sp>
            <p:nvSpPr>
              <p:cNvPr id="434" name="Google Shape;434;p11"/>
              <p:cNvSpPr/>
              <p:nvPr/>
            </p:nvSpPr>
            <p:spPr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11"/>
              <p:cNvSpPr/>
              <p:nvPr/>
            </p:nvSpPr>
            <p:spPr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11"/>
              <p:cNvSpPr/>
              <p:nvPr/>
            </p:nvSpPr>
            <p:spPr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11"/>
              <p:cNvSpPr/>
              <p:nvPr/>
            </p:nvSpPr>
            <p:spPr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11"/>
              <p:cNvSpPr/>
              <p:nvPr/>
            </p:nvSpPr>
            <p:spPr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9" name="Google Shape;439;p11"/>
            <p:cNvGrpSpPr/>
            <p:nvPr/>
          </p:nvGrpSpPr>
          <p:grpSpPr>
            <a:xfrm>
              <a:off x="4343400" y="2676525"/>
              <a:ext cx="1524000" cy="762000"/>
              <a:chOff x="816" y="2640"/>
              <a:chExt cx="960" cy="480"/>
            </a:xfrm>
          </p:grpSpPr>
          <p:sp>
            <p:nvSpPr>
              <p:cNvPr id="440" name="Google Shape;440;p11"/>
              <p:cNvSpPr/>
              <p:nvPr/>
            </p:nvSpPr>
            <p:spPr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D5D5F4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11"/>
              <p:cNvSpPr/>
              <p:nvPr/>
            </p:nvSpPr>
            <p:spPr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D5D5F4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11"/>
              <p:cNvSpPr/>
              <p:nvPr/>
            </p:nvSpPr>
            <p:spPr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D5D5F4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11"/>
              <p:cNvSpPr/>
              <p:nvPr/>
            </p:nvSpPr>
            <p:spPr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D5D5F4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11"/>
              <p:cNvSpPr/>
              <p:nvPr/>
            </p:nvSpPr>
            <p:spPr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D5D5F4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7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5" name="Google Shape;445;p11"/>
            <p:cNvGrpSpPr/>
            <p:nvPr/>
          </p:nvGrpSpPr>
          <p:grpSpPr>
            <a:xfrm>
              <a:off x="5867400" y="2671762"/>
              <a:ext cx="1524000" cy="766763"/>
              <a:chOff x="816" y="2637"/>
              <a:chExt cx="960" cy="483"/>
            </a:xfrm>
          </p:grpSpPr>
          <p:sp>
            <p:nvSpPr>
              <p:cNvPr id="446" name="Google Shape;446;p11"/>
              <p:cNvSpPr/>
              <p:nvPr/>
            </p:nvSpPr>
            <p:spPr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11"/>
              <p:cNvSpPr/>
              <p:nvPr/>
            </p:nvSpPr>
            <p:spPr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11"/>
              <p:cNvSpPr/>
              <p:nvPr/>
            </p:nvSpPr>
            <p:spPr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11"/>
              <p:cNvSpPr/>
              <p:nvPr/>
            </p:nvSpPr>
            <p:spPr>
              <a:xfrm>
                <a:off x="1392" y="2637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11"/>
              <p:cNvSpPr/>
              <p:nvPr/>
            </p:nvSpPr>
            <p:spPr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51" name="Google Shape;451;p11"/>
            <p:cNvSpPr/>
            <p:nvPr/>
          </p:nvSpPr>
          <p:spPr>
            <a:xfrm>
              <a:off x="1295400" y="2676525"/>
              <a:ext cx="1524000" cy="7620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2819400" y="2676525"/>
              <a:ext cx="1524000" cy="7620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11"/>
            <p:cNvSpPr/>
            <p:nvPr/>
          </p:nvSpPr>
          <p:spPr>
            <a:xfrm>
              <a:off x="4343400" y="2676525"/>
              <a:ext cx="1524000" cy="7620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11"/>
            <p:cNvSpPr/>
            <p:nvPr/>
          </p:nvSpPr>
          <p:spPr>
            <a:xfrm>
              <a:off x="5867400" y="2676525"/>
              <a:ext cx="1524000" cy="7620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2"/>
          <p:cNvSpPr/>
          <p:nvPr/>
        </p:nvSpPr>
        <p:spPr>
          <a:xfrm>
            <a:off x="5791200" y="4506913"/>
            <a:ext cx="990600" cy="99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 • 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12"/>
          <p:cNvSpPr txBox="1"/>
          <p:nvPr>
            <p:ph type="title"/>
          </p:nvPr>
        </p:nvSpPr>
        <p:spPr>
          <a:xfrm>
            <a:off x="381000" y="569913"/>
            <a:ext cx="69342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Nested Array Element Access</a:t>
            </a:r>
            <a:endParaRPr/>
          </a:p>
        </p:txBody>
      </p:sp>
      <p:sp>
        <p:nvSpPr>
          <p:cNvPr id="461" name="Google Shape;461;p12"/>
          <p:cNvSpPr txBox="1"/>
          <p:nvPr>
            <p:ph idx="1" type="body"/>
          </p:nvPr>
        </p:nvSpPr>
        <p:spPr>
          <a:xfrm>
            <a:off x="442913" y="1292225"/>
            <a:ext cx="7786687" cy="1450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Array Elements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A[i][j]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is element of type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T,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which requires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bytes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Address 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A +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* (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C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*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+ 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*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K = A +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i * C +  j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* K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2" name="Google Shape;462;p12"/>
          <p:cNvGrpSpPr/>
          <p:nvPr/>
        </p:nvGrpSpPr>
        <p:grpSpPr>
          <a:xfrm>
            <a:off x="3657600" y="3973513"/>
            <a:ext cx="2133600" cy="1524000"/>
            <a:chOff x="1680" y="2064"/>
            <a:chExt cx="1344" cy="960"/>
          </a:xfrm>
        </p:grpSpPr>
        <p:grpSp>
          <p:nvGrpSpPr>
            <p:cNvPr id="463" name="Google Shape;463;p12"/>
            <p:cNvGrpSpPr/>
            <p:nvPr/>
          </p:nvGrpSpPr>
          <p:grpSpPr>
            <a:xfrm>
              <a:off x="1680" y="2400"/>
              <a:ext cx="1344" cy="624"/>
              <a:chOff x="1488" y="3504"/>
              <a:chExt cx="1344" cy="624"/>
            </a:xfrm>
          </p:grpSpPr>
          <p:sp>
            <p:nvSpPr>
              <p:cNvPr id="464" name="Google Shape;464;p12"/>
              <p:cNvSpPr/>
              <p:nvPr/>
            </p:nvSpPr>
            <p:spPr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D5F4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• • •                      • • •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12"/>
              <p:cNvSpPr/>
              <p:nvPr/>
            </p:nvSpPr>
            <p:spPr>
              <a:xfrm>
                <a:off x="1920" y="3504"/>
                <a:ext cx="384" cy="624"/>
              </a:xfrm>
              <a:prstGeom prst="rect">
                <a:avLst/>
              </a:prstGeom>
              <a:solidFill>
                <a:srgbClr val="D5D5F4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[i]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[j]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66" name="Google Shape;466;p12"/>
            <p:cNvCxnSpPr/>
            <p:nvPr/>
          </p:nvCxnSpPr>
          <p:spPr>
            <a:xfrm>
              <a:off x="1680" y="2160"/>
              <a:ext cx="0" cy="144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7" name="Google Shape;467;p12"/>
            <p:cNvCxnSpPr/>
            <p:nvPr/>
          </p:nvCxnSpPr>
          <p:spPr>
            <a:xfrm>
              <a:off x="1680" y="2160"/>
              <a:ext cx="0" cy="144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8" name="Google Shape;468;p12"/>
            <p:cNvCxnSpPr/>
            <p:nvPr/>
          </p:nvCxnSpPr>
          <p:spPr>
            <a:xfrm>
              <a:off x="3024" y="2160"/>
              <a:ext cx="0" cy="144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9" name="Google Shape;469;p12"/>
            <p:cNvCxnSpPr/>
            <p:nvPr/>
          </p:nvCxnSpPr>
          <p:spPr>
            <a:xfrm>
              <a:off x="1680" y="2208"/>
              <a:ext cx="1344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470" name="Google Shape;470;p12"/>
            <p:cNvSpPr/>
            <p:nvPr/>
          </p:nvSpPr>
          <p:spPr>
            <a:xfrm>
              <a:off x="2112" y="2064"/>
              <a:ext cx="528" cy="2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A[i]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1" name="Google Shape;471;p12"/>
          <p:cNvGrpSpPr/>
          <p:nvPr/>
        </p:nvGrpSpPr>
        <p:grpSpPr>
          <a:xfrm>
            <a:off x="6705600" y="3973513"/>
            <a:ext cx="2133600" cy="1524000"/>
            <a:chOff x="4176" y="2064"/>
            <a:chExt cx="1344" cy="960"/>
          </a:xfrm>
        </p:grpSpPr>
        <p:grpSp>
          <p:nvGrpSpPr>
            <p:cNvPr id="472" name="Google Shape;472;p12"/>
            <p:cNvGrpSpPr/>
            <p:nvPr/>
          </p:nvGrpSpPr>
          <p:grpSpPr>
            <a:xfrm>
              <a:off x="4176" y="2400"/>
              <a:ext cx="1344" cy="624"/>
              <a:chOff x="1488" y="3504"/>
              <a:chExt cx="1344" cy="624"/>
            </a:xfrm>
          </p:grpSpPr>
          <p:sp>
            <p:nvSpPr>
              <p:cNvPr id="473" name="Google Shape;473;p12"/>
              <p:cNvSpPr/>
              <p:nvPr/>
            </p:nvSpPr>
            <p:spPr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• • •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12"/>
              <p:cNvSpPr/>
              <p:nvPr/>
            </p:nvSpPr>
            <p:spPr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[R-1]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[0]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12"/>
              <p:cNvSpPr/>
              <p:nvPr/>
            </p:nvSpPr>
            <p:spPr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[R-1]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[C-1]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76" name="Google Shape;476;p12"/>
            <p:cNvCxnSpPr/>
            <p:nvPr/>
          </p:nvCxnSpPr>
          <p:spPr>
            <a:xfrm>
              <a:off x="4176" y="2160"/>
              <a:ext cx="0" cy="144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7" name="Google Shape;477;p12"/>
            <p:cNvCxnSpPr/>
            <p:nvPr/>
          </p:nvCxnSpPr>
          <p:spPr>
            <a:xfrm>
              <a:off x="5520" y="2160"/>
              <a:ext cx="0" cy="144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8" name="Google Shape;478;p12"/>
            <p:cNvCxnSpPr/>
            <p:nvPr/>
          </p:nvCxnSpPr>
          <p:spPr>
            <a:xfrm>
              <a:off x="4176" y="2208"/>
              <a:ext cx="1344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479" name="Google Shape;479;p12"/>
            <p:cNvSpPr/>
            <p:nvPr/>
          </p:nvSpPr>
          <p:spPr>
            <a:xfrm>
              <a:off x="4608" y="2064"/>
              <a:ext cx="528" cy="2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A[R-1]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0" name="Google Shape;480;p12"/>
          <p:cNvSpPr/>
          <p:nvPr/>
        </p:nvSpPr>
        <p:spPr>
          <a:xfrm>
            <a:off x="2667000" y="4506913"/>
            <a:ext cx="990600" cy="99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 • 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12"/>
          <p:cNvSpPr txBox="1"/>
          <p:nvPr/>
        </p:nvSpPr>
        <p:spPr>
          <a:xfrm>
            <a:off x="331788" y="5724525"/>
            <a:ext cx="3968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2" name="Google Shape;482;p12"/>
          <p:cNvCxnSpPr/>
          <p:nvPr/>
        </p:nvCxnSpPr>
        <p:spPr>
          <a:xfrm rot="10800000">
            <a:off x="533400" y="5497513"/>
            <a:ext cx="0" cy="22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83" name="Google Shape;483;p12"/>
          <p:cNvCxnSpPr/>
          <p:nvPr/>
        </p:nvCxnSpPr>
        <p:spPr>
          <a:xfrm rot="10800000">
            <a:off x="3657600" y="5497513"/>
            <a:ext cx="0" cy="22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484" name="Google Shape;484;p12"/>
          <p:cNvGrpSpPr/>
          <p:nvPr/>
        </p:nvGrpSpPr>
        <p:grpSpPr>
          <a:xfrm>
            <a:off x="533400" y="3973513"/>
            <a:ext cx="2133600" cy="1524000"/>
            <a:chOff x="336" y="2064"/>
            <a:chExt cx="1344" cy="960"/>
          </a:xfrm>
        </p:grpSpPr>
        <p:grpSp>
          <p:nvGrpSpPr>
            <p:cNvPr id="485" name="Google Shape;485;p12"/>
            <p:cNvGrpSpPr/>
            <p:nvPr/>
          </p:nvGrpSpPr>
          <p:grpSpPr>
            <a:xfrm>
              <a:off x="336" y="2400"/>
              <a:ext cx="1344" cy="624"/>
              <a:chOff x="1488" y="3504"/>
              <a:chExt cx="1344" cy="624"/>
            </a:xfrm>
          </p:grpSpPr>
          <p:sp>
            <p:nvSpPr>
              <p:cNvPr id="486" name="Google Shape;486;p12"/>
              <p:cNvSpPr/>
              <p:nvPr/>
            </p:nvSpPr>
            <p:spPr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• • •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12"/>
              <p:cNvSpPr/>
              <p:nvPr/>
            </p:nvSpPr>
            <p:spPr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[0]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[0]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12"/>
              <p:cNvSpPr/>
              <p:nvPr/>
            </p:nvSpPr>
            <p:spPr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[0]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[C-1]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89" name="Google Shape;489;p12"/>
            <p:cNvCxnSpPr/>
            <p:nvPr/>
          </p:nvCxnSpPr>
          <p:spPr>
            <a:xfrm>
              <a:off x="336" y="2160"/>
              <a:ext cx="0" cy="144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0" name="Google Shape;490;p12"/>
            <p:cNvCxnSpPr/>
            <p:nvPr/>
          </p:nvCxnSpPr>
          <p:spPr>
            <a:xfrm>
              <a:off x="336" y="2208"/>
              <a:ext cx="1344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491" name="Google Shape;491;p12"/>
            <p:cNvSpPr/>
            <p:nvPr/>
          </p:nvSpPr>
          <p:spPr>
            <a:xfrm>
              <a:off x="768" y="2064"/>
              <a:ext cx="528" cy="2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A[0]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92" name="Google Shape;492;p12"/>
            <p:cNvCxnSpPr/>
            <p:nvPr/>
          </p:nvCxnSpPr>
          <p:spPr>
            <a:xfrm>
              <a:off x="1680" y="2160"/>
              <a:ext cx="0" cy="144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93" name="Google Shape;493;p12"/>
          <p:cNvSpPr txBox="1"/>
          <p:nvPr/>
        </p:nvSpPr>
        <p:spPr>
          <a:xfrm>
            <a:off x="2944813" y="5724525"/>
            <a:ext cx="14478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A+(i*C*4)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4" name="Google Shape;494;p12"/>
          <p:cNvSpPr txBox="1"/>
          <p:nvPr/>
        </p:nvSpPr>
        <p:spPr>
          <a:xfrm>
            <a:off x="6324600" y="5724525"/>
            <a:ext cx="2057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A+((R-1)*C*4)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95" name="Google Shape;495;p12"/>
          <p:cNvCxnSpPr/>
          <p:nvPr/>
        </p:nvCxnSpPr>
        <p:spPr>
          <a:xfrm rot="10800000">
            <a:off x="6705600" y="5497513"/>
            <a:ext cx="0" cy="22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96" name="Google Shape;496;p12"/>
          <p:cNvSpPr txBox="1"/>
          <p:nvPr/>
        </p:nvSpPr>
        <p:spPr>
          <a:xfrm>
            <a:off x="425450" y="3429000"/>
            <a:ext cx="20129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A[R][C];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7" name="Google Shape;497;p12"/>
          <p:cNvCxnSpPr/>
          <p:nvPr/>
        </p:nvCxnSpPr>
        <p:spPr>
          <a:xfrm rot="10800000">
            <a:off x="4648200" y="5497513"/>
            <a:ext cx="0" cy="674687"/>
          </a:xfrm>
          <a:prstGeom prst="straightConnector1">
            <a:avLst/>
          </a:prstGeom>
          <a:noFill/>
          <a:ln cap="flat" cmpd="sng" w="57150">
            <a:solidFill>
              <a:srgbClr val="99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98" name="Google Shape;498;p12"/>
          <p:cNvSpPr txBox="1"/>
          <p:nvPr/>
        </p:nvSpPr>
        <p:spPr>
          <a:xfrm>
            <a:off x="3370263" y="6259513"/>
            <a:ext cx="295433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A+(i*C*4)+(j*4)</a:t>
            </a:r>
            <a:endParaRPr b="1" i="0" sz="2400" u="none" cap="none" strike="noStrike">
              <a:solidFill>
                <a:srgbClr val="99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3"/>
          <p:cNvSpPr txBox="1"/>
          <p:nvPr>
            <p:ph type="title"/>
          </p:nvPr>
        </p:nvSpPr>
        <p:spPr>
          <a:xfrm>
            <a:off x="406400" y="493713"/>
            <a:ext cx="82804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Nested Array Element Access Code</a:t>
            </a:r>
            <a:endParaRPr/>
          </a:p>
        </p:txBody>
      </p:sp>
      <p:sp>
        <p:nvSpPr>
          <p:cNvPr id="504" name="Google Shape;504;p13"/>
          <p:cNvSpPr txBox="1"/>
          <p:nvPr>
            <p:ph idx="1" type="body"/>
          </p:nvPr>
        </p:nvSpPr>
        <p:spPr>
          <a:xfrm>
            <a:off x="457200" y="4653136"/>
            <a:ext cx="8320088" cy="17498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Array Elements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pgh[index][dig]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Address: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pgh + 20*index + 4*dig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=  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pgh + 4*(5*index + dig)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5" name="Google Shape;505;p13"/>
          <p:cNvSpPr/>
          <p:nvPr/>
        </p:nvSpPr>
        <p:spPr>
          <a:xfrm>
            <a:off x="3419872" y="2115453"/>
            <a:ext cx="3733800" cy="1474788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get_pgh_digit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(int index, int dig)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pgh[index][dig];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13"/>
          <p:cNvSpPr/>
          <p:nvPr/>
        </p:nvSpPr>
        <p:spPr>
          <a:xfrm>
            <a:off x="474140" y="3680778"/>
            <a:ext cx="8001000" cy="920765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leaq	(%rdi,%rdi,4), %rax	# 5*index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addl	%rax, %rsi			# 5*index+dig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movl	pgh(,%rsi,4), %eax	# M[pgh + 4*(5*index+dig)]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507" name="Google Shape;507;p13"/>
          <p:cNvGrpSpPr/>
          <p:nvPr/>
        </p:nvGrpSpPr>
        <p:grpSpPr>
          <a:xfrm>
            <a:off x="266700" y="1124341"/>
            <a:ext cx="6324600" cy="1288495"/>
            <a:chOff x="1066800" y="2671762"/>
            <a:chExt cx="6324600" cy="1288495"/>
          </a:xfrm>
        </p:grpSpPr>
        <p:cxnSp>
          <p:nvCxnSpPr>
            <p:cNvPr id="508" name="Google Shape;508;p13"/>
            <p:cNvCxnSpPr/>
            <p:nvPr/>
          </p:nvCxnSpPr>
          <p:spPr>
            <a:xfrm rot="10800000">
              <a:off x="1295400" y="3438525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509" name="Google Shape;509;p13"/>
            <p:cNvSpPr txBox="1"/>
            <p:nvPr/>
          </p:nvSpPr>
          <p:spPr>
            <a:xfrm>
              <a:off x="1066800" y="3590925"/>
              <a:ext cx="6002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pgh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1295400" y="2676525"/>
              <a:ext cx="1524000" cy="762000"/>
              <a:chOff x="816" y="2640"/>
              <a:chExt cx="960" cy="48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6" name="Google Shape;516;p13"/>
            <p:cNvGrpSpPr/>
            <p:nvPr/>
          </p:nvGrpSpPr>
          <p:grpSpPr>
            <a:xfrm>
              <a:off x="2819400" y="2676525"/>
              <a:ext cx="1524000" cy="762000"/>
              <a:chOff x="816" y="2640"/>
              <a:chExt cx="960" cy="480"/>
            </a:xfrm>
          </p:grpSpPr>
          <p:sp>
            <p:nvSpPr>
              <p:cNvPr id="517" name="Google Shape;517;p13"/>
              <p:cNvSpPr/>
              <p:nvPr/>
            </p:nvSpPr>
            <p:spPr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13"/>
              <p:cNvSpPr/>
              <p:nvPr/>
            </p:nvSpPr>
            <p:spPr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13"/>
              <p:cNvSpPr/>
              <p:nvPr/>
            </p:nvSpPr>
            <p:spPr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13"/>
              <p:cNvSpPr/>
              <p:nvPr/>
            </p:nvSpPr>
            <p:spPr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13"/>
              <p:cNvSpPr/>
              <p:nvPr/>
            </p:nvSpPr>
            <p:spPr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2" name="Google Shape;522;p13"/>
            <p:cNvGrpSpPr/>
            <p:nvPr/>
          </p:nvGrpSpPr>
          <p:grpSpPr>
            <a:xfrm>
              <a:off x="4343400" y="2676525"/>
              <a:ext cx="1524000" cy="762000"/>
              <a:chOff x="816" y="2640"/>
              <a:chExt cx="960" cy="480"/>
            </a:xfrm>
          </p:grpSpPr>
          <p:sp>
            <p:nvSpPr>
              <p:cNvPr id="523" name="Google Shape;523;p13"/>
              <p:cNvSpPr/>
              <p:nvPr/>
            </p:nvSpPr>
            <p:spPr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D5D5F4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13"/>
              <p:cNvSpPr/>
              <p:nvPr/>
            </p:nvSpPr>
            <p:spPr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D5D5F4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13"/>
              <p:cNvSpPr/>
              <p:nvPr/>
            </p:nvSpPr>
            <p:spPr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D5D5F4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13"/>
              <p:cNvSpPr/>
              <p:nvPr/>
            </p:nvSpPr>
            <p:spPr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D5D5F4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13"/>
              <p:cNvSpPr/>
              <p:nvPr/>
            </p:nvSpPr>
            <p:spPr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D5D5F4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7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8" name="Google Shape;528;p13"/>
            <p:cNvGrpSpPr/>
            <p:nvPr/>
          </p:nvGrpSpPr>
          <p:grpSpPr>
            <a:xfrm>
              <a:off x="5867400" y="2671762"/>
              <a:ext cx="1524000" cy="766763"/>
              <a:chOff x="816" y="2637"/>
              <a:chExt cx="960" cy="483"/>
            </a:xfrm>
          </p:grpSpPr>
          <p:sp>
            <p:nvSpPr>
              <p:cNvPr id="529" name="Google Shape;529;p13"/>
              <p:cNvSpPr/>
              <p:nvPr/>
            </p:nvSpPr>
            <p:spPr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13"/>
              <p:cNvSpPr/>
              <p:nvPr/>
            </p:nvSpPr>
            <p:spPr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13"/>
              <p:cNvSpPr/>
              <p:nvPr/>
            </p:nvSpPr>
            <p:spPr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13"/>
              <p:cNvSpPr/>
              <p:nvPr/>
            </p:nvSpPr>
            <p:spPr>
              <a:xfrm>
                <a:off x="1392" y="2637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13"/>
              <p:cNvSpPr/>
              <p:nvPr/>
            </p:nvSpPr>
            <p:spPr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34" name="Google Shape;534;p13"/>
            <p:cNvSpPr/>
            <p:nvPr/>
          </p:nvSpPr>
          <p:spPr>
            <a:xfrm>
              <a:off x="1295400" y="2676525"/>
              <a:ext cx="1524000" cy="7620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3"/>
            <p:cNvSpPr/>
            <p:nvPr/>
          </p:nvSpPr>
          <p:spPr>
            <a:xfrm>
              <a:off x="2819400" y="2676525"/>
              <a:ext cx="1524000" cy="7620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3"/>
            <p:cNvSpPr/>
            <p:nvPr/>
          </p:nvSpPr>
          <p:spPr>
            <a:xfrm>
              <a:off x="4343400" y="2676525"/>
              <a:ext cx="1524000" cy="7620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3"/>
            <p:cNvSpPr/>
            <p:nvPr/>
          </p:nvSpPr>
          <p:spPr>
            <a:xfrm>
              <a:off x="5867400" y="2676525"/>
              <a:ext cx="1524000" cy="7620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4"/>
          <p:cNvSpPr txBox="1"/>
          <p:nvPr>
            <p:ph type="title"/>
          </p:nvPr>
        </p:nvSpPr>
        <p:spPr>
          <a:xfrm>
            <a:off x="381000" y="533400"/>
            <a:ext cx="71120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Multi-Level Array Example</a:t>
            </a:r>
            <a:endParaRPr/>
          </a:p>
        </p:txBody>
      </p:sp>
      <p:sp>
        <p:nvSpPr>
          <p:cNvPr id="543" name="Google Shape;543;p14"/>
          <p:cNvSpPr txBox="1"/>
          <p:nvPr>
            <p:ph idx="1" type="body"/>
          </p:nvPr>
        </p:nvSpPr>
        <p:spPr>
          <a:xfrm>
            <a:off x="5638800" y="1265238"/>
            <a:ext cx="35052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⬛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Variable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univ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denotes array of 3 elements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⬛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Each element is a pointer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8 bytes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⬛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Each pointer points to array of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’s </a:t>
            </a:r>
            <a:endParaRPr/>
          </a:p>
        </p:txBody>
      </p:sp>
      <p:sp>
        <p:nvSpPr>
          <p:cNvPr id="544" name="Google Shape;544;p14"/>
          <p:cNvSpPr/>
          <p:nvPr/>
        </p:nvSpPr>
        <p:spPr>
          <a:xfrm>
            <a:off x="228600" y="1371600"/>
            <a:ext cx="5257800" cy="925513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zip_dig cmu = { 1, 5, 2, 1, 3 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zip_dig mit = { 0, 2, 1, 3, 9 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zip_dig ucb = { 9, 4, 7, 2, 0 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14"/>
          <p:cNvSpPr/>
          <p:nvPr/>
        </p:nvSpPr>
        <p:spPr>
          <a:xfrm>
            <a:off x="228600" y="2438400"/>
            <a:ext cx="5257800" cy="650875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#define UCOUNT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*univ[UCOUNT] = {mit, cmu, ucb};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6" name="Google Shape;546;p14"/>
          <p:cNvGrpSpPr/>
          <p:nvPr/>
        </p:nvGrpSpPr>
        <p:grpSpPr>
          <a:xfrm>
            <a:off x="374650" y="3733800"/>
            <a:ext cx="8616950" cy="2663825"/>
            <a:chOff x="374650" y="3733800"/>
            <a:chExt cx="8616950" cy="2663825"/>
          </a:xfrm>
        </p:grpSpPr>
        <p:grpSp>
          <p:nvGrpSpPr>
            <p:cNvPr id="547" name="Google Shape;547;p14"/>
            <p:cNvGrpSpPr/>
            <p:nvPr/>
          </p:nvGrpSpPr>
          <p:grpSpPr>
            <a:xfrm>
              <a:off x="374650" y="4191000"/>
              <a:ext cx="1987549" cy="1530350"/>
              <a:chOff x="188" y="2112"/>
              <a:chExt cx="1252" cy="964"/>
            </a:xfrm>
          </p:grpSpPr>
          <p:sp>
            <p:nvSpPr>
              <p:cNvPr id="548" name="Google Shape;548;p14"/>
              <p:cNvSpPr/>
              <p:nvPr/>
            </p:nvSpPr>
            <p:spPr>
              <a:xfrm>
                <a:off x="864" y="235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36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49" name="Google Shape;549;p14"/>
              <p:cNvCxnSpPr/>
              <p:nvPr/>
            </p:nvCxnSpPr>
            <p:spPr>
              <a:xfrm>
                <a:off x="576" y="2485"/>
                <a:ext cx="288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550" name="Google Shape;550;p14"/>
              <p:cNvSpPr txBox="1"/>
              <p:nvPr/>
            </p:nvSpPr>
            <p:spPr>
              <a:xfrm>
                <a:off x="201" y="2363"/>
                <a:ext cx="375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160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14"/>
              <p:cNvSpPr/>
              <p:nvPr/>
            </p:nvSpPr>
            <p:spPr>
              <a:xfrm>
                <a:off x="864" y="259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p14"/>
              <p:cNvSpPr/>
              <p:nvPr/>
            </p:nvSpPr>
            <p:spPr>
              <a:xfrm>
                <a:off x="864" y="283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56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53" name="Google Shape;553;p14"/>
              <p:cNvCxnSpPr/>
              <p:nvPr/>
            </p:nvCxnSpPr>
            <p:spPr>
              <a:xfrm>
                <a:off x="576" y="2725"/>
                <a:ext cx="288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554" name="Google Shape;554;p14"/>
              <p:cNvCxnSpPr/>
              <p:nvPr/>
            </p:nvCxnSpPr>
            <p:spPr>
              <a:xfrm>
                <a:off x="576" y="2965"/>
                <a:ext cx="288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555" name="Google Shape;555;p14"/>
              <p:cNvSpPr txBox="1"/>
              <p:nvPr/>
            </p:nvSpPr>
            <p:spPr>
              <a:xfrm>
                <a:off x="191" y="2612"/>
                <a:ext cx="375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168</a:t>
                </a:r>
                <a:endParaRPr b="1" i="0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556" name="Google Shape;556;p14"/>
              <p:cNvSpPr txBox="1"/>
              <p:nvPr/>
            </p:nvSpPr>
            <p:spPr>
              <a:xfrm>
                <a:off x="188" y="2843"/>
                <a:ext cx="378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176</a:t>
                </a:r>
                <a:endParaRPr b="1" i="0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557" name="Google Shape;557;p14"/>
              <p:cNvSpPr txBox="1"/>
              <p:nvPr/>
            </p:nvSpPr>
            <p:spPr>
              <a:xfrm>
                <a:off x="864" y="2112"/>
                <a:ext cx="46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univ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14"/>
              <p:cNvSpPr/>
              <p:nvPr/>
            </p:nvSpPr>
            <p:spPr>
              <a:xfrm>
                <a:off x="1200" y="2448"/>
                <a:ext cx="96" cy="96"/>
              </a:xfrm>
              <a:prstGeom prst="ellipse">
                <a:avLst/>
              </a:prstGeom>
              <a:solidFill>
                <a:schemeClr val="dk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1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14"/>
              <p:cNvSpPr/>
              <p:nvPr/>
            </p:nvSpPr>
            <p:spPr>
              <a:xfrm>
                <a:off x="1200" y="2688"/>
                <a:ext cx="96" cy="96"/>
              </a:xfrm>
              <a:prstGeom prst="ellipse">
                <a:avLst/>
              </a:prstGeom>
              <a:solidFill>
                <a:schemeClr val="dk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1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14"/>
              <p:cNvSpPr/>
              <p:nvPr/>
            </p:nvSpPr>
            <p:spPr>
              <a:xfrm>
                <a:off x="1200" y="2928"/>
                <a:ext cx="96" cy="96"/>
              </a:xfrm>
              <a:prstGeom prst="ellipse">
                <a:avLst/>
              </a:prstGeom>
              <a:solidFill>
                <a:schemeClr val="dk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1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61" name="Google Shape;561;p14"/>
            <p:cNvSpPr txBox="1"/>
            <p:nvPr/>
          </p:nvSpPr>
          <p:spPr>
            <a:xfrm>
              <a:off x="3122613" y="3733800"/>
              <a:ext cx="595312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cmu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4"/>
            <p:cNvSpPr txBox="1"/>
            <p:nvPr/>
          </p:nvSpPr>
          <p:spPr>
            <a:xfrm>
              <a:off x="3198813" y="4572000"/>
              <a:ext cx="595312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mit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4"/>
            <p:cNvSpPr txBox="1"/>
            <p:nvPr/>
          </p:nvSpPr>
          <p:spPr>
            <a:xfrm>
              <a:off x="3122613" y="5272088"/>
              <a:ext cx="595312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ucb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64" name="Google Shape;564;p14"/>
            <p:cNvGrpSpPr/>
            <p:nvPr/>
          </p:nvGrpSpPr>
          <p:grpSpPr>
            <a:xfrm>
              <a:off x="3554413" y="4006850"/>
              <a:ext cx="5435600" cy="750888"/>
              <a:chOff x="2412765" y="3429000"/>
              <a:chExt cx="5435835" cy="771209"/>
            </a:xfrm>
          </p:grpSpPr>
          <p:grpSp>
            <p:nvGrpSpPr>
              <p:cNvPr id="565" name="Google Shape;565;p14"/>
              <p:cNvGrpSpPr/>
              <p:nvPr/>
            </p:nvGrpSpPr>
            <p:grpSpPr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566" name="Google Shape;566;p14"/>
                <p:cNvSpPr/>
                <p:nvPr/>
              </p:nvSpPr>
              <p:spPr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rgbClr val="D8D8D8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1" i="0" lang="en-US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7" name="Google Shape;567;p14"/>
                <p:cNvSpPr/>
                <p:nvPr/>
              </p:nvSpPr>
              <p:spPr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rgbClr val="D8D8D8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1" i="0" lang="en-US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5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8" name="Google Shape;568;p14"/>
                <p:cNvSpPr/>
                <p:nvPr/>
              </p:nvSpPr>
              <p:spPr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rgbClr val="D8D8D8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1" i="0" lang="en-US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9" name="Google Shape;569;p14"/>
                <p:cNvSpPr/>
                <p:nvPr/>
              </p:nvSpPr>
              <p:spPr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rgbClr val="D8D8D8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1" i="0" lang="en-US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0" name="Google Shape;570;p14"/>
                <p:cNvSpPr/>
                <p:nvPr/>
              </p:nvSpPr>
              <p:spPr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rgbClr val="D8D8D8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1" i="0" lang="en-US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71" name="Google Shape;571;p14"/>
              <p:cNvSpPr txBox="1"/>
              <p:nvPr/>
            </p:nvSpPr>
            <p:spPr>
              <a:xfrm>
                <a:off x="2412765" y="3810528"/>
                <a:ext cx="668366" cy="376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14"/>
              <p:cNvSpPr txBox="1"/>
              <p:nvPr/>
            </p:nvSpPr>
            <p:spPr>
              <a:xfrm>
                <a:off x="3182736" y="3823572"/>
                <a:ext cx="990643" cy="376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73" name="Google Shape;573;p14"/>
              <p:cNvCxnSpPr/>
              <p:nvPr/>
            </p:nvCxnSpPr>
            <p:spPr>
              <a:xfrm rot="10800000">
                <a:off x="2743200" y="3643313"/>
                <a:ext cx="0" cy="2286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574" name="Google Shape;574;p14"/>
              <p:cNvCxnSpPr/>
              <p:nvPr/>
            </p:nvCxnSpPr>
            <p:spPr>
              <a:xfrm rot="10800000">
                <a:off x="3657600" y="3657600"/>
                <a:ext cx="0" cy="2286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575" name="Google Shape;575;p14"/>
              <p:cNvSpPr txBox="1"/>
              <p:nvPr/>
            </p:nvSpPr>
            <p:spPr>
              <a:xfrm>
                <a:off x="4097175" y="3823572"/>
                <a:ext cx="990643" cy="376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76" name="Google Shape;576;p14"/>
              <p:cNvCxnSpPr/>
              <p:nvPr/>
            </p:nvCxnSpPr>
            <p:spPr>
              <a:xfrm rot="10800000">
                <a:off x="4572000" y="3657600"/>
                <a:ext cx="0" cy="2286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577" name="Google Shape;577;p14"/>
              <p:cNvSpPr txBox="1"/>
              <p:nvPr/>
            </p:nvSpPr>
            <p:spPr>
              <a:xfrm>
                <a:off x="5029078" y="3823572"/>
                <a:ext cx="990643" cy="376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28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78" name="Google Shape;578;p14"/>
              <p:cNvCxnSpPr/>
              <p:nvPr/>
            </p:nvCxnSpPr>
            <p:spPr>
              <a:xfrm rot="10800000">
                <a:off x="5486400" y="3657600"/>
                <a:ext cx="0" cy="2286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579" name="Google Shape;579;p14"/>
              <p:cNvSpPr txBox="1"/>
              <p:nvPr/>
            </p:nvSpPr>
            <p:spPr>
              <a:xfrm>
                <a:off x="5943518" y="3823572"/>
                <a:ext cx="990642" cy="376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80" name="Google Shape;580;p14"/>
              <p:cNvCxnSpPr/>
              <p:nvPr/>
            </p:nvCxnSpPr>
            <p:spPr>
              <a:xfrm rot="10800000">
                <a:off x="6400800" y="3657600"/>
                <a:ext cx="0" cy="2286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581" name="Google Shape;581;p14"/>
              <p:cNvSpPr txBox="1"/>
              <p:nvPr/>
            </p:nvSpPr>
            <p:spPr>
              <a:xfrm>
                <a:off x="6857957" y="3823572"/>
                <a:ext cx="990643" cy="376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82" name="Google Shape;582;p14"/>
              <p:cNvCxnSpPr/>
              <p:nvPr/>
            </p:nvCxnSpPr>
            <p:spPr>
              <a:xfrm rot="10800000">
                <a:off x="7315200" y="3657600"/>
                <a:ext cx="0" cy="2286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583" name="Google Shape;583;p14"/>
            <p:cNvGrpSpPr/>
            <p:nvPr/>
          </p:nvGrpSpPr>
          <p:grpSpPr>
            <a:xfrm>
              <a:off x="3556000" y="4808538"/>
              <a:ext cx="5435600" cy="750887"/>
              <a:chOff x="2412765" y="3429000"/>
              <a:chExt cx="5435835" cy="771209"/>
            </a:xfrm>
          </p:grpSpPr>
          <p:grpSp>
            <p:nvGrpSpPr>
              <p:cNvPr id="584" name="Google Shape;584;p14"/>
              <p:cNvGrpSpPr/>
              <p:nvPr/>
            </p:nvGrpSpPr>
            <p:grpSpPr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585" name="Google Shape;585;p14"/>
                <p:cNvSpPr/>
                <p:nvPr/>
              </p:nvSpPr>
              <p:spPr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rgbClr val="D8D8D8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1" i="0" lang="en-US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6" name="Google Shape;586;p14"/>
                <p:cNvSpPr/>
                <p:nvPr/>
              </p:nvSpPr>
              <p:spPr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rgbClr val="D8D8D8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1" i="0" lang="en-US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7" name="Google Shape;587;p14"/>
                <p:cNvSpPr/>
                <p:nvPr/>
              </p:nvSpPr>
              <p:spPr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rgbClr val="D8D8D8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1" i="0" lang="en-US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8" name="Google Shape;588;p14"/>
                <p:cNvSpPr/>
                <p:nvPr/>
              </p:nvSpPr>
              <p:spPr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rgbClr val="D8D8D8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1" i="0" lang="en-US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9" name="Google Shape;589;p14"/>
                <p:cNvSpPr/>
                <p:nvPr/>
              </p:nvSpPr>
              <p:spPr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rgbClr val="D8D8D8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1" i="0" lang="en-US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9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90" name="Google Shape;590;p14"/>
              <p:cNvSpPr txBox="1"/>
              <p:nvPr/>
            </p:nvSpPr>
            <p:spPr>
              <a:xfrm>
                <a:off x="2412765" y="3810528"/>
                <a:ext cx="668366" cy="376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14"/>
              <p:cNvSpPr txBox="1"/>
              <p:nvPr/>
            </p:nvSpPr>
            <p:spPr>
              <a:xfrm>
                <a:off x="3182736" y="3823572"/>
                <a:ext cx="990643" cy="376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92" name="Google Shape;592;p14"/>
              <p:cNvCxnSpPr/>
              <p:nvPr/>
            </p:nvCxnSpPr>
            <p:spPr>
              <a:xfrm rot="10800000">
                <a:off x="2743200" y="3643313"/>
                <a:ext cx="0" cy="2286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593" name="Google Shape;593;p14"/>
              <p:cNvCxnSpPr/>
              <p:nvPr/>
            </p:nvCxnSpPr>
            <p:spPr>
              <a:xfrm rot="10800000">
                <a:off x="3657600" y="3657600"/>
                <a:ext cx="0" cy="2286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594" name="Google Shape;594;p14"/>
              <p:cNvSpPr txBox="1"/>
              <p:nvPr/>
            </p:nvSpPr>
            <p:spPr>
              <a:xfrm>
                <a:off x="4097175" y="3823572"/>
                <a:ext cx="990643" cy="376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95" name="Google Shape;595;p14"/>
              <p:cNvCxnSpPr/>
              <p:nvPr/>
            </p:nvCxnSpPr>
            <p:spPr>
              <a:xfrm rot="10800000">
                <a:off x="4572000" y="3657600"/>
                <a:ext cx="0" cy="2286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596" name="Google Shape;596;p14"/>
              <p:cNvSpPr txBox="1"/>
              <p:nvPr/>
            </p:nvSpPr>
            <p:spPr>
              <a:xfrm>
                <a:off x="5029078" y="3823572"/>
                <a:ext cx="990643" cy="376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48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97" name="Google Shape;597;p14"/>
              <p:cNvCxnSpPr/>
              <p:nvPr/>
            </p:nvCxnSpPr>
            <p:spPr>
              <a:xfrm rot="10800000">
                <a:off x="5486400" y="3657600"/>
                <a:ext cx="0" cy="2286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598" name="Google Shape;598;p14"/>
              <p:cNvSpPr txBox="1"/>
              <p:nvPr/>
            </p:nvSpPr>
            <p:spPr>
              <a:xfrm>
                <a:off x="5943518" y="3823572"/>
                <a:ext cx="990642" cy="376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99" name="Google Shape;599;p14"/>
              <p:cNvCxnSpPr/>
              <p:nvPr/>
            </p:nvCxnSpPr>
            <p:spPr>
              <a:xfrm rot="10800000">
                <a:off x="6400800" y="3657600"/>
                <a:ext cx="0" cy="2286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600" name="Google Shape;600;p14"/>
              <p:cNvSpPr txBox="1"/>
              <p:nvPr/>
            </p:nvSpPr>
            <p:spPr>
              <a:xfrm>
                <a:off x="6857957" y="3823572"/>
                <a:ext cx="990643" cy="376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01" name="Google Shape;601;p14"/>
              <p:cNvCxnSpPr/>
              <p:nvPr/>
            </p:nvCxnSpPr>
            <p:spPr>
              <a:xfrm rot="10800000">
                <a:off x="7315200" y="3657600"/>
                <a:ext cx="0" cy="2286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602" name="Google Shape;602;p14"/>
            <p:cNvGrpSpPr/>
            <p:nvPr/>
          </p:nvGrpSpPr>
          <p:grpSpPr>
            <a:xfrm>
              <a:off x="3554413" y="5646738"/>
              <a:ext cx="5435600" cy="750887"/>
              <a:chOff x="2412765" y="3429000"/>
              <a:chExt cx="5435835" cy="771209"/>
            </a:xfrm>
          </p:grpSpPr>
          <p:grpSp>
            <p:nvGrpSpPr>
              <p:cNvPr id="603" name="Google Shape;603;p14"/>
              <p:cNvGrpSpPr/>
              <p:nvPr/>
            </p:nvGrpSpPr>
            <p:grpSpPr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604" name="Google Shape;604;p14"/>
                <p:cNvSpPr/>
                <p:nvPr/>
              </p:nvSpPr>
              <p:spPr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rgbClr val="D8D8D8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1" i="0" lang="en-US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9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5" name="Google Shape;605;p14"/>
                <p:cNvSpPr/>
                <p:nvPr/>
              </p:nvSpPr>
              <p:spPr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rgbClr val="D8D8D8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1" i="0" lang="en-US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6" name="Google Shape;606;p14"/>
                <p:cNvSpPr/>
                <p:nvPr/>
              </p:nvSpPr>
              <p:spPr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rgbClr val="D8D8D8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1" i="0" lang="en-US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7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7" name="Google Shape;607;p14"/>
                <p:cNvSpPr/>
                <p:nvPr/>
              </p:nvSpPr>
              <p:spPr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rgbClr val="D8D8D8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1" i="0" lang="en-US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8" name="Google Shape;608;p14"/>
                <p:cNvSpPr/>
                <p:nvPr/>
              </p:nvSpPr>
              <p:spPr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rgbClr val="D8D8D8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1" i="0" lang="en-US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09" name="Google Shape;609;p14"/>
              <p:cNvSpPr txBox="1"/>
              <p:nvPr/>
            </p:nvSpPr>
            <p:spPr>
              <a:xfrm>
                <a:off x="2412765" y="3810528"/>
                <a:ext cx="668366" cy="376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" name="Google Shape;610;p14"/>
              <p:cNvSpPr txBox="1"/>
              <p:nvPr/>
            </p:nvSpPr>
            <p:spPr>
              <a:xfrm>
                <a:off x="3182736" y="3823572"/>
                <a:ext cx="990643" cy="376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60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11" name="Google Shape;611;p14"/>
              <p:cNvCxnSpPr/>
              <p:nvPr/>
            </p:nvCxnSpPr>
            <p:spPr>
              <a:xfrm rot="10800000">
                <a:off x="2743200" y="3643313"/>
                <a:ext cx="0" cy="2286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612" name="Google Shape;612;p14"/>
              <p:cNvCxnSpPr/>
              <p:nvPr/>
            </p:nvCxnSpPr>
            <p:spPr>
              <a:xfrm rot="10800000">
                <a:off x="3657600" y="3657600"/>
                <a:ext cx="0" cy="2286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613" name="Google Shape;613;p14"/>
              <p:cNvSpPr txBox="1"/>
              <p:nvPr/>
            </p:nvSpPr>
            <p:spPr>
              <a:xfrm>
                <a:off x="4097175" y="3823572"/>
                <a:ext cx="990643" cy="376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64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14" name="Google Shape;614;p14"/>
              <p:cNvCxnSpPr/>
              <p:nvPr/>
            </p:nvCxnSpPr>
            <p:spPr>
              <a:xfrm rot="10800000">
                <a:off x="4572000" y="3657600"/>
                <a:ext cx="0" cy="2286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615" name="Google Shape;615;p14"/>
              <p:cNvSpPr txBox="1"/>
              <p:nvPr/>
            </p:nvSpPr>
            <p:spPr>
              <a:xfrm>
                <a:off x="5029078" y="3823572"/>
                <a:ext cx="990643" cy="376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68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16" name="Google Shape;616;p14"/>
              <p:cNvCxnSpPr/>
              <p:nvPr/>
            </p:nvCxnSpPr>
            <p:spPr>
              <a:xfrm rot="10800000">
                <a:off x="5486400" y="3657600"/>
                <a:ext cx="0" cy="2286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617" name="Google Shape;617;p14"/>
              <p:cNvSpPr txBox="1"/>
              <p:nvPr/>
            </p:nvSpPr>
            <p:spPr>
              <a:xfrm>
                <a:off x="5943518" y="3823572"/>
                <a:ext cx="990642" cy="376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72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18" name="Google Shape;618;p14"/>
              <p:cNvCxnSpPr/>
              <p:nvPr/>
            </p:nvCxnSpPr>
            <p:spPr>
              <a:xfrm rot="10800000">
                <a:off x="6400800" y="3657600"/>
                <a:ext cx="0" cy="2286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619" name="Google Shape;619;p14"/>
              <p:cNvSpPr txBox="1"/>
              <p:nvPr/>
            </p:nvSpPr>
            <p:spPr>
              <a:xfrm>
                <a:off x="6857957" y="3823572"/>
                <a:ext cx="990643" cy="376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76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20" name="Google Shape;620;p14"/>
              <p:cNvCxnSpPr/>
              <p:nvPr/>
            </p:nvCxnSpPr>
            <p:spPr>
              <a:xfrm rot="10800000">
                <a:off x="7315200" y="3657600"/>
                <a:ext cx="0" cy="2286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sp>
          <p:nvSpPr>
            <p:cNvPr id="621" name="Google Shape;621;p14"/>
            <p:cNvSpPr/>
            <p:nvPr/>
          </p:nvSpPr>
          <p:spPr>
            <a:xfrm>
              <a:off x="2052638" y="4159250"/>
              <a:ext cx="1693862" cy="1022350"/>
            </a:xfrm>
            <a:custGeom>
              <a:rect b="b" l="l" r="r" t="t"/>
              <a:pathLst>
                <a:path extrusionOk="0" h="1021976" w="1694329">
                  <a:moveTo>
                    <a:pt x="0" y="1021976"/>
                  </a:moveTo>
                  <a:cubicBezTo>
                    <a:pt x="186017" y="766481"/>
                    <a:pt x="372035" y="510987"/>
                    <a:pt x="654423" y="340658"/>
                  </a:cubicBezTo>
                  <a:cubicBezTo>
                    <a:pt x="936811" y="170329"/>
                    <a:pt x="1315570" y="85164"/>
                    <a:pt x="1694329" y="0"/>
                  </a:cubicBezTo>
                </a:path>
              </a:pathLst>
            </a:cu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22" name="Google Shape;622;p14"/>
            <p:cNvSpPr/>
            <p:nvPr/>
          </p:nvSpPr>
          <p:spPr>
            <a:xfrm>
              <a:off x="2070100" y="4787900"/>
              <a:ext cx="1703388" cy="330200"/>
            </a:xfrm>
            <a:custGeom>
              <a:rect b="b" l="l" r="r" t="t"/>
              <a:pathLst>
                <a:path extrusionOk="0" h="331694" w="1703294">
                  <a:moveTo>
                    <a:pt x="0" y="0"/>
                  </a:moveTo>
                  <a:cubicBezTo>
                    <a:pt x="310776" y="138953"/>
                    <a:pt x="621553" y="277906"/>
                    <a:pt x="905435" y="304800"/>
                  </a:cubicBezTo>
                  <a:cubicBezTo>
                    <a:pt x="1189317" y="331694"/>
                    <a:pt x="1446305" y="246529"/>
                    <a:pt x="1703294" y="161365"/>
                  </a:cubicBezTo>
                </a:path>
              </a:pathLst>
            </a:cu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23" name="Google Shape;623;p14"/>
            <p:cNvSpPr/>
            <p:nvPr/>
          </p:nvSpPr>
          <p:spPr>
            <a:xfrm>
              <a:off x="2052638" y="5557838"/>
              <a:ext cx="1739900" cy="385762"/>
            </a:xfrm>
            <a:custGeom>
              <a:rect b="b" l="l" r="r" t="t"/>
              <a:pathLst>
                <a:path extrusionOk="0" h="385482" w="1739153">
                  <a:moveTo>
                    <a:pt x="0" y="0"/>
                  </a:moveTo>
                  <a:cubicBezTo>
                    <a:pt x="204694" y="156882"/>
                    <a:pt x="409388" y="313764"/>
                    <a:pt x="699247" y="349623"/>
                  </a:cubicBezTo>
                  <a:cubicBezTo>
                    <a:pt x="989106" y="385482"/>
                    <a:pt x="1364129" y="300317"/>
                    <a:pt x="1739153" y="215153"/>
                  </a:cubicBezTo>
                </a:path>
              </a:pathLst>
            </a:cu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5"/>
          <p:cNvSpPr txBox="1"/>
          <p:nvPr>
            <p:ph type="title"/>
          </p:nvPr>
        </p:nvSpPr>
        <p:spPr>
          <a:xfrm>
            <a:off x="461963" y="493713"/>
            <a:ext cx="7767637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Element Access in Multi-Level Array</a:t>
            </a:r>
            <a:endParaRPr/>
          </a:p>
        </p:txBody>
      </p:sp>
      <p:sp>
        <p:nvSpPr>
          <p:cNvPr id="629" name="Google Shape;629;p15"/>
          <p:cNvSpPr txBox="1"/>
          <p:nvPr>
            <p:ph idx="1" type="body"/>
          </p:nvPr>
        </p:nvSpPr>
        <p:spPr>
          <a:xfrm>
            <a:off x="442913" y="4648200"/>
            <a:ext cx="8472487" cy="212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Computation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Element access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Mem[Mem[univ+8*index]+4*digit]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Must do two memory reads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First get pointer to row array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Then access element within array</a:t>
            </a:r>
            <a:endParaRPr/>
          </a:p>
        </p:txBody>
      </p:sp>
      <p:sp>
        <p:nvSpPr>
          <p:cNvPr id="630" name="Google Shape;630;p15"/>
          <p:cNvSpPr/>
          <p:nvPr/>
        </p:nvSpPr>
        <p:spPr>
          <a:xfrm>
            <a:off x="533400" y="3021013"/>
            <a:ext cx="8382000" cy="119776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salq    $2, %rsi            # 4*digit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univ(,%rdi,8), %rsi # p = univ[index] + 4*digit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movl    (%rsi), %eax        # return *p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	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1" name="Google Shape;631;p15"/>
          <p:cNvSpPr/>
          <p:nvPr/>
        </p:nvSpPr>
        <p:spPr>
          <a:xfrm>
            <a:off x="442913" y="1196752"/>
            <a:ext cx="4398640" cy="1474763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get_univ_digit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(size_t index, size_t digit)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univ[index][digit];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2" name="Google Shape;63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4048" y="1195599"/>
            <a:ext cx="3996721" cy="1325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6"/>
          <p:cNvSpPr txBox="1"/>
          <p:nvPr>
            <p:ph type="title"/>
          </p:nvPr>
        </p:nvSpPr>
        <p:spPr>
          <a:xfrm>
            <a:off x="409575" y="45720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Array Element Accesses</a:t>
            </a:r>
            <a:endParaRPr/>
          </a:p>
        </p:txBody>
      </p:sp>
      <p:sp>
        <p:nvSpPr>
          <p:cNvPr id="638" name="Google Shape;638;p16"/>
          <p:cNvSpPr/>
          <p:nvPr/>
        </p:nvSpPr>
        <p:spPr>
          <a:xfrm>
            <a:off x="251520" y="1725613"/>
            <a:ext cx="4307780" cy="1474763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get_pgh_digit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(size_t index, size_t digit)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pgh[index][digit];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16"/>
          <p:cNvSpPr/>
          <p:nvPr/>
        </p:nvSpPr>
        <p:spPr>
          <a:xfrm>
            <a:off x="4648200" y="1725613"/>
            <a:ext cx="4388296" cy="1474763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get_univ_digit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(size_t index, size_t digit)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univ[index][digit];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16"/>
          <p:cNvSpPr txBox="1"/>
          <p:nvPr/>
        </p:nvSpPr>
        <p:spPr>
          <a:xfrm>
            <a:off x="368300" y="1382713"/>
            <a:ext cx="14065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Nested array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16"/>
          <p:cNvSpPr txBox="1"/>
          <p:nvPr/>
        </p:nvSpPr>
        <p:spPr>
          <a:xfrm>
            <a:off x="4559300" y="1371600"/>
            <a:ext cx="17653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Multi-level array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Documents and Settings\pueschel\My Documents\teaching\18-243-CMUspring09\08-05Feb09\multi.png" id="642" name="Google Shape;64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3657600"/>
            <a:ext cx="3505200" cy="731838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16"/>
          <p:cNvSpPr txBox="1"/>
          <p:nvPr/>
        </p:nvSpPr>
        <p:spPr>
          <a:xfrm>
            <a:off x="248904" y="4961720"/>
            <a:ext cx="87162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Accesses looks similar in C, but address computations very different: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Google Shape;644;p16"/>
          <p:cNvSpPr/>
          <p:nvPr/>
        </p:nvSpPr>
        <p:spPr>
          <a:xfrm>
            <a:off x="262036" y="5802313"/>
            <a:ext cx="403249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Mem[pgh+20*index+4*digit]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5" name="Google Shape;645;p16"/>
          <p:cNvSpPr/>
          <p:nvPr/>
        </p:nvSpPr>
        <p:spPr>
          <a:xfrm>
            <a:off x="4376793" y="5791200"/>
            <a:ext cx="480206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Mem[Mem[univ+8*index]+4*digit]</a:t>
            </a:r>
            <a:endParaRPr b="1" i="0" sz="20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646" name="Google Shape;64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10558" y="3429000"/>
            <a:ext cx="3973140" cy="1228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17"/>
          <p:cNvSpPr txBox="1"/>
          <p:nvPr>
            <p:ph type="title"/>
          </p:nvPr>
        </p:nvSpPr>
        <p:spPr>
          <a:xfrm>
            <a:off x="261622" y="277320"/>
            <a:ext cx="3428504" cy="11276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 X N Matrix Code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17"/>
          <p:cNvSpPr txBox="1"/>
          <p:nvPr>
            <p:ph idx="1" type="body"/>
          </p:nvPr>
        </p:nvSpPr>
        <p:spPr>
          <a:xfrm>
            <a:off x="304800" y="1404938"/>
            <a:ext cx="3481382" cy="5224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Fixed dimensions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Know value of N at compile time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Variable dimensions, explicit indexing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Traditional way to implement dynamic arrays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Variable dimensions, implicit indexing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Now supported by gcc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p17"/>
          <p:cNvSpPr/>
          <p:nvPr/>
        </p:nvSpPr>
        <p:spPr>
          <a:xfrm>
            <a:off x="3707904" y="500042"/>
            <a:ext cx="5302779" cy="230576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#define N 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typedef int fix_matrix[N][N];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Get element a[i][j]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fix_ele(</a:t>
            </a:r>
            <a:r>
              <a:rPr b="1" i="0" lang="en-US" sz="18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fix_matrix a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size_t i, size_t j)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a[i][j];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4" name="Google Shape;654;p17"/>
          <p:cNvSpPr/>
          <p:nvPr/>
        </p:nvSpPr>
        <p:spPr>
          <a:xfrm>
            <a:off x="3707904" y="2857496"/>
            <a:ext cx="5302779" cy="2028761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#define IDX(n, i, j) ((i)*(n)+(j))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Get element a[i][j]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vec_ele(size_t n, </a:t>
            </a:r>
            <a:r>
              <a:rPr b="1" i="0" lang="en-US" sz="18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int *a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size_t i, size_t j)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a[IDX(n,i,j)];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17"/>
          <p:cNvSpPr/>
          <p:nvPr/>
        </p:nvSpPr>
        <p:spPr>
          <a:xfrm>
            <a:off x="3707282" y="5000636"/>
            <a:ext cx="5312926" cy="1474763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Get element a[i][j]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var_ele(size_t n, </a:t>
            </a:r>
            <a:r>
              <a:rPr b="1" i="0" lang="en-US" sz="18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int a[n][n]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size_t i, size_t j)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a[i][j];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18"/>
          <p:cNvSpPr txBox="1"/>
          <p:nvPr>
            <p:ph type="title"/>
          </p:nvPr>
        </p:nvSpPr>
        <p:spPr>
          <a:xfrm>
            <a:off x="357762" y="44507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16 X 16 Matrix Access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18"/>
          <p:cNvSpPr/>
          <p:nvPr/>
        </p:nvSpPr>
        <p:spPr>
          <a:xfrm>
            <a:off x="1000100" y="2955770"/>
            <a:ext cx="6786611" cy="1197764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Get element a[i][j]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fix_ele(</a:t>
            </a:r>
            <a:r>
              <a:rPr b="1" i="0" lang="en-US" sz="18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fix_matrix a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size_t i, size_t j)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a[i][j];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2" name="Google Shape;662;p18"/>
          <p:cNvSpPr/>
          <p:nvPr/>
        </p:nvSpPr>
        <p:spPr>
          <a:xfrm>
            <a:off x="1000100" y="4249006"/>
            <a:ext cx="7239000" cy="1474763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# a in %rdi, i in %rsi, j in %rdx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salq    $6, %rsi             # 64*i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%rsi, %rdi           # a + 64*i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movl    (%rdi,%rdx,4), %eax  # M[a + 64*i + 4*j]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18"/>
          <p:cNvSpPr txBox="1"/>
          <p:nvPr/>
        </p:nvSpPr>
        <p:spPr>
          <a:xfrm>
            <a:off x="442913" y="1292225"/>
            <a:ext cx="7786687" cy="1450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Char char="⬛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 Elements </a:t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 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+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(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= 16, K = 4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18"/>
          <p:cNvSpPr txBox="1"/>
          <p:nvPr/>
        </p:nvSpPr>
        <p:spPr>
          <a:xfrm>
            <a:off x="361216" y="3238945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9"/>
          <p:cNvSpPr txBox="1"/>
          <p:nvPr>
            <p:ph type="title"/>
          </p:nvPr>
        </p:nvSpPr>
        <p:spPr>
          <a:xfrm>
            <a:off x="357762" y="44507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 X n Matrix Access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19"/>
          <p:cNvSpPr/>
          <p:nvPr/>
        </p:nvSpPr>
        <p:spPr>
          <a:xfrm>
            <a:off x="827584" y="2746325"/>
            <a:ext cx="7603208" cy="1474763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Get element a[i][j]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var_ele(size_t n, </a:t>
            </a:r>
            <a:r>
              <a:rPr b="1" i="0" lang="en-US" sz="18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int a[n][n]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size_t i, size_t j)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a[i][j];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1" name="Google Shape;671;p19"/>
          <p:cNvSpPr/>
          <p:nvPr/>
        </p:nvSpPr>
        <p:spPr>
          <a:xfrm>
            <a:off x="857224" y="4365104"/>
            <a:ext cx="7239000" cy="1474763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# n in %rdi, a in %rsi, i in %rdx, j in %rcx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imulq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%rdx, %rdi           # n*i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leaq    (%rsi,%rdi,4), %rax  # a + 4*n*i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movl    (%rax,%rcx,4), %eax  # a + 4*n*i + 4*j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19"/>
          <p:cNvSpPr txBox="1"/>
          <p:nvPr/>
        </p:nvSpPr>
        <p:spPr>
          <a:xfrm>
            <a:off x="442913" y="1185937"/>
            <a:ext cx="7786687" cy="1450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Char char="⬛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 Elements </a:t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 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+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(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= n, K =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perform integer multiplication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/>
          <p:nvPr>
            <p:ph type="title"/>
          </p:nvPr>
        </p:nvSpPr>
        <p:spPr>
          <a:xfrm>
            <a:off x="357188" y="45720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Today</a:t>
            </a:r>
            <a:endParaRPr/>
          </a:p>
        </p:txBody>
      </p:sp>
      <p:sp>
        <p:nvSpPr>
          <p:cNvPr id="87" name="Google Shape;87;p2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Arrays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One-dimensional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Multi-dimensional (nested)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Multi-level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Structures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Allocation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Access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Alignment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20"/>
          <p:cNvSpPr txBox="1"/>
          <p:nvPr>
            <p:ph type="title"/>
          </p:nvPr>
        </p:nvSpPr>
        <p:spPr>
          <a:xfrm>
            <a:off x="357188" y="45720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Today</a:t>
            </a:r>
            <a:endParaRPr/>
          </a:p>
        </p:txBody>
      </p:sp>
      <p:sp>
        <p:nvSpPr>
          <p:cNvPr id="679" name="Google Shape;679;p20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Arrays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One-dimensional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Multi-dimensional (nested)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Multi-level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Structures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Allocation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Access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Alignment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21"/>
          <p:cNvSpPr txBox="1"/>
          <p:nvPr>
            <p:ph type="title"/>
          </p:nvPr>
        </p:nvSpPr>
        <p:spPr>
          <a:xfrm>
            <a:off x="381000" y="457200"/>
            <a:ext cx="83058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Structure Representation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Google Shape;685;p21"/>
          <p:cNvSpPr txBox="1"/>
          <p:nvPr>
            <p:ph idx="1" type="body"/>
          </p:nvPr>
        </p:nvSpPr>
        <p:spPr>
          <a:xfrm>
            <a:off x="290512" y="3170238"/>
            <a:ext cx="7737871" cy="286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Structure represented as block of memory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Big enough to hold all of the fields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Fields ordered according to declaration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Even if another ordering could yield a more compact representation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Compiler determines overall size + positions of fields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Machine-level program has no understanding of the structures in the source code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6" name="Google Shape;686;p21"/>
          <p:cNvSpPr/>
          <p:nvPr/>
        </p:nvSpPr>
        <p:spPr>
          <a:xfrm>
            <a:off x="4427984" y="1826627"/>
            <a:ext cx="1739478" cy="4318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7" name="Google Shape;687;p21"/>
          <p:cNvGrpSpPr/>
          <p:nvPr/>
        </p:nvGrpSpPr>
        <p:grpSpPr>
          <a:xfrm>
            <a:off x="4283968" y="1024921"/>
            <a:ext cx="3979019" cy="1611991"/>
            <a:chOff x="4283968" y="1024921"/>
            <a:chExt cx="3979019" cy="1611991"/>
          </a:xfrm>
        </p:grpSpPr>
        <p:cxnSp>
          <p:nvCxnSpPr>
            <p:cNvPr id="688" name="Google Shape;688;p21"/>
            <p:cNvCxnSpPr/>
            <p:nvPr/>
          </p:nvCxnSpPr>
          <p:spPr>
            <a:xfrm>
              <a:off x="4436368" y="1405921"/>
              <a:ext cx="0" cy="3810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89" name="Google Shape;689;p21"/>
            <p:cNvSpPr/>
            <p:nvPr/>
          </p:nvSpPr>
          <p:spPr>
            <a:xfrm>
              <a:off x="4283968" y="1024921"/>
              <a:ext cx="366713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21"/>
            <p:cNvSpPr/>
            <p:nvPr/>
          </p:nvSpPr>
          <p:spPr>
            <a:xfrm>
              <a:off x="6161106" y="1826627"/>
              <a:ext cx="876300" cy="431800"/>
            </a:xfrm>
            <a:prstGeom prst="rect">
              <a:avLst/>
            </a:prstGeom>
            <a:solidFill>
              <a:srgbClr val="F1C7C7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</a:t>
              </a:r>
              <a:endPara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91" name="Google Shape;691;p21"/>
            <p:cNvSpPr/>
            <p:nvPr/>
          </p:nvSpPr>
          <p:spPr>
            <a:xfrm>
              <a:off x="7037406" y="1826627"/>
              <a:ext cx="869944" cy="431800"/>
            </a:xfrm>
            <a:prstGeom prst="rect">
              <a:avLst/>
            </a:prstGeom>
            <a:solidFill>
              <a:srgbClr val="D5F1CF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next</a:t>
              </a:r>
              <a:endPara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92" name="Google Shape;692;p21"/>
            <p:cNvSpPr/>
            <p:nvPr/>
          </p:nvSpPr>
          <p:spPr>
            <a:xfrm>
              <a:off x="4355976" y="2242552"/>
              <a:ext cx="333375" cy="39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21"/>
            <p:cNvSpPr/>
            <p:nvPr/>
          </p:nvSpPr>
          <p:spPr>
            <a:xfrm>
              <a:off x="5886488" y="2239367"/>
              <a:ext cx="490568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16</a:t>
              </a:r>
              <a:endPara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94" name="Google Shape;694;p21"/>
            <p:cNvSpPr/>
            <p:nvPr/>
          </p:nvSpPr>
          <p:spPr>
            <a:xfrm>
              <a:off x="6794518" y="2225089"/>
              <a:ext cx="490568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24</a:t>
              </a:r>
              <a:endPara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95" name="Google Shape;695;p21"/>
            <p:cNvSpPr/>
            <p:nvPr/>
          </p:nvSpPr>
          <p:spPr>
            <a:xfrm>
              <a:off x="7772419" y="2225089"/>
              <a:ext cx="490568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32</a:t>
              </a:r>
              <a:endPara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696" name="Google Shape;696;p21"/>
          <p:cNvSpPr/>
          <p:nvPr/>
        </p:nvSpPr>
        <p:spPr>
          <a:xfrm>
            <a:off x="555625" y="1297012"/>
            <a:ext cx="3296295" cy="1474763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rec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a[4];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size_t i;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struct rec *next;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2"/>
          <p:cNvSpPr/>
          <p:nvPr/>
        </p:nvSpPr>
        <p:spPr>
          <a:xfrm>
            <a:off x="4062482" y="4929198"/>
            <a:ext cx="5089525" cy="920765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# r in %rdi, idx in %rsi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leaq  (%rdi,%rsi,4), %rax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2" name="Google Shape;702;p22"/>
          <p:cNvSpPr/>
          <p:nvPr/>
        </p:nvSpPr>
        <p:spPr>
          <a:xfrm>
            <a:off x="4062482" y="3170238"/>
            <a:ext cx="4325942" cy="1474763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*get_ap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(struct rec *r, size_t idx)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&amp;r-&gt;a[idx];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22"/>
          <p:cNvSpPr txBox="1"/>
          <p:nvPr>
            <p:ph type="title"/>
          </p:nvPr>
        </p:nvSpPr>
        <p:spPr>
          <a:xfrm>
            <a:off x="381000" y="457200"/>
            <a:ext cx="83058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Generating Pointer to Structure Member</a:t>
            </a:r>
            <a:endParaRPr/>
          </a:p>
        </p:txBody>
      </p:sp>
      <p:sp>
        <p:nvSpPr>
          <p:cNvPr id="704" name="Google Shape;704;p22"/>
          <p:cNvSpPr txBox="1"/>
          <p:nvPr>
            <p:ph idx="1" type="body"/>
          </p:nvPr>
        </p:nvSpPr>
        <p:spPr>
          <a:xfrm>
            <a:off x="290513" y="3170238"/>
            <a:ext cx="3924300" cy="286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Generating Pointer to Array Element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Offset of each structure member determined at compile time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Compute as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r + 4*idx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05" name="Google Shape;705;p22"/>
          <p:cNvCxnSpPr/>
          <p:nvPr/>
        </p:nvCxnSpPr>
        <p:spPr>
          <a:xfrm>
            <a:off x="5322905" y="1405921"/>
            <a:ext cx="0" cy="381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06" name="Google Shape;706;p22"/>
          <p:cNvSpPr/>
          <p:nvPr/>
        </p:nvSpPr>
        <p:spPr>
          <a:xfrm>
            <a:off x="5170505" y="1024921"/>
            <a:ext cx="147753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r+4*idx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7" name="Google Shape;707;p22"/>
          <p:cNvSpPr/>
          <p:nvPr/>
        </p:nvSpPr>
        <p:spPr>
          <a:xfrm>
            <a:off x="4427984" y="1826627"/>
            <a:ext cx="1739478" cy="4318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8" name="Google Shape;708;p22"/>
          <p:cNvGrpSpPr/>
          <p:nvPr/>
        </p:nvGrpSpPr>
        <p:grpSpPr>
          <a:xfrm>
            <a:off x="4283968" y="1024921"/>
            <a:ext cx="3979019" cy="1611991"/>
            <a:chOff x="4283968" y="1024921"/>
            <a:chExt cx="3979019" cy="1611991"/>
          </a:xfrm>
        </p:grpSpPr>
        <p:cxnSp>
          <p:nvCxnSpPr>
            <p:cNvPr id="709" name="Google Shape;709;p22"/>
            <p:cNvCxnSpPr/>
            <p:nvPr/>
          </p:nvCxnSpPr>
          <p:spPr>
            <a:xfrm>
              <a:off x="4436368" y="1405921"/>
              <a:ext cx="0" cy="3810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710" name="Google Shape;710;p22"/>
            <p:cNvSpPr/>
            <p:nvPr/>
          </p:nvSpPr>
          <p:spPr>
            <a:xfrm>
              <a:off x="4283968" y="1024921"/>
              <a:ext cx="366713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22"/>
            <p:cNvSpPr/>
            <p:nvPr/>
          </p:nvSpPr>
          <p:spPr>
            <a:xfrm>
              <a:off x="6161106" y="1826627"/>
              <a:ext cx="876300" cy="431800"/>
            </a:xfrm>
            <a:prstGeom prst="rect">
              <a:avLst/>
            </a:prstGeom>
            <a:solidFill>
              <a:srgbClr val="F1C7C7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</a:t>
              </a:r>
              <a:endPara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12" name="Google Shape;712;p22"/>
            <p:cNvSpPr/>
            <p:nvPr/>
          </p:nvSpPr>
          <p:spPr>
            <a:xfrm>
              <a:off x="7037406" y="1826627"/>
              <a:ext cx="869944" cy="431800"/>
            </a:xfrm>
            <a:prstGeom prst="rect">
              <a:avLst/>
            </a:prstGeom>
            <a:solidFill>
              <a:srgbClr val="D5F1CF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next</a:t>
              </a:r>
              <a:endPara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13" name="Google Shape;713;p22"/>
            <p:cNvSpPr/>
            <p:nvPr/>
          </p:nvSpPr>
          <p:spPr>
            <a:xfrm>
              <a:off x="4355976" y="2242552"/>
              <a:ext cx="333375" cy="39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22"/>
            <p:cNvSpPr/>
            <p:nvPr/>
          </p:nvSpPr>
          <p:spPr>
            <a:xfrm>
              <a:off x="5886488" y="2239367"/>
              <a:ext cx="490568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16</a:t>
              </a:r>
              <a:endPara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15" name="Google Shape;715;p22"/>
            <p:cNvSpPr/>
            <p:nvPr/>
          </p:nvSpPr>
          <p:spPr>
            <a:xfrm>
              <a:off x="6794518" y="2225089"/>
              <a:ext cx="490568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24</a:t>
              </a:r>
              <a:endPara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16" name="Google Shape;716;p22"/>
            <p:cNvSpPr/>
            <p:nvPr/>
          </p:nvSpPr>
          <p:spPr>
            <a:xfrm>
              <a:off x="7772419" y="2225089"/>
              <a:ext cx="490568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32</a:t>
              </a:r>
              <a:endPara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717" name="Google Shape;717;p22"/>
          <p:cNvSpPr/>
          <p:nvPr/>
        </p:nvSpPr>
        <p:spPr>
          <a:xfrm>
            <a:off x="555625" y="1297012"/>
            <a:ext cx="3296295" cy="1474763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rec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a[4];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size_t i;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struct rec *next;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23"/>
          <p:cNvSpPr/>
          <p:nvPr/>
        </p:nvSpPr>
        <p:spPr>
          <a:xfrm>
            <a:off x="1019196" y="4898710"/>
            <a:ext cx="7159604" cy="1751762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.L11:                         # loop: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movslq  16(%rdi), %rax      #   i = M[r+16]	 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movl    %esi, (%rdi,%rax,4) #   M[r+4*i] = val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movq    24(%rdi), %rdi      #   r = M[r+24]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testq   %rdi, %rdi          #   Test r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jne     .L11                #   if !=0 goto loop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3" name="Google Shape;723;p23"/>
          <p:cNvSpPr/>
          <p:nvPr/>
        </p:nvSpPr>
        <p:spPr>
          <a:xfrm>
            <a:off x="142844" y="2057400"/>
            <a:ext cx="3971924" cy="2582758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set_val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(struct rec *r, int val)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while (r)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i = r-&gt;i;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r-&gt;a[i] = val;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 = r-&gt;next;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4" name="Google Shape;724;p23"/>
          <p:cNvSpPr txBox="1"/>
          <p:nvPr>
            <p:ph type="title"/>
          </p:nvPr>
        </p:nvSpPr>
        <p:spPr>
          <a:xfrm>
            <a:off x="381000" y="569913"/>
            <a:ext cx="72263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Following Linked List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23"/>
          <p:cNvSpPr txBox="1"/>
          <p:nvPr>
            <p:ph idx="1" type="body"/>
          </p:nvPr>
        </p:nvSpPr>
        <p:spPr>
          <a:xfrm>
            <a:off x="381000" y="1219200"/>
            <a:ext cx="3044825" cy="7096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 Code</a:t>
            </a:r>
            <a:endParaRPr/>
          </a:p>
        </p:txBody>
      </p:sp>
      <p:graphicFrame>
        <p:nvGraphicFramePr>
          <p:cNvPr id="726" name="Google Shape;726;p23"/>
          <p:cNvGraphicFramePr/>
          <p:nvPr/>
        </p:nvGraphicFramePr>
        <p:xfrm>
          <a:off x="4292600" y="36995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{8BE7D840-04D3-4B1A-9ACB-C1A08FA3D05E}</a:tableStyleId>
              </a:tblPr>
              <a:tblGrid>
                <a:gridCol w="1447800"/>
                <a:gridCol w="1447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Value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%rdi</a:t>
                      </a:r>
                      <a:endParaRPr b="1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</a:t>
                      </a:r>
                      <a:endParaRPr b="1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%rsi</a:t>
                      </a:r>
                      <a:endParaRPr b="1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</a:t>
                      </a:r>
                      <a:endParaRPr b="1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727" name="Google Shape;727;p23"/>
          <p:cNvSpPr/>
          <p:nvPr/>
        </p:nvSpPr>
        <p:spPr>
          <a:xfrm>
            <a:off x="5116087" y="332656"/>
            <a:ext cx="3296295" cy="1474763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rec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a[4];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i;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struct rec *next;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8" name="Google Shape;728;p23"/>
          <p:cNvGrpSpPr/>
          <p:nvPr/>
        </p:nvGrpSpPr>
        <p:grpSpPr>
          <a:xfrm>
            <a:off x="4450943" y="1506560"/>
            <a:ext cx="4223157" cy="1992331"/>
            <a:chOff x="4450943" y="1049360"/>
            <a:chExt cx="4223157" cy="1992331"/>
          </a:xfrm>
        </p:grpSpPr>
        <p:cxnSp>
          <p:nvCxnSpPr>
            <p:cNvPr id="729" name="Google Shape;729;p23"/>
            <p:cNvCxnSpPr/>
            <p:nvPr/>
          </p:nvCxnSpPr>
          <p:spPr>
            <a:xfrm rot="10800000">
              <a:off x="5454489" y="2279691"/>
              <a:ext cx="0" cy="3810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730" name="Google Shape;730;p23"/>
            <p:cNvSpPr/>
            <p:nvPr/>
          </p:nvSpPr>
          <p:spPr>
            <a:xfrm>
              <a:off x="4616289" y="2660691"/>
              <a:ext cx="1524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-223838" lvl="0" marL="223838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Element </a:t>
              </a:r>
              <a:r>
                <a:rPr b="1" i="0" lang="en-US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</a:t>
              </a:r>
              <a:endParaRPr b="1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23"/>
            <p:cNvGrpSpPr/>
            <p:nvPr/>
          </p:nvGrpSpPr>
          <p:grpSpPr>
            <a:xfrm>
              <a:off x="4450943" y="1049360"/>
              <a:ext cx="3979019" cy="1611991"/>
              <a:chOff x="4563315" y="1484784"/>
              <a:chExt cx="3979019" cy="1611991"/>
            </a:xfrm>
          </p:grpSpPr>
          <p:grpSp>
            <p:nvGrpSpPr>
              <p:cNvPr id="732" name="Google Shape;732;p23"/>
              <p:cNvGrpSpPr/>
              <p:nvPr/>
            </p:nvGrpSpPr>
            <p:grpSpPr>
              <a:xfrm>
                <a:off x="4563315" y="1484784"/>
                <a:ext cx="3979019" cy="1611991"/>
                <a:chOff x="4283968" y="1024921"/>
                <a:chExt cx="3979019" cy="1611991"/>
              </a:xfrm>
            </p:grpSpPr>
            <p:cxnSp>
              <p:nvCxnSpPr>
                <p:cNvPr id="733" name="Google Shape;733;p23"/>
                <p:cNvCxnSpPr/>
                <p:nvPr/>
              </p:nvCxnSpPr>
              <p:spPr>
                <a:xfrm>
                  <a:off x="4436368" y="1405921"/>
                  <a:ext cx="0" cy="38100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sp>
              <p:nvSpPr>
                <p:cNvPr id="734" name="Google Shape;734;p23"/>
                <p:cNvSpPr/>
                <p:nvPr/>
              </p:nvSpPr>
              <p:spPr>
                <a:xfrm>
                  <a:off x="4283968" y="1024921"/>
                  <a:ext cx="366713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 cap="none" strike="noStrike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r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5" name="Google Shape;735;p23"/>
                <p:cNvSpPr/>
                <p:nvPr/>
              </p:nvSpPr>
              <p:spPr>
                <a:xfrm>
                  <a:off x="6161106" y="1826627"/>
                  <a:ext cx="876300" cy="431800"/>
                </a:xfrm>
                <a:prstGeom prst="rect">
                  <a:avLst/>
                </a:prstGeom>
                <a:solidFill>
                  <a:srgbClr val="F1C7C7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4450" lIns="90475" spcFirstLastPara="1" rIns="90475" wrap="square" tIns="4445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rPr b="1" i="0" lang="en-US" sz="2000" u="none" cap="none" strike="noStrike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i</a:t>
                  </a:r>
                  <a:endParaRPr b="1" i="0" sz="20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endParaRPr>
                </a:p>
              </p:txBody>
            </p:sp>
            <p:sp>
              <p:nvSpPr>
                <p:cNvPr id="736" name="Google Shape;736;p23"/>
                <p:cNvSpPr/>
                <p:nvPr/>
              </p:nvSpPr>
              <p:spPr>
                <a:xfrm>
                  <a:off x="7037406" y="1826627"/>
                  <a:ext cx="869944" cy="431800"/>
                </a:xfrm>
                <a:prstGeom prst="rect">
                  <a:avLst/>
                </a:prstGeom>
                <a:solidFill>
                  <a:srgbClr val="D5F1CF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4450" lIns="90475" spcFirstLastPara="1" rIns="90475" wrap="square" tIns="4445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rPr b="1" i="0" lang="en-US" sz="2000" u="none" cap="none" strike="noStrike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next</a:t>
                  </a:r>
                  <a:endParaRPr b="1" i="0" sz="20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endParaRPr>
                </a:p>
              </p:txBody>
            </p:sp>
            <p:sp>
              <p:nvSpPr>
                <p:cNvPr id="737" name="Google Shape;737;p23"/>
                <p:cNvSpPr/>
                <p:nvPr/>
              </p:nvSpPr>
              <p:spPr>
                <a:xfrm>
                  <a:off x="4355976" y="2242552"/>
                  <a:ext cx="333375" cy="393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4450" lIns="90475" spcFirstLastPara="1" rIns="90475" wrap="square" tIns="4445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rPr b="1" i="0" lang="en-US" sz="2000" u="none" cap="none" strike="noStrike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8" name="Google Shape;738;p23"/>
                <p:cNvSpPr/>
                <p:nvPr/>
              </p:nvSpPr>
              <p:spPr>
                <a:xfrm>
                  <a:off x="5886488" y="2239367"/>
                  <a:ext cx="490568" cy="39754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4450" lIns="90475" spcFirstLastPara="1" rIns="90475" wrap="square" tIns="4445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rPr b="1" i="0" lang="en-US" sz="2000" u="none" cap="none" strike="noStrike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16</a:t>
                  </a:r>
                  <a:endParaRPr b="1" i="0" sz="20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endParaRPr>
                </a:p>
              </p:txBody>
            </p:sp>
            <p:sp>
              <p:nvSpPr>
                <p:cNvPr id="739" name="Google Shape;739;p23"/>
                <p:cNvSpPr/>
                <p:nvPr/>
              </p:nvSpPr>
              <p:spPr>
                <a:xfrm>
                  <a:off x="6794518" y="2225089"/>
                  <a:ext cx="490568" cy="39754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4450" lIns="90475" spcFirstLastPara="1" rIns="90475" wrap="square" tIns="4445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rPr b="1" i="0" lang="en-US" sz="2000" u="none" cap="none" strike="noStrike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24</a:t>
                  </a:r>
                  <a:endParaRPr b="1" i="0" sz="20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endParaRPr>
                </a:p>
              </p:txBody>
            </p:sp>
            <p:sp>
              <p:nvSpPr>
                <p:cNvPr id="740" name="Google Shape;740;p23"/>
                <p:cNvSpPr/>
                <p:nvPr/>
              </p:nvSpPr>
              <p:spPr>
                <a:xfrm>
                  <a:off x="7772419" y="2225089"/>
                  <a:ext cx="490568" cy="39754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4450" lIns="90475" spcFirstLastPara="1" rIns="90475" wrap="square" tIns="4445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rPr b="1" i="0" lang="en-US" sz="2000" u="none" cap="none" strike="noStrike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32</a:t>
                  </a:r>
                  <a:endParaRPr b="1" i="0" sz="20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endParaRPr>
                </a:p>
              </p:txBody>
            </p:sp>
          </p:grpSp>
          <p:sp>
            <p:nvSpPr>
              <p:cNvPr id="741" name="Google Shape;741;p23"/>
              <p:cNvSpPr/>
              <p:nvPr/>
            </p:nvSpPr>
            <p:spPr>
              <a:xfrm>
                <a:off x="4700975" y="2286490"/>
                <a:ext cx="1739478" cy="431800"/>
              </a:xfrm>
              <a:prstGeom prst="rect">
                <a:avLst/>
              </a:prstGeom>
              <a:solidFill>
                <a:srgbClr val="D5D5F4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1" i="0" lang="en-US" sz="20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42" name="Google Shape;742;p23"/>
            <p:cNvSpPr/>
            <p:nvPr/>
          </p:nvSpPr>
          <p:spPr>
            <a:xfrm flipH="1">
              <a:off x="7683500" y="1506560"/>
              <a:ext cx="990600" cy="457200"/>
            </a:xfrm>
            <a:custGeom>
              <a:rect b="b" l="l" r="r" t="t"/>
              <a:pathLst>
                <a:path extrusionOk="0" h="288" w="624">
                  <a:moveTo>
                    <a:pt x="624" y="288"/>
                  </a:moveTo>
                  <a:lnTo>
                    <a:pt x="576" y="0"/>
                  </a:lnTo>
                  <a:lnTo>
                    <a:pt x="96" y="0"/>
                  </a:lnTo>
                  <a:lnTo>
                    <a:pt x="0" y="144"/>
                  </a:lnTo>
                </a:path>
              </a:pathLst>
            </a:cu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24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Structures &amp; Alignment</a:t>
            </a:r>
            <a:endParaRPr/>
          </a:p>
        </p:txBody>
      </p:sp>
      <p:sp>
        <p:nvSpPr>
          <p:cNvPr id="748" name="Google Shape;748;p24"/>
          <p:cNvSpPr txBox="1"/>
          <p:nvPr>
            <p:ph idx="1" type="body"/>
          </p:nvPr>
        </p:nvSpPr>
        <p:spPr>
          <a:xfrm>
            <a:off x="396875" y="1197679"/>
            <a:ext cx="7896225" cy="3602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Unaligned Data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Aligned Data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Primitive data type requires </a:t>
            </a:r>
            <a:r>
              <a:rPr b="1" i="1" lang="en-US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/>
              <a:t> bytes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Address must be multiple of </a:t>
            </a:r>
            <a:r>
              <a:rPr b="1" i="1" lang="en-US">
                <a:latin typeface="Calibri"/>
                <a:ea typeface="Calibri"/>
                <a:cs typeface="Calibri"/>
                <a:sym typeface="Calibri"/>
              </a:rPr>
              <a:t>K</a:t>
            </a:r>
            <a:endParaRPr/>
          </a:p>
        </p:txBody>
      </p:sp>
      <p:sp>
        <p:nvSpPr>
          <p:cNvPr id="749" name="Google Shape;749;p24"/>
          <p:cNvSpPr/>
          <p:nvPr/>
        </p:nvSpPr>
        <p:spPr>
          <a:xfrm>
            <a:off x="633413" y="4572000"/>
            <a:ext cx="317500" cy="381000"/>
          </a:xfrm>
          <a:prstGeom prst="rect">
            <a:avLst/>
          </a:prstGeom>
          <a:solidFill>
            <a:srgbClr val="F6F5BD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24"/>
          <p:cNvSpPr/>
          <p:nvPr/>
        </p:nvSpPr>
        <p:spPr>
          <a:xfrm>
            <a:off x="1903413" y="4572000"/>
            <a:ext cx="1270000" cy="3810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i[0]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24"/>
          <p:cNvSpPr/>
          <p:nvPr/>
        </p:nvSpPr>
        <p:spPr>
          <a:xfrm>
            <a:off x="3173413" y="4572000"/>
            <a:ext cx="1270000" cy="3810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i[1]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24"/>
          <p:cNvSpPr/>
          <p:nvPr/>
        </p:nvSpPr>
        <p:spPr>
          <a:xfrm>
            <a:off x="5713413" y="4572000"/>
            <a:ext cx="25400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24"/>
          <p:cNvSpPr/>
          <p:nvPr/>
        </p:nvSpPr>
        <p:spPr>
          <a:xfrm>
            <a:off x="950913" y="4572000"/>
            <a:ext cx="952500" cy="381000"/>
          </a:xfrm>
          <a:prstGeom prst="rect">
            <a:avLst/>
          </a:prstGeom>
          <a:solidFill>
            <a:srgbClr val="B2B2B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 bytes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24"/>
          <p:cNvSpPr/>
          <p:nvPr/>
        </p:nvSpPr>
        <p:spPr>
          <a:xfrm>
            <a:off x="4443413" y="4572000"/>
            <a:ext cx="1270000" cy="381000"/>
          </a:xfrm>
          <a:prstGeom prst="rect">
            <a:avLst/>
          </a:prstGeom>
          <a:solidFill>
            <a:srgbClr val="B2B2B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 bytes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24"/>
          <p:cNvSpPr/>
          <p:nvPr/>
        </p:nvSpPr>
        <p:spPr>
          <a:xfrm>
            <a:off x="381000" y="4965700"/>
            <a:ext cx="490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p+0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24"/>
          <p:cNvSpPr/>
          <p:nvPr/>
        </p:nvSpPr>
        <p:spPr>
          <a:xfrm>
            <a:off x="1652588" y="4965700"/>
            <a:ext cx="490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p+4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24"/>
          <p:cNvSpPr/>
          <p:nvPr/>
        </p:nvSpPr>
        <p:spPr>
          <a:xfrm>
            <a:off x="2908300" y="4965700"/>
            <a:ext cx="490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p+8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24"/>
          <p:cNvSpPr/>
          <p:nvPr/>
        </p:nvSpPr>
        <p:spPr>
          <a:xfrm>
            <a:off x="5387975" y="4965700"/>
            <a:ext cx="62837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p+16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24"/>
          <p:cNvSpPr/>
          <p:nvPr/>
        </p:nvSpPr>
        <p:spPr>
          <a:xfrm>
            <a:off x="7934325" y="4965700"/>
            <a:ext cx="62837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p+24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0" name="Google Shape;760;p24"/>
          <p:cNvCxnSpPr/>
          <p:nvPr/>
        </p:nvCxnSpPr>
        <p:spPr>
          <a:xfrm rot="10800000">
            <a:off x="1903413" y="5314950"/>
            <a:ext cx="0" cy="381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61" name="Google Shape;761;p24"/>
          <p:cNvSpPr/>
          <p:nvPr/>
        </p:nvSpPr>
        <p:spPr>
          <a:xfrm>
            <a:off x="1382713" y="5648325"/>
            <a:ext cx="20701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of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24"/>
          <p:cNvSpPr/>
          <p:nvPr/>
        </p:nvSpPr>
        <p:spPr>
          <a:xfrm>
            <a:off x="4799013" y="5648325"/>
            <a:ext cx="19050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of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3" name="Google Shape;763;p24"/>
          <p:cNvCxnSpPr/>
          <p:nvPr/>
        </p:nvCxnSpPr>
        <p:spPr>
          <a:xfrm rot="10800000">
            <a:off x="5713413" y="5314950"/>
            <a:ext cx="0" cy="381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64" name="Google Shape;764;p24"/>
          <p:cNvSpPr/>
          <p:nvPr/>
        </p:nvSpPr>
        <p:spPr>
          <a:xfrm>
            <a:off x="404813" y="6159500"/>
            <a:ext cx="15367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of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5" name="Google Shape;765;p24"/>
          <p:cNvCxnSpPr/>
          <p:nvPr/>
        </p:nvCxnSpPr>
        <p:spPr>
          <a:xfrm rot="10800000">
            <a:off x="633413" y="5314950"/>
            <a:ext cx="0" cy="838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66" name="Google Shape;766;p24"/>
          <p:cNvSpPr/>
          <p:nvPr/>
        </p:nvSpPr>
        <p:spPr>
          <a:xfrm>
            <a:off x="6945313" y="6159500"/>
            <a:ext cx="15367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of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7" name="Google Shape;767;p24"/>
          <p:cNvCxnSpPr/>
          <p:nvPr/>
        </p:nvCxnSpPr>
        <p:spPr>
          <a:xfrm rot="10800000">
            <a:off x="8253413" y="5314950"/>
            <a:ext cx="0" cy="838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68" name="Google Shape;768;p24"/>
          <p:cNvSpPr/>
          <p:nvPr/>
        </p:nvSpPr>
        <p:spPr>
          <a:xfrm>
            <a:off x="633413" y="1752600"/>
            <a:ext cx="317500" cy="381000"/>
          </a:xfrm>
          <a:prstGeom prst="rect">
            <a:avLst/>
          </a:prstGeom>
          <a:solidFill>
            <a:srgbClr val="F6F5BD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24"/>
          <p:cNvSpPr/>
          <p:nvPr/>
        </p:nvSpPr>
        <p:spPr>
          <a:xfrm>
            <a:off x="936625" y="1752600"/>
            <a:ext cx="1270000" cy="3810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i[0]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24"/>
          <p:cNvSpPr/>
          <p:nvPr/>
        </p:nvSpPr>
        <p:spPr>
          <a:xfrm>
            <a:off x="2206625" y="1752600"/>
            <a:ext cx="1270000" cy="3810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i[1]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24"/>
          <p:cNvSpPr/>
          <p:nvPr/>
        </p:nvSpPr>
        <p:spPr>
          <a:xfrm>
            <a:off x="3449638" y="1752600"/>
            <a:ext cx="25400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24"/>
          <p:cNvSpPr/>
          <p:nvPr/>
        </p:nvSpPr>
        <p:spPr>
          <a:xfrm>
            <a:off x="533400" y="2146300"/>
            <a:ext cx="21480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3" name="Google Shape;773;p24"/>
          <p:cNvSpPr/>
          <p:nvPr/>
        </p:nvSpPr>
        <p:spPr>
          <a:xfrm>
            <a:off x="838200" y="2146300"/>
            <a:ext cx="490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p+1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4" name="Google Shape;774;p24"/>
          <p:cNvSpPr/>
          <p:nvPr/>
        </p:nvSpPr>
        <p:spPr>
          <a:xfrm>
            <a:off x="1941512" y="2146300"/>
            <a:ext cx="490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p+5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5" name="Google Shape;775;p24"/>
          <p:cNvSpPr/>
          <p:nvPr/>
        </p:nvSpPr>
        <p:spPr>
          <a:xfrm>
            <a:off x="3124200" y="2146300"/>
            <a:ext cx="490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p+9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6" name="Google Shape;776;p24"/>
          <p:cNvSpPr/>
          <p:nvPr/>
        </p:nvSpPr>
        <p:spPr>
          <a:xfrm>
            <a:off x="5670550" y="2146300"/>
            <a:ext cx="62837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p+17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7" name="Google Shape;777;p24"/>
          <p:cNvSpPr/>
          <p:nvPr/>
        </p:nvSpPr>
        <p:spPr>
          <a:xfrm>
            <a:off x="6642100" y="1355724"/>
            <a:ext cx="2222500" cy="1539875"/>
          </a:xfrm>
          <a:prstGeom prst="rect">
            <a:avLst/>
          </a:prstGeom>
          <a:solidFill>
            <a:srgbClr val="FFFEB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S1 {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char c;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i[2];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double v;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*p;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25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Alignment Principles</a:t>
            </a:r>
            <a:endParaRPr/>
          </a:p>
        </p:txBody>
      </p:sp>
      <p:sp>
        <p:nvSpPr>
          <p:cNvPr id="783" name="Google Shape;783;p25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Aligned Data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Primitive data type requires </a:t>
            </a:r>
            <a:r>
              <a:rPr b="1" i="1" lang="en-US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/>
              <a:t> bytes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Address must be multiple of </a:t>
            </a:r>
            <a:r>
              <a:rPr b="1" i="1" lang="en-US">
                <a:latin typeface="Calibri"/>
                <a:ea typeface="Calibri"/>
                <a:cs typeface="Calibri"/>
                <a:sym typeface="Calibri"/>
              </a:rPr>
              <a:t>K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Required on some machines; advised on x86-64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Motivation for Aligning Data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Memory accessed by (aligned) chunks of 4 or 8 bytes (system dependent)</a:t>
            </a:r>
            <a:endParaRPr/>
          </a:p>
          <a:p>
            <a:pPr indent="-228600" lvl="2" marL="838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Inefficient to load or store datum that spans quad word boundaries</a:t>
            </a:r>
            <a:endParaRPr/>
          </a:p>
          <a:p>
            <a:pPr indent="-228600" lvl="2" marL="838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Virtual memory trickier when datum spans 2 pages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Compiler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Inserts gaps in structure to ensure correct alignment of fields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26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Specific Cases of Alignment (x86-64)</a:t>
            </a:r>
            <a:endParaRPr/>
          </a:p>
        </p:txBody>
      </p:sp>
      <p:sp>
        <p:nvSpPr>
          <p:cNvPr id="789" name="Google Shape;789;p26"/>
          <p:cNvSpPr txBox="1"/>
          <p:nvPr>
            <p:ph idx="1" type="body"/>
          </p:nvPr>
        </p:nvSpPr>
        <p:spPr>
          <a:xfrm>
            <a:off x="396875" y="1219200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1 byte: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char</a:t>
            </a:r>
            <a:r>
              <a:rPr lang="en-US"/>
              <a:t>, …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no restrictions on address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2 bytes: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short</a:t>
            </a:r>
            <a:r>
              <a:rPr lang="en-US"/>
              <a:t>, …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lowest 1 bit of address must be 0</a:t>
            </a:r>
            <a:r>
              <a:rPr baseline="-25000" lang="en-US"/>
              <a:t>2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4 bytes: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-US"/>
              <a:t>,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float</a:t>
            </a:r>
            <a:r>
              <a:rPr lang="en-US"/>
              <a:t>, …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lowest 2 bits of address must be 00</a:t>
            </a:r>
            <a:r>
              <a:rPr baseline="-25000" lang="en-US"/>
              <a:t>2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8 bytes: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double</a:t>
            </a:r>
            <a:r>
              <a:rPr lang="en-US"/>
              <a:t>,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long,</a:t>
            </a:r>
            <a:r>
              <a:rPr lang="en-US"/>
              <a:t>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char *</a:t>
            </a:r>
            <a:r>
              <a:rPr lang="en-US"/>
              <a:t>, …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lowest 3 bits of address must be 000</a:t>
            </a:r>
            <a:r>
              <a:rPr baseline="-25000" lang="en-US"/>
              <a:t>2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16 bytes: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long double</a:t>
            </a:r>
            <a:r>
              <a:rPr b="0" lang="en-US">
                <a:latin typeface="Calibri"/>
                <a:ea typeface="Calibri"/>
                <a:cs typeface="Calibri"/>
                <a:sym typeface="Calibri"/>
              </a:rPr>
              <a:t> (GCC on Linux)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lowest 4 bits of address must be 0000</a:t>
            </a:r>
            <a:r>
              <a:rPr baseline="-25000" lang="en-US"/>
              <a:t>2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27"/>
          <p:cNvSpPr/>
          <p:nvPr/>
        </p:nvSpPr>
        <p:spPr>
          <a:xfrm>
            <a:off x="6642100" y="1355724"/>
            <a:ext cx="2222500" cy="1539875"/>
          </a:xfrm>
          <a:prstGeom prst="rect">
            <a:avLst/>
          </a:prstGeom>
          <a:solidFill>
            <a:srgbClr val="FFFEB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S1 {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char c;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i[2];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double v;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*p;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27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Satisfying Alignment with Structures</a:t>
            </a:r>
            <a:endParaRPr/>
          </a:p>
        </p:txBody>
      </p:sp>
      <p:sp>
        <p:nvSpPr>
          <p:cNvPr id="796" name="Google Shape;796;p27"/>
          <p:cNvSpPr txBox="1"/>
          <p:nvPr>
            <p:ph idx="1" type="body"/>
          </p:nvPr>
        </p:nvSpPr>
        <p:spPr>
          <a:xfrm>
            <a:off x="381000" y="1130300"/>
            <a:ext cx="8382000" cy="3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Within structure: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Must satisfy each element’s alignment requirement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Overall structure placement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Each structure has alignment requirement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K</a:t>
            </a:r>
            <a:endParaRPr/>
          </a:p>
          <a:p>
            <a:pPr indent="-228600" lvl="2" marL="838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/>
              <a:t> = Largest alignment of any element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Initial address &amp; structure length must be multiples of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K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Example: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K = 8, due to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double</a:t>
            </a:r>
            <a:r>
              <a:rPr lang="en-US"/>
              <a:t> element</a:t>
            </a:r>
            <a:endParaRPr/>
          </a:p>
        </p:txBody>
      </p:sp>
      <p:sp>
        <p:nvSpPr>
          <p:cNvPr id="797" name="Google Shape;797;p27"/>
          <p:cNvSpPr/>
          <p:nvPr/>
        </p:nvSpPr>
        <p:spPr>
          <a:xfrm>
            <a:off x="633413" y="4572000"/>
            <a:ext cx="317500" cy="381000"/>
          </a:xfrm>
          <a:prstGeom prst="rect">
            <a:avLst/>
          </a:prstGeom>
          <a:solidFill>
            <a:srgbClr val="F6F5BD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27"/>
          <p:cNvSpPr/>
          <p:nvPr/>
        </p:nvSpPr>
        <p:spPr>
          <a:xfrm>
            <a:off x="1903413" y="4572000"/>
            <a:ext cx="1270000" cy="3810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i[0]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27"/>
          <p:cNvSpPr/>
          <p:nvPr/>
        </p:nvSpPr>
        <p:spPr>
          <a:xfrm>
            <a:off x="3173413" y="4572000"/>
            <a:ext cx="1270000" cy="3810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i[1]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27"/>
          <p:cNvSpPr/>
          <p:nvPr/>
        </p:nvSpPr>
        <p:spPr>
          <a:xfrm>
            <a:off x="5713413" y="4572000"/>
            <a:ext cx="25400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27"/>
          <p:cNvSpPr/>
          <p:nvPr/>
        </p:nvSpPr>
        <p:spPr>
          <a:xfrm>
            <a:off x="950913" y="4572000"/>
            <a:ext cx="952500" cy="381000"/>
          </a:xfrm>
          <a:prstGeom prst="rect">
            <a:avLst/>
          </a:prstGeom>
          <a:solidFill>
            <a:srgbClr val="B2B2B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 bytes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27"/>
          <p:cNvSpPr/>
          <p:nvPr/>
        </p:nvSpPr>
        <p:spPr>
          <a:xfrm>
            <a:off x="4443413" y="4572000"/>
            <a:ext cx="1270000" cy="381000"/>
          </a:xfrm>
          <a:prstGeom prst="rect">
            <a:avLst/>
          </a:prstGeom>
          <a:solidFill>
            <a:srgbClr val="B2B2B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 bytes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27"/>
          <p:cNvSpPr/>
          <p:nvPr/>
        </p:nvSpPr>
        <p:spPr>
          <a:xfrm>
            <a:off x="381000" y="4965700"/>
            <a:ext cx="490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p+0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27"/>
          <p:cNvSpPr/>
          <p:nvPr/>
        </p:nvSpPr>
        <p:spPr>
          <a:xfrm>
            <a:off x="1652588" y="4965700"/>
            <a:ext cx="490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p+4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27"/>
          <p:cNvSpPr/>
          <p:nvPr/>
        </p:nvSpPr>
        <p:spPr>
          <a:xfrm>
            <a:off x="2908300" y="4965700"/>
            <a:ext cx="490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p+8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27"/>
          <p:cNvSpPr/>
          <p:nvPr/>
        </p:nvSpPr>
        <p:spPr>
          <a:xfrm>
            <a:off x="5387975" y="4965700"/>
            <a:ext cx="62837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p+16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27"/>
          <p:cNvSpPr/>
          <p:nvPr/>
        </p:nvSpPr>
        <p:spPr>
          <a:xfrm>
            <a:off x="7934325" y="4965700"/>
            <a:ext cx="62837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p+24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8" name="Google Shape;808;p27"/>
          <p:cNvCxnSpPr/>
          <p:nvPr/>
        </p:nvCxnSpPr>
        <p:spPr>
          <a:xfrm rot="10800000">
            <a:off x="1903413" y="5314950"/>
            <a:ext cx="0" cy="381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09" name="Google Shape;809;p27"/>
          <p:cNvSpPr/>
          <p:nvPr/>
        </p:nvSpPr>
        <p:spPr>
          <a:xfrm>
            <a:off x="1382713" y="5648325"/>
            <a:ext cx="20701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of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27"/>
          <p:cNvSpPr/>
          <p:nvPr/>
        </p:nvSpPr>
        <p:spPr>
          <a:xfrm>
            <a:off x="4799013" y="5648325"/>
            <a:ext cx="19050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of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1" name="Google Shape;811;p27"/>
          <p:cNvCxnSpPr/>
          <p:nvPr/>
        </p:nvCxnSpPr>
        <p:spPr>
          <a:xfrm rot="10800000">
            <a:off x="5713413" y="5314950"/>
            <a:ext cx="0" cy="381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12" name="Google Shape;812;p27"/>
          <p:cNvSpPr/>
          <p:nvPr/>
        </p:nvSpPr>
        <p:spPr>
          <a:xfrm>
            <a:off x="404813" y="6159500"/>
            <a:ext cx="15367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of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3" name="Google Shape;813;p27"/>
          <p:cNvCxnSpPr/>
          <p:nvPr/>
        </p:nvCxnSpPr>
        <p:spPr>
          <a:xfrm rot="10800000">
            <a:off x="633413" y="5314950"/>
            <a:ext cx="0" cy="838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14" name="Google Shape;814;p27"/>
          <p:cNvSpPr/>
          <p:nvPr/>
        </p:nvSpPr>
        <p:spPr>
          <a:xfrm>
            <a:off x="6945313" y="6159500"/>
            <a:ext cx="15367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of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5" name="Google Shape;815;p27"/>
          <p:cNvCxnSpPr/>
          <p:nvPr/>
        </p:nvCxnSpPr>
        <p:spPr>
          <a:xfrm rot="10800000">
            <a:off x="8253413" y="5314950"/>
            <a:ext cx="0" cy="838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28"/>
          <p:cNvSpPr txBox="1"/>
          <p:nvPr>
            <p:ph type="title"/>
          </p:nvPr>
        </p:nvSpPr>
        <p:spPr>
          <a:xfrm>
            <a:off x="357018" y="435678"/>
            <a:ext cx="835994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Meeting Overall Alignment Requirement</a:t>
            </a:r>
            <a:endParaRPr/>
          </a:p>
        </p:txBody>
      </p:sp>
      <p:sp>
        <p:nvSpPr>
          <p:cNvPr id="821" name="Google Shape;821;p28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For largest alignment requirement K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Overall structure must be multiple of K</a:t>
            </a:r>
            <a:endParaRPr/>
          </a:p>
        </p:txBody>
      </p:sp>
      <p:sp>
        <p:nvSpPr>
          <p:cNvPr id="822" name="Google Shape;822;p28"/>
          <p:cNvSpPr/>
          <p:nvPr/>
        </p:nvSpPr>
        <p:spPr>
          <a:xfrm>
            <a:off x="6069012" y="1905000"/>
            <a:ext cx="2224088" cy="1524000"/>
          </a:xfrm>
          <a:prstGeom prst="rect">
            <a:avLst/>
          </a:prstGeom>
          <a:solidFill>
            <a:srgbClr val="FFFEB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S2 {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double v;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i[2];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char c;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*p;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23" name="Google Shape;823;p28"/>
          <p:cNvGraphicFramePr/>
          <p:nvPr/>
        </p:nvGraphicFramePr>
        <p:xfrm>
          <a:off x="381000" y="449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{C052540B-42FD-418F-9E06-98B54B674B06}</a:tableStyleId>
              </a:tblPr>
              <a:tblGrid>
                <a:gridCol w="320675"/>
                <a:gridCol w="320675"/>
                <a:gridCol w="320675"/>
                <a:gridCol w="320675"/>
                <a:gridCol w="6397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DF0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i[0]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F1C5"/>
                    </a:solidFill>
                  </a:tcPr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i[1]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F1C5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EB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"/>
                        <a:buNone/>
                      </a:pPr>
                      <a:r>
                        <a:rPr b="1" i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 bytes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p+0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p+8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p+16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p+24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cxnSp>
        <p:nvCxnSpPr>
          <p:cNvPr id="824" name="Google Shape;824;p28"/>
          <p:cNvCxnSpPr/>
          <p:nvPr/>
        </p:nvCxnSpPr>
        <p:spPr>
          <a:xfrm flipH="1" rot="10800000">
            <a:off x="7467600" y="5257800"/>
            <a:ext cx="685800" cy="685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25" name="Google Shape;825;p28"/>
          <p:cNvSpPr txBox="1"/>
          <p:nvPr/>
        </p:nvSpPr>
        <p:spPr>
          <a:xfrm>
            <a:off x="5840437" y="5943600"/>
            <a:ext cx="16594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of K=8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29"/>
          <p:cNvSpPr/>
          <p:nvPr/>
        </p:nvSpPr>
        <p:spPr>
          <a:xfrm>
            <a:off x="711200" y="3708400"/>
            <a:ext cx="7670800" cy="2032000"/>
          </a:xfrm>
          <a:custGeom>
            <a:rect b="b" l="l" r="r" t="t"/>
            <a:pathLst>
              <a:path extrusionOk="0" h="21600" w="21600">
                <a:moveTo>
                  <a:pt x="7617" y="0"/>
                </a:moveTo>
                <a:lnTo>
                  <a:pt x="0" y="21465"/>
                </a:lnTo>
                <a:lnTo>
                  <a:pt x="21600" y="21600"/>
                </a:lnTo>
                <a:lnTo>
                  <a:pt x="13017" y="0"/>
                </a:lnTo>
                <a:lnTo>
                  <a:pt x="7617" y="0"/>
                </a:lnTo>
                <a:close/>
                <a:moveTo>
                  <a:pt x="7617" y="0"/>
                </a:moveTo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31" name="Google Shape;831;p29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Arrays of Structures</a:t>
            </a:r>
            <a:endParaRPr/>
          </a:p>
        </p:txBody>
      </p:sp>
      <p:sp>
        <p:nvSpPr>
          <p:cNvPr id="832" name="Google Shape;832;p29"/>
          <p:cNvSpPr txBox="1"/>
          <p:nvPr>
            <p:ph idx="1" type="body"/>
          </p:nvPr>
        </p:nvSpPr>
        <p:spPr>
          <a:xfrm>
            <a:off x="381000" y="1397000"/>
            <a:ext cx="4508500" cy="9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Overall structure length multiple of K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Satisfy alignment requirement </a:t>
            </a:r>
            <a:br>
              <a:rPr lang="en-US"/>
            </a:br>
            <a:r>
              <a:rPr lang="en-US"/>
              <a:t>for every element</a:t>
            </a:r>
            <a:endParaRPr/>
          </a:p>
        </p:txBody>
      </p:sp>
      <p:sp>
        <p:nvSpPr>
          <p:cNvPr id="833" name="Google Shape;833;p29"/>
          <p:cNvSpPr/>
          <p:nvPr/>
        </p:nvSpPr>
        <p:spPr>
          <a:xfrm>
            <a:off x="6642100" y="1213553"/>
            <a:ext cx="2222500" cy="1529647"/>
          </a:xfrm>
          <a:prstGeom prst="rect">
            <a:avLst/>
          </a:prstGeom>
          <a:solidFill>
            <a:srgbClr val="FFFEB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S2 {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double v;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i[2];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char c;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a[10];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34" name="Google Shape;834;p29"/>
          <p:cNvGraphicFramePr/>
          <p:nvPr/>
        </p:nvGraphicFramePr>
        <p:xfrm>
          <a:off x="381000" y="571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{C052540B-42FD-418F-9E06-98B54B674B06}</a:tableStyleId>
              </a:tblPr>
              <a:tblGrid>
                <a:gridCol w="320675"/>
                <a:gridCol w="320675"/>
                <a:gridCol w="320675"/>
                <a:gridCol w="320675"/>
                <a:gridCol w="6397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DF0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i[0]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F1CF"/>
                    </a:solidFill>
                  </a:tcPr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i[1]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F1C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EB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"/>
                        <a:buNone/>
                      </a:pPr>
                      <a:r>
                        <a:rPr b="1" i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 bytes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a+24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a+32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a+40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a+48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graphicFrame>
        <p:nvGraphicFramePr>
          <p:cNvPr id="835" name="Google Shape;835;p29"/>
          <p:cNvGraphicFramePr/>
          <p:nvPr/>
        </p:nvGraphicFramePr>
        <p:xfrm>
          <a:off x="1181100" y="331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{C052540B-42FD-418F-9E06-98B54B674B06}</a:tableStyleId>
              </a:tblPr>
              <a:tblGrid>
                <a:gridCol w="320675"/>
                <a:gridCol w="320675"/>
                <a:gridCol w="320675"/>
                <a:gridCol w="320675"/>
                <a:gridCol w="639775"/>
                <a:gridCol w="320675"/>
                <a:gridCol w="320675"/>
                <a:gridCol w="639750"/>
                <a:gridCol w="320675"/>
                <a:gridCol w="320675"/>
                <a:gridCol w="320675"/>
                <a:gridCol w="320675"/>
                <a:gridCol w="320675"/>
                <a:gridCol w="320675"/>
                <a:gridCol w="639775"/>
                <a:gridCol w="320675"/>
                <a:gridCol w="228050"/>
                <a:gridCol w="320675"/>
                <a:gridCol w="320675"/>
                <a:gridCol w="320675"/>
                <a:gridCol w="320675"/>
                <a:gridCol w="320675"/>
                <a:gridCol w="3206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a[0]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grid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a[1]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7C7"/>
                    </a:solidFill>
                  </a:tcPr>
                </a:tc>
                <a:tc hMerge="1"/>
                <a:tc hMerge="1"/>
                <a:tc hMerge="1"/>
                <a:tc hMerge="1"/>
                <a:tc grid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a[2]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• • •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a+0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a+24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a+48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a+72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836" name="Google Shape;836;p29"/>
          <p:cNvSpPr txBox="1"/>
          <p:nvPr/>
        </p:nvSpPr>
        <p:spPr>
          <a:xfrm>
            <a:off x="977900" y="50800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/>
          <p:nvPr>
            <p:ph type="title"/>
          </p:nvPr>
        </p:nvSpPr>
        <p:spPr>
          <a:xfrm>
            <a:off x="457200" y="228600"/>
            <a:ext cx="59436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Array Allocation</a:t>
            </a:r>
            <a:endParaRPr/>
          </a:p>
        </p:txBody>
      </p:sp>
      <p:sp>
        <p:nvSpPr>
          <p:cNvPr id="93" name="Google Shape;93;p3"/>
          <p:cNvSpPr txBox="1"/>
          <p:nvPr>
            <p:ph idx="1" type="body"/>
          </p:nvPr>
        </p:nvSpPr>
        <p:spPr>
          <a:xfrm>
            <a:off x="290513" y="838200"/>
            <a:ext cx="8307387" cy="161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Basic Principle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Noto Sans"/>
              <a:buNone/>
            </a:pP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A[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Array of data type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and length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Contiguously allocated region of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*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bytes in memory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3"/>
          <p:cNvSpPr txBox="1"/>
          <p:nvPr/>
        </p:nvSpPr>
        <p:spPr>
          <a:xfrm>
            <a:off x="28575" y="2617788"/>
            <a:ext cx="213518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string[12];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" name="Google Shape;95;p3"/>
          <p:cNvGrpSpPr/>
          <p:nvPr/>
        </p:nvGrpSpPr>
        <p:grpSpPr>
          <a:xfrm>
            <a:off x="2057400" y="2667000"/>
            <a:ext cx="3505200" cy="731838"/>
            <a:chOff x="2514600" y="2667000"/>
            <a:chExt cx="3505200" cy="732254"/>
          </a:xfrm>
        </p:grpSpPr>
        <p:grpSp>
          <p:nvGrpSpPr>
            <p:cNvPr id="96" name="Google Shape;96;p3"/>
            <p:cNvGrpSpPr/>
            <p:nvPr/>
          </p:nvGrpSpPr>
          <p:grpSpPr>
            <a:xfrm>
              <a:off x="2743200" y="2667000"/>
              <a:ext cx="2743200" cy="228600"/>
              <a:chOff x="1008" y="1776"/>
              <a:chExt cx="1728" cy="144"/>
            </a:xfrm>
          </p:grpSpPr>
          <p:sp>
            <p:nvSpPr>
              <p:cNvPr id="97" name="Google Shape;97;p3"/>
              <p:cNvSpPr/>
              <p:nvPr/>
            </p:nvSpPr>
            <p:spPr>
              <a:xfrm>
                <a:off x="1008" y="1776"/>
                <a:ext cx="144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1152" y="1776"/>
                <a:ext cx="144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1296" y="1776"/>
                <a:ext cx="144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>
                <a:off x="1440" y="1776"/>
                <a:ext cx="144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1584" y="1776"/>
                <a:ext cx="144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1728" y="1776"/>
                <a:ext cx="144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3"/>
              <p:cNvSpPr/>
              <p:nvPr/>
            </p:nvSpPr>
            <p:spPr>
              <a:xfrm>
                <a:off x="1872" y="1776"/>
                <a:ext cx="144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2016" y="1776"/>
                <a:ext cx="144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2160" y="1776"/>
                <a:ext cx="144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3"/>
              <p:cNvSpPr/>
              <p:nvPr/>
            </p:nvSpPr>
            <p:spPr>
              <a:xfrm>
                <a:off x="2304" y="1776"/>
                <a:ext cx="144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3"/>
              <p:cNvSpPr/>
              <p:nvPr/>
            </p:nvSpPr>
            <p:spPr>
              <a:xfrm>
                <a:off x="2448" y="1776"/>
                <a:ext cx="144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3"/>
              <p:cNvSpPr/>
              <p:nvPr/>
            </p:nvSpPr>
            <p:spPr>
              <a:xfrm>
                <a:off x="2592" y="1776"/>
                <a:ext cx="144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9" name="Google Shape;109;p3"/>
            <p:cNvSpPr txBox="1"/>
            <p:nvPr/>
          </p:nvSpPr>
          <p:spPr>
            <a:xfrm>
              <a:off x="2514600" y="3062512"/>
              <a:ext cx="396875" cy="3367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1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3"/>
            <p:cNvSpPr txBox="1"/>
            <p:nvPr/>
          </p:nvSpPr>
          <p:spPr>
            <a:xfrm>
              <a:off x="5029200" y="3062512"/>
              <a:ext cx="990600" cy="3367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1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 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+ 12</a:t>
              </a:r>
              <a:endParaRPr b="0" i="1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" name="Google Shape;111;p3"/>
            <p:cNvCxnSpPr/>
            <p:nvPr/>
          </p:nvCxnSpPr>
          <p:spPr>
            <a:xfrm rot="10800000">
              <a:off x="2743200" y="2895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12" name="Google Shape;112;p3"/>
            <p:cNvCxnSpPr/>
            <p:nvPr/>
          </p:nvCxnSpPr>
          <p:spPr>
            <a:xfrm rot="10800000">
              <a:off x="5486400" y="2895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113" name="Google Shape;113;p3"/>
          <p:cNvSpPr txBox="1"/>
          <p:nvPr/>
        </p:nvSpPr>
        <p:spPr>
          <a:xfrm>
            <a:off x="638175" y="3585642"/>
            <a:ext cx="152558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val[5];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4" name="Google Shape;114;p3"/>
          <p:cNvGrpSpPr/>
          <p:nvPr/>
        </p:nvGrpSpPr>
        <p:grpSpPr>
          <a:xfrm>
            <a:off x="2057400" y="3633267"/>
            <a:ext cx="5334000" cy="731837"/>
            <a:chOff x="2514600" y="3429000"/>
            <a:chExt cx="5334000" cy="730672"/>
          </a:xfrm>
        </p:grpSpPr>
        <p:grpSp>
          <p:nvGrpSpPr>
            <p:cNvPr id="115" name="Google Shape;115;p3"/>
            <p:cNvGrpSpPr/>
            <p:nvPr/>
          </p:nvGrpSpPr>
          <p:grpSpPr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116" name="Google Shape;116;p3"/>
              <p:cNvSpPr/>
              <p:nvPr/>
            </p:nvSpPr>
            <p:spPr>
              <a:xfrm>
                <a:off x="1008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3"/>
              <p:cNvSpPr/>
              <p:nvPr/>
            </p:nvSpPr>
            <p:spPr>
              <a:xfrm>
                <a:off x="1584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>
                <a:off x="2160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>
                <a:off x="2736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>
                <a:off x="3312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1" name="Google Shape;121;p3"/>
            <p:cNvSpPr txBox="1"/>
            <p:nvPr/>
          </p:nvSpPr>
          <p:spPr>
            <a:xfrm>
              <a:off x="2514600" y="3809393"/>
              <a:ext cx="396875" cy="3360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1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3"/>
            <p:cNvSpPr txBox="1"/>
            <p:nvPr/>
          </p:nvSpPr>
          <p:spPr>
            <a:xfrm>
              <a:off x="3182938" y="3823658"/>
              <a:ext cx="990600" cy="3360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1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 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+ 4</a:t>
              </a:r>
              <a:endParaRPr b="0" i="1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3" name="Google Shape;123;p3"/>
            <p:cNvCxnSpPr/>
            <p:nvPr/>
          </p:nvCxnSpPr>
          <p:spPr>
            <a:xfrm rot="10800000">
              <a:off x="2743200" y="3643313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24" name="Google Shape;124;p3"/>
            <p:cNvCxnSpPr/>
            <p:nvPr/>
          </p:nvCxnSpPr>
          <p:spPr>
            <a:xfrm rot="10800000">
              <a:off x="36576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25" name="Google Shape;125;p3"/>
            <p:cNvSpPr txBox="1"/>
            <p:nvPr/>
          </p:nvSpPr>
          <p:spPr>
            <a:xfrm>
              <a:off x="4097338" y="3823658"/>
              <a:ext cx="990600" cy="3360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1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 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+ 8</a:t>
              </a:r>
              <a:endParaRPr b="0" i="1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6" name="Google Shape;126;p3"/>
            <p:cNvCxnSpPr/>
            <p:nvPr/>
          </p:nvCxnSpPr>
          <p:spPr>
            <a:xfrm rot="10800000">
              <a:off x="45720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27" name="Google Shape;127;p3"/>
            <p:cNvSpPr txBox="1"/>
            <p:nvPr/>
          </p:nvSpPr>
          <p:spPr>
            <a:xfrm>
              <a:off x="5029200" y="3823658"/>
              <a:ext cx="990600" cy="3360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1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 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+ 12</a:t>
              </a:r>
              <a:endParaRPr b="0" i="1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8" name="Google Shape;128;p3"/>
            <p:cNvCxnSpPr/>
            <p:nvPr/>
          </p:nvCxnSpPr>
          <p:spPr>
            <a:xfrm rot="10800000">
              <a:off x="54864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29" name="Google Shape;129;p3"/>
            <p:cNvSpPr txBox="1"/>
            <p:nvPr/>
          </p:nvSpPr>
          <p:spPr>
            <a:xfrm>
              <a:off x="5943600" y="3823658"/>
              <a:ext cx="990600" cy="3360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1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 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+ 16</a:t>
              </a:r>
              <a:endParaRPr b="0" i="1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0" name="Google Shape;130;p3"/>
            <p:cNvCxnSpPr/>
            <p:nvPr/>
          </p:nvCxnSpPr>
          <p:spPr>
            <a:xfrm rot="10800000">
              <a:off x="64008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31" name="Google Shape;131;p3"/>
            <p:cNvSpPr txBox="1"/>
            <p:nvPr/>
          </p:nvSpPr>
          <p:spPr>
            <a:xfrm>
              <a:off x="6858000" y="3823658"/>
              <a:ext cx="990600" cy="3360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1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 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+ 20</a:t>
              </a:r>
              <a:endParaRPr b="0" i="1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2" name="Google Shape;132;p3"/>
            <p:cNvCxnSpPr/>
            <p:nvPr/>
          </p:nvCxnSpPr>
          <p:spPr>
            <a:xfrm rot="10800000">
              <a:off x="73152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133" name="Google Shape;133;p3"/>
          <p:cNvSpPr txBox="1"/>
          <p:nvPr/>
        </p:nvSpPr>
        <p:spPr>
          <a:xfrm>
            <a:off x="515938" y="4581128"/>
            <a:ext cx="16478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double a[3];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" name="Google Shape;134;p3"/>
          <p:cNvGrpSpPr/>
          <p:nvPr/>
        </p:nvGrpSpPr>
        <p:grpSpPr>
          <a:xfrm>
            <a:off x="2057400" y="4649391"/>
            <a:ext cx="6399213" cy="747712"/>
            <a:chOff x="2515700" y="4343402"/>
            <a:chExt cx="6399700" cy="747713"/>
          </a:xfrm>
        </p:grpSpPr>
        <p:grpSp>
          <p:nvGrpSpPr>
            <p:cNvPr id="135" name="Google Shape;135;p3"/>
            <p:cNvGrpSpPr/>
            <p:nvPr/>
          </p:nvGrpSpPr>
          <p:grpSpPr>
            <a:xfrm>
              <a:off x="2748919" y="4343402"/>
              <a:ext cx="5613070" cy="228600"/>
              <a:chOff x="1008" y="2208"/>
              <a:chExt cx="3456" cy="144"/>
            </a:xfrm>
          </p:grpSpPr>
          <p:sp>
            <p:nvSpPr>
              <p:cNvPr id="136" name="Google Shape;136;p3"/>
              <p:cNvSpPr/>
              <p:nvPr/>
            </p:nvSpPr>
            <p:spPr>
              <a:xfrm>
                <a:off x="1008" y="2208"/>
                <a:ext cx="1152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3"/>
              <p:cNvSpPr/>
              <p:nvPr/>
            </p:nvSpPr>
            <p:spPr>
              <a:xfrm>
                <a:off x="2160" y="2208"/>
                <a:ext cx="1152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312" y="2208"/>
                <a:ext cx="1152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39" name="Google Shape;139;p3"/>
            <p:cNvCxnSpPr/>
            <p:nvPr/>
          </p:nvCxnSpPr>
          <p:spPr>
            <a:xfrm rot="10800000">
              <a:off x="8383100" y="458461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40" name="Google Shape;140;p3"/>
            <p:cNvSpPr txBox="1"/>
            <p:nvPr/>
          </p:nvSpPr>
          <p:spPr>
            <a:xfrm>
              <a:off x="7902498" y="4724402"/>
              <a:ext cx="1012902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 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+ 24</a:t>
              </a:r>
              <a:endParaRPr b="0" i="1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3"/>
            <p:cNvSpPr txBox="1"/>
            <p:nvPr/>
          </p:nvSpPr>
          <p:spPr>
            <a:xfrm>
              <a:off x="2515700" y="4710115"/>
              <a:ext cx="406431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1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2" name="Google Shape;142;p3"/>
            <p:cNvCxnSpPr/>
            <p:nvPr/>
          </p:nvCxnSpPr>
          <p:spPr>
            <a:xfrm rot="10800000">
              <a:off x="2749578" y="4570322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43" name="Google Shape;143;p3"/>
            <p:cNvSpPr txBox="1"/>
            <p:nvPr/>
          </p:nvSpPr>
          <p:spPr>
            <a:xfrm>
              <a:off x="4114434" y="4724402"/>
              <a:ext cx="1014490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1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 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+ 8</a:t>
              </a:r>
              <a:endParaRPr b="0" i="1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4" name="Google Shape;144;p3"/>
            <p:cNvCxnSpPr/>
            <p:nvPr/>
          </p:nvCxnSpPr>
          <p:spPr>
            <a:xfrm rot="10800000">
              <a:off x="4620601" y="458461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45" name="Google Shape;145;p3"/>
            <p:cNvSpPr txBox="1"/>
            <p:nvPr/>
          </p:nvSpPr>
          <p:spPr>
            <a:xfrm>
              <a:off x="5997353" y="4724402"/>
              <a:ext cx="1012902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1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 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+ 16</a:t>
              </a:r>
              <a:endParaRPr b="0" i="1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6" name="Google Shape;146;p3"/>
            <p:cNvCxnSpPr/>
            <p:nvPr/>
          </p:nvCxnSpPr>
          <p:spPr>
            <a:xfrm rot="10800000">
              <a:off x="6491624" y="458461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147" name="Google Shape;147;p3"/>
          <p:cNvSpPr txBox="1"/>
          <p:nvPr/>
        </p:nvSpPr>
        <p:spPr>
          <a:xfrm>
            <a:off x="638175" y="5580488"/>
            <a:ext cx="152558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*p[3];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8" name="Google Shape;148;p3"/>
          <p:cNvGrpSpPr/>
          <p:nvPr/>
        </p:nvGrpSpPr>
        <p:grpSpPr>
          <a:xfrm>
            <a:off x="2040592" y="5649490"/>
            <a:ext cx="6248400" cy="731838"/>
            <a:chOff x="2438400" y="6019800"/>
            <a:chExt cx="6248400" cy="732254"/>
          </a:xfrm>
        </p:grpSpPr>
        <p:grpSp>
          <p:nvGrpSpPr>
            <p:cNvPr id="149" name="Google Shape;149;p3"/>
            <p:cNvGrpSpPr/>
            <p:nvPr/>
          </p:nvGrpSpPr>
          <p:grpSpPr>
            <a:xfrm>
              <a:off x="2667000" y="6019800"/>
              <a:ext cx="5486400" cy="228600"/>
              <a:chOff x="1652" y="4608"/>
              <a:chExt cx="3456" cy="144"/>
            </a:xfrm>
          </p:grpSpPr>
          <p:sp>
            <p:nvSpPr>
              <p:cNvPr id="150" name="Google Shape;150;p3"/>
              <p:cNvSpPr/>
              <p:nvPr/>
            </p:nvSpPr>
            <p:spPr>
              <a:xfrm>
                <a:off x="1652" y="4608"/>
                <a:ext cx="1152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3"/>
              <p:cNvSpPr/>
              <p:nvPr/>
            </p:nvSpPr>
            <p:spPr>
              <a:xfrm>
                <a:off x="2804" y="4608"/>
                <a:ext cx="1152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3"/>
              <p:cNvSpPr/>
              <p:nvPr/>
            </p:nvSpPr>
            <p:spPr>
              <a:xfrm>
                <a:off x="3956" y="4608"/>
                <a:ext cx="1152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1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3" name="Google Shape;153;p3"/>
            <p:cNvSpPr txBox="1"/>
            <p:nvPr/>
          </p:nvSpPr>
          <p:spPr>
            <a:xfrm>
              <a:off x="2438400" y="6386721"/>
              <a:ext cx="396875" cy="3367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1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4" name="Google Shape;154;p3"/>
            <p:cNvCxnSpPr/>
            <p:nvPr/>
          </p:nvCxnSpPr>
          <p:spPr>
            <a:xfrm rot="10800000">
              <a:off x="2667000" y="6219825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55" name="Google Shape;155;p3"/>
            <p:cNvSpPr txBox="1"/>
            <p:nvPr/>
          </p:nvSpPr>
          <p:spPr>
            <a:xfrm>
              <a:off x="4038600" y="6401017"/>
              <a:ext cx="990600" cy="3367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1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 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+ 8</a:t>
              </a:r>
              <a:endParaRPr b="0" i="1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6" name="Google Shape;156;p3"/>
            <p:cNvCxnSpPr/>
            <p:nvPr/>
          </p:nvCxnSpPr>
          <p:spPr>
            <a:xfrm rot="10800000">
              <a:off x="4495800" y="6234113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57" name="Google Shape;157;p3"/>
            <p:cNvSpPr txBox="1"/>
            <p:nvPr/>
          </p:nvSpPr>
          <p:spPr>
            <a:xfrm>
              <a:off x="5867400" y="6401017"/>
              <a:ext cx="990600" cy="3367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1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 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+ 16</a:t>
              </a:r>
              <a:endParaRPr b="0" i="1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8" name="Google Shape;158;p3"/>
            <p:cNvCxnSpPr/>
            <p:nvPr/>
          </p:nvCxnSpPr>
          <p:spPr>
            <a:xfrm rot="10800000">
              <a:off x="6324600" y="6234113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59" name="Google Shape;159;p3"/>
            <p:cNvCxnSpPr/>
            <p:nvPr/>
          </p:nvCxnSpPr>
          <p:spPr>
            <a:xfrm rot="10800000">
              <a:off x="8153400" y="62484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60" name="Google Shape;160;p3"/>
            <p:cNvSpPr txBox="1"/>
            <p:nvPr/>
          </p:nvSpPr>
          <p:spPr>
            <a:xfrm>
              <a:off x="7696200" y="6415312"/>
              <a:ext cx="990600" cy="3367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1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 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+ 24</a:t>
              </a:r>
              <a:endParaRPr b="0" i="1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30"/>
          <p:cNvSpPr/>
          <p:nvPr/>
        </p:nvSpPr>
        <p:spPr>
          <a:xfrm>
            <a:off x="3111500" y="3860800"/>
            <a:ext cx="4445000" cy="812800"/>
          </a:xfrm>
          <a:custGeom>
            <a:rect b="b" l="l" r="r" t="t"/>
            <a:pathLst>
              <a:path extrusionOk="0" h="21600" w="21600">
                <a:moveTo>
                  <a:pt x="6171" y="338"/>
                </a:moveTo>
                <a:lnTo>
                  <a:pt x="0" y="21600"/>
                </a:lnTo>
                <a:lnTo>
                  <a:pt x="21600" y="21600"/>
                </a:lnTo>
                <a:lnTo>
                  <a:pt x="15552" y="0"/>
                </a:lnTo>
                <a:lnTo>
                  <a:pt x="6171" y="338"/>
                </a:lnTo>
                <a:close/>
                <a:moveTo>
                  <a:pt x="6171" y="338"/>
                </a:moveTo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42" name="Google Shape;842;p30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Accessing Array Elements</a:t>
            </a:r>
            <a:endParaRPr/>
          </a:p>
        </p:txBody>
      </p:sp>
      <p:sp>
        <p:nvSpPr>
          <p:cNvPr id="843" name="Google Shape;843;p30"/>
          <p:cNvSpPr txBox="1"/>
          <p:nvPr>
            <p:ph idx="1" type="body"/>
          </p:nvPr>
        </p:nvSpPr>
        <p:spPr>
          <a:xfrm>
            <a:off x="381000" y="1397000"/>
            <a:ext cx="8382000" cy="20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Compute array offset 12*idx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sizeof(S3)</a:t>
            </a:r>
            <a:r>
              <a:rPr lang="en-US"/>
              <a:t>, including alignment spacers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Element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j</a:t>
            </a:r>
            <a:r>
              <a:rPr lang="en-US"/>
              <a:t> is at offset 8 within structure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Assembler gives offset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a+8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Resolved during linking</a:t>
            </a:r>
            <a:endParaRPr/>
          </a:p>
        </p:txBody>
      </p:sp>
      <p:sp>
        <p:nvSpPr>
          <p:cNvPr id="844" name="Google Shape;844;p30"/>
          <p:cNvSpPr/>
          <p:nvPr/>
        </p:nvSpPr>
        <p:spPr>
          <a:xfrm>
            <a:off x="6396038" y="609600"/>
            <a:ext cx="2222500" cy="1524000"/>
          </a:xfrm>
          <a:prstGeom prst="rect">
            <a:avLst/>
          </a:prstGeom>
          <a:solidFill>
            <a:srgbClr val="FFFEB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S3 {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short i;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float v;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short j;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a[10];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30"/>
          <p:cNvSpPr/>
          <p:nvPr/>
        </p:nvSpPr>
        <p:spPr>
          <a:xfrm>
            <a:off x="457200" y="5410200"/>
            <a:ext cx="3289300" cy="1117600"/>
          </a:xfrm>
          <a:prstGeom prst="rect">
            <a:avLst/>
          </a:prstGeom>
          <a:solidFill>
            <a:srgbClr val="FFFEB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short get_j(int idx)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a[idx].j;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30"/>
          <p:cNvSpPr/>
          <p:nvPr/>
        </p:nvSpPr>
        <p:spPr>
          <a:xfrm>
            <a:off x="3886200" y="5537200"/>
            <a:ext cx="4660900" cy="863600"/>
          </a:xfrm>
          <a:prstGeom prst="rect">
            <a:avLst/>
          </a:prstGeom>
          <a:solidFill>
            <a:srgbClr val="9CE0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%rdi = idx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leaq (%rdi,%rdi,2),%rax # 3*idx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movzwl a+8(,%rax,4),%eax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847" name="Google Shape;847;p30"/>
          <p:cNvGraphicFramePr/>
          <p:nvPr/>
        </p:nvGraphicFramePr>
        <p:xfrm>
          <a:off x="241300" y="347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{C052540B-42FD-418F-9E06-98B54B674B06}</a:tableStyleId>
              </a:tblPr>
              <a:tblGrid>
                <a:gridCol w="320675"/>
                <a:gridCol w="320675"/>
                <a:gridCol w="320675"/>
                <a:gridCol w="320675"/>
                <a:gridCol w="639775"/>
                <a:gridCol w="320675"/>
                <a:gridCol w="320675"/>
                <a:gridCol w="639750"/>
                <a:gridCol w="320675"/>
                <a:gridCol w="639775"/>
                <a:gridCol w="639750"/>
                <a:gridCol w="320675"/>
                <a:gridCol w="6397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</a:t>
                      </a: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a[0]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• • •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</a:t>
                      </a: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a[idx]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7C7"/>
                    </a:solidFill>
                  </a:tcPr>
                </a:tc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• •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•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a+0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a+12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a+12*idx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graphicFrame>
        <p:nvGraphicFramePr>
          <p:cNvPr id="848" name="Google Shape;848;p30"/>
          <p:cNvGraphicFramePr/>
          <p:nvPr/>
        </p:nvGraphicFramePr>
        <p:xfrm>
          <a:off x="1370013" y="464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{C052540B-42FD-418F-9E06-98B54B674B06}</a:tableStyleId>
              </a:tblPr>
              <a:tblGrid>
                <a:gridCol w="247650"/>
                <a:gridCol w="247650"/>
                <a:gridCol w="247650"/>
                <a:gridCol w="247650"/>
                <a:gridCol w="741350"/>
                <a:gridCol w="741375"/>
                <a:gridCol w="247650"/>
                <a:gridCol w="493700"/>
                <a:gridCol w="493725"/>
                <a:gridCol w="247650"/>
                <a:gridCol w="741350"/>
                <a:gridCol w="741375"/>
                <a:gridCol w="247650"/>
                <a:gridCol w="247650"/>
                <a:gridCol w="247650"/>
                <a:gridCol w="247650"/>
              </a:tblGrid>
              <a:tr h="29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"/>
                        <a:buNone/>
                      </a:pPr>
                      <a:r>
                        <a:rPr b="1" i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bytes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DF0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F1C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"/>
                        <a:buNone/>
                      </a:pPr>
                      <a:r>
                        <a:rPr b="1" i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bytes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84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a+12*idx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a+12*idx+8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31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Saving Space</a:t>
            </a:r>
            <a:endParaRPr/>
          </a:p>
        </p:txBody>
      </p:sp>
      <p:sp>
        <p:nvSpPr>
          <p:cNvPr id="854" name="Google Shape;854;p31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Put large data types first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Effect (K=4)</a:t>
            </a:r>
            <a:endParaRPr/>
          </a:p>
        </p:txBody>
      </p:sp>
      <p:sp>
        <p:nvSpPr>
          <p:cNvPr id="855" name="Google Shape;855;p31"/>
          <p:cNvSpPr/>
          <p:nvPr/>
        </p:nvSpPr>
        <p:spPr>
          <a:xfrm>
            <a:off x="1549400" y="2019300"/>
            <a:ext cx="2222500" cy="1562100"/>
          </a:xfrm>
          <a:prstGeom prst="rect">
            <a:avLst/>
          </a:prstGeom>
          <a:solidFill>
            <a:srgbClr val="FFFEB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S4 {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char c;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i;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char d;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*p;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31"/>
          <p:cNvSpPr/>
          <p:nvPr/>
        </p:nvSpPr>
        <p:spPr>
          <a:xfrm>
            <a:off x="5353050" y="2017712"/>
            <a:ext cx="2224088" cy="1563688"/>
          </a:xfrm>
          <a:prstGeom prst="rect">
            <a:avLst/>
          </a:prstGeom>
          <a:solidFill>
            <a:srgbClr val="FFFEB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S5 {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i;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char c;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char d;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*p;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p31"/>
          <p:cNvSpPr/>
          <p:nvPr/>
        </p:nvSpPr>
        <p:spPr>
          <a:xfrm>
            <a:off x="4140200" y="2298700"/>
            <a:ext cx="914400" cy="68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21D10"/>
          </a:solidFill>
          <a:ln>
            <a:noFill/>
          </a:ln>
          <a:effectLst>
            <a:outerShdw rotWithShape="0" algn="ctr" dir="2700000" dist="76199">
              <a:schemeClr val="lt2">
                <a:alpha val="74117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58" name="Google Shape;858;p31"/>
          <p:cNvSpPr/>
          <p:nvPr/>
        </p:nvSpPr>
        <p:spPr>
          <a:xfrm>
            <a:off x="633413" y="4572000"/>
            <a:ext cx="317500" cy="381000"/>
          </a:xfrm>
          <a:prstGeom prst="rect">
            <a:avLst/>
          </a:prstGeom>
          <a:solidFill>
            <a:srgbClr val="F6F5BD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31"/>
          <p:cNvSpPr/>
          <p:nvPr/>
        </p:nvSpPr>
        <p:spPr>
          <a:xfrm>
            <a:off x="1903413" y="4572000"/>
            <a:ext cx="1270000" cy="3810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0" name="Google Shape;860;p31"/>
          <p:cNvSpPr/>
          <p:nvPr/>
        </p:nvSpPr>
        <p:spPr>
          <a:xfrm>
            <a:off x="950913" y="4572000"/>
            <a:ext cx="952500" cy="381000"/>
          </a:xfrm>
          <a:prstGeom prst="rect">
            <a:avLst/>
          </a:prstGeom>
          <a:solidFill>
            <a:srgbClr val="B2B2B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 bytes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31"/>
          <p:cNvSpPr/>
          <p:nvPr/>
        </p:nvSpPr>
        <p:spPr>
          <a:xfrm>
            <a:off x="3149600" y="4572000"/>
            <a:ext cx="317500" cy="381000"/>
          </a:xfrm>
          <a:prstGeom prst="rect">
            <a:avLst/>
          </a:prstGeom>
          <a:solidFill>
            <a:srgbClr val="F6F5BD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2" name="Google Shape;862;p31"/>
          <p:cNvSpPr/>
          <p:nvPr/>
        </p:nvSpPr>
        <p:spPr>
          <a:xfrm>
            <a:off x="3467100" y="4572000"/>
            <a:ext cx="952500" cy="381000"/>
          </a:xfrm>
          <a:prstGeom prst="rect">
            <a:avLst/>
          </a:prstGeom>
          <a:solidFill>
            <a:srgbClr val="B2B2B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 bytes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31"/>
          <p:cNvSpPr/>
          <p:nvPr/>
        </p:nvSpPr>
        <p:spPr>
          <a:xfrm>
            <a:off x="1892300" y="5257800"/>
            <a:ext cx="317500" cy="381000"/>
          </a:xfrm>
          <a:prstGeom prst="rect">
            <a:avLst/>
          </a:prstGeom>
          <a:solidFill>
            <a:srgbClr val="F6F5BD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31"/>
          <p:cNvSpPr/>
          <p:nvPr/>
        </p:nvSpPr>
        <p:spPr>
          <a:xfrm>
            <a:off x="635000" y="5257800"/>
            <a:ext cx="1270000" cy="3810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5" name="Google Shape;865;p31"/>
          <p:cNvSpPr/>
          <p:nvPr/>
        </p:nvSpPr>
        <p:spPr>
          <a:xfrm>
            <a:off x="2159000" y="5257800"/>
            <a:ext cx="317500" cy="381000"/>
          </a:xfrm>
          <a:prstGeom prst="rect">
            <a:avLst/>
          </a:prstGeom>
          <a:solidFill>
            <a:srgbClr val="F6F5BD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6" name="Google Shape;866;p31"/>
          <p:cNvSpPr/>
          <p:nvPr/>
        </p:nvSpPr>
        <p:spPr>
          <a:xfrm>
            <a:off x="2476500" y="5257800"/>
            <a:ext cx="696913" cy="381000"/>
          </a:xfrm>
          <a:prstGeom prst="rect">
            <a:avLst/>
          </a:prstGeom>
          <a:solidFill>
            <a:srgbClr val="B2B2B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 bytes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32"/>
          <p:cNvSpPr txBox="1"/>
          <p:nvPr>
            <p:ph type="title"/>
          </p:nvPr>
        </p:nvSpPr>
        <p:spPr>
          <a:xfrm>
            <a:off x="357188" y="45720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Today</a:t>
            </a:r>
            <a:endParaRPr/>
          </a:p>
        </p:txBody>
      </p:sp>
      <p:sp>
        <p:nvSpPr>
          <p:cNvPr id="873" name="Google Shape;873;p32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Arrays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One-dimensional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Multi-dimensional (nested)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Multi-level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Structures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Allocation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Access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Alignment</a:t>
            </a:r>
            <a:endParaRPr/>
          </a:p>
          <a:p>
            <a:pPr indent="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39"/>
          <p:cNvSpPr txBox="1"/>
          <p:nvPr>
            <p:ph type="title"/>
          </p:nvPr>
        </p:nvSpPr>
        <p:spPr>
          <a:xfrm>
            <a:off x="357188" y="45720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Summary</a:t>
            </a:r>
            <a:endParaRPr/>
          </a:p>
        </p:txBody>
      </p:sp>
      <p:sp>
        <p:nvSpPr>
          <p:cNvPr id="880" name="Google Shape;880;p39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Arrays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Elements packed into contiguous region of memory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index arithmetic to locate individual elements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Structures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Elements packed into single region of memory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Access using offsets determined by compiler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Possible require internal and external padding to ensure alignment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Combinations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 nest structure and array code arbitrarily</a:t>
            </a:r>
            <a:endParaRPr/>
          </a:p>
          <a:p>
            <a:pPr indent="0" lvl="0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"/>
          <p:cNvSpPr txBox="1"/>
          <p:nvPr>
            <p:ph type="title"/>
          </p:nvPr>
        </p:nvSpPr>
        <p:spPr>
          <a:xfrm>
            <a:off x="457200" y="417513"/>
            <a:ext cx="55626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Array Access</a:t>
            </a:r>
            <a:endParaRPr/>
          </a:p>
        </p:txBody>
      </p:sp>
      <p:sp>
        <p:nvSpPr>
          <p:cNvPr id="166" name="Google Shape;166;p4"/>
          <p:cNvSpPr txBox="1"/>
          <p:nvPr>
            <p:ph idx="1" type="body"/>
          </p:nvPr>
        </p:nvSpPr>
        <p:spPr>
          <a:xfrm>
            <a:off x="457200" y="1066800"/>
            <a:ext cx="80645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Basic Principle</a:t>
            </a:r>
            <a:endParaRPr/>
          </a:p>
          <a:p>
            <a:pPr indent="-222247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Noto Sans"/>
              <a:buNone/>
            </a:pP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A[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Array of data type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and length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Identifier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can be used as a pointer to array element 0: Type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T*</a:t>
            </a:r>
            <a:endParaRPr/>
          </a:p>
          <a:p>
            <a:pPr indent="-132398" lvl="0" marL="22383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825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3838" lvl="0" marL="22383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3838" lvl="0" marL="22383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Reference	Type	Value</a:t>
            </a:r>
            <a:endParaRPr/>
          </a:p>
          <a:p>
            <a:pPr indent="-222247" lvl="1" marL="560388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Font typeface="Noto Sans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val[4]		int		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  <a:p>
            <a:pPr indent="-222247" lvl="1" marL="560388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Font typeface="Noto Sans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val			int *	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22247" lvl="1" marL="560388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Font typeface="Noto Sans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val+1</a:t>
            </a: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int *	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+ 4    </a:t>
            </a:r>
            <a:endParaRPr/>
          </a:p>
          <a:p>
            <a:pPr indent="-222247" lvl="1" marL="560388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Font typeface="Noto Sans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&amp;val[2]</a:t>
            </a: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int *	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+ 8   </a:t>
            </a:r>
            <a:endParaRPr/>
          </a:p>
          <a:p>
            <a:pPr indent="-222247" lvl="1" marL="560388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Font typeface="Noto Sans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val[5]</a:t>
            </a: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int		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??</a:t>
            </a:r>
            <a:endParaRPr/>
          </a:p>
          <a:p>
            <a:pPr indent="-222247" lvl="1" marL="560388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Font typeface="Noto Sans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*(val+1)</a:t>
            </a: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int		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5          </a:t>
            </a:r>
            <a:endParaRPr/>
          </a:p>
          <a:p>
            <a:pPr indent="-222247" lvl="1" marL="560388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Font typeface="Noto Sans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val + </a:t>
            </a:r>
            <a:r>
              <a:rPr b="1" i="1" lang="en-US" sz="18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int *	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x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+ 4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 i</a:t>
            </a:r>
            <a:endParaRPr i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4"/>
          <p:cNvSpPr txBox="1"/>
          <p:nvPr/>
        </p:nvSpPr>
        <p:spPr>
          <a:xfrm>
            <a:off x="1017588" y="2819400"/>
            <a:ext cx="17018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val[5];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8" name="Google Shape;168;p4"/>
          <p:cNvGrpSpPr/>
          <p:nvPr/>
        </p:nvGrpSpPr>
        <p:grpSpPr>
          <a:xfrm>
            <a:off x="2616200" y="2867025"/>
            <a:ext cx="5334000" cy="750888"/>
            <a:chOff x="2514600" y="3429000"/>
            <a:chExt cx="5334000" cy="771141"/>
          </a:xfrm>
        </p:grpSpPr>
        <p:grpSp>
          <p:nvGrpSpPr>
            <p:cNvPr id="169" name="Google Shape;169;p4"/>
            <p:cNvGrpSpPr/>
            <p:nvPr/>
          </p:nvGrpSpPr>
          <p:grpSpPr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170" name="Google Shape;170;p4"/>
              <p:cNvSpPr/>
              <p:nvPr/>
            </p:nvSpPr>
            <p:spPr>
              <a:xfrm>
                <a:off x="1008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4"/>
              <p:cNvSpPr/>
              <p:nvPr/>
            </p:nvSpPr>
            <p:spPr>
              <a:xfrm>
                <a:off x="1584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2160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2736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4"/>
              <p:cNvSpPr/>
              <p:nvPr/>
            </p:nvSpPr>
            <p:spPr>
              <a:xfrm>
                <a:off x="3312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5" name="Google Shape;175;p4"/>
            <p:cNvSpPr txBox="1"/>
            <p:nvPr/>
          </p:nvSpPr>
          <p:spPr>
            <a:xfrm>
              <a:off x="2514600" y="3810494"/>
              <a:ext cx="396875" cy="3766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 b="0" i="1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4"/>
            <p:cNvSpPr txBox="1"/>
            <p:nvPr/>
          </p:nvSpPr>
          <p:spPr>
            <a:xfrm>
              <a:off x="3182938" y="3823537"/>
              <a:ext cx="990600" cy="3766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 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+ 4</a:t>
              </a:r>
              <a:endParaRPr b="0" i="1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7" name="Google Shape;177;p4"/>
            <p:cNvCxnSpPr/>
            <p:nvPr/>
          </p:nvCxnSpPr>
          <p:spPr>
            <a:xfrm rot="10800000">
              <a:off x="2743200" y="3643313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78" name="Google Shape;178;p4"/>
            <p:cNvCxnSpPr/>
            <p:nvPr/>
          </p:nvCxnSpPr>
          <p:spPr>
            <a:xfrm rot="10800000">
              <a:off x="36576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79" name="Google Shape;179;p4"/>
            <p:cNvSpPr txBox="1"/>
            <p:nvPr/>
          </p:nvSpPr>
          <p:spPr>
            <a:xfrm>
              <a:off x="4097338" y="3823537"/>
              <a:ext cx="990600" cy="3766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 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+ 8</a:t>
              </a:r>
              <a:endParaRPr b="0" i="1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0" name="Google Shape;180;p4"/>
            <p:cNvCxnSpPr/>
            <p:nvPr/>
          </p:nvCxnSpPr>
          <p:spPr>
            <a:xfrm rot="10800000">
              <a:off x="45720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81" name="Google Shape;181;p4"/>
            <p:cNvSpPr txBox="1"/>
            <p:nvPr/>
          </p:nvSpPr>
          <p:spPr>
            <a:xfrm>
              <a:off x="5029200" y="3823537"/>
              <a:ext cx="990600" cy="3766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 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+ 12</a:t>
              </a:r>
              <a:endParaRPr b="0" i="1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2" name="Google Shape;182;p4"/>
            <p:cNvCxnSpPr/>
            <p:nvPr/>
          </p:nvCxnSpPr>
          <p:spPr>
            <a:xfrm rot="10800000">
              <a:off x="54864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83" name="Google Shape;183;p4"/>
            <p:cNvSpPr txBox="1"/>
            <p:nvPr/>
          </p:nvSpPr>
          <p:spPr>
            <a:xfrm>
              <a:off x="5943600" y="3823537"/>
              <a:ext cx="990600" cy="3766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 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+ 16</a:t>
              </a:r>
              <a:endParaRPr b="0" i="1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4" name="Google Shape;184;p4"/>
            <p:cNvCxnSpPr/>
            <p:nvPr/>
          </p:nvCxnSpPr>
          <p:spPr>
            <a:xfrm rot="10800000">
              <a:off x="64008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85" name="Google Shape;185;p4"/>
            <p:cNvSpPr txBox="1"/>
            <p:nvPr/>
          </p:nvSpPr>
          <p:spPr>
            <a:xfrm>
              <a:off x="6858000" y="3823537"/>
              <a:ext cx="990600" cy="3766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 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+ 20</a:t>
              </a:r>
              <a:endParaRPr b="0" i="1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6" name="Google Shape;186;p4"/>
            <p:cNvCxnSpPr/>
            <p:nvPr/>
          </p:nvCxnSpPr>
          <p:spPr>
            <a:xfrm rot="10800000">
              <a:off x="73152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"/>
          <p:cNvSpPr txBox="1"/>
          <p:nvPr>
            <p:ph type="title"/>
          </p:nvPr>
        </p:nvSpPr>
        <p:spPr>
          <a:xfrm>
            <a:off x="533400" y="457200"/>
            <a:ext cx="54737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Array Example</a:t>
            </a:r>
            <a:endParaRPr/>
          </a:p>
        </p:txBody>
      </p:sp>
      <p:sp>
        <p:nvSpPr>
          <p:cNvPr id="192" name="Google Shape;192;p5"/>
          <p:cNvSpPr txBox="1"/>
          <p:nvPr>
            <p:ph idx="1" type="body"/>
          </p:nvPr>
        </p:nvSpPr>
        <p:spPr>
          <a:xfrm>
            <a:off x="455613" y="5556250"/>
            <a:ext cx="8382000" cy="137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⬛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Declaration “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zip_dig cmu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” equivalent to “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int cmu[5]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⬛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Example arrays were allocated in successive 20 byte blocks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Not guaranteed to happen in general</a:t>
            </a:r>
            <a:endParaRPr/>
          </a:p>
        </p:txBody>
      </p:sp>
      <p:sp>
        <p:nvSpPr>
          <p:cNvPr id="193" name="Google Shape;193;p5"/>
          <p:cNvSpPr/>
          <p:nvPr/>
        </p:nvSpPr>
        <p:spPr>
          <a:xfrm>
            <a:off x="609600" y="1000108"/>
            <a:ext cx="4924425" cy="1751762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#define ZLEN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typedef int zip_dig[ZLEN];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zip_dig isu = { 1, 5, 2, 1, 3 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zip_dig mit = { 0, 2, 1, 3, 9 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zip_dig cmu = { 9, 4, 7, 2, 0 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5"/>
          <p:cNvSpPr txBox="1"/>
          <p:nvPr/>
        </p:nvSpPr>
        <p:spPr>
          <a:xfrm>
            <a:off x="76200" y="2932113"/>
            <a:ext cx="2235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zip_dig cmu;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5" name="Google Shape;195;p5"/>
          <p:cNvGrpSpPr/>
          <p:nvPr/>
        </p:nvGrpSpPr>
        <p:grpSpPr>
          <a:xfrm>
            <a:off x="2259013" y="2979738"/>
            <a:ext cx="5435600" cy="750887"/>
            <a:chOff x="2412765" y="3429000"/>
            <a:chExt cx="5435835" cy="771209"/>
          </a:xfrm>
        </p:grpSpPr>
        <p:grpSp>
          <p:nvGrpSpPr>
            <p:cNvPr id="196" name="Google Shape;196;p5"/>
            <p:cNvGrpSpPr/>
            <p:nvPr/>
          </p:nvGrpSpPr>
          <p:grpSpPr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197" name="Google Shape;197;p5"/>
              <p:cNvSpPr/>
              <p:nvPr/>
            </p:nvSpPr>
            <p:spPr>
              <a:xfrm>
                <a:off x="1008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5"/>
              <p:cNvSpPr/>
              <p:nvPr/>
            </p:nvSpPr>
            <p:spPr>
              <a:xfrm>
                <a:off x="1584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2160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2736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3312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2" name="Google Shape;202;p5"/>
            <p:cNvSpPr txBox="1"/>
            <p:nvPr/>
          </p:nvSpPr>
          <p:spPr>
            <a:xfrm>
              <a:off x="2412765" y="3810528"/>
              <a:ext cx="668366" cy="376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5"/>
            <p:cNvSpPr txBox="1"/>
            <p:nvPr/>
          </p:nvSpPr>
          <p:spPr>
            <a:xfrm>
              <a:off x="3182736" y="3823572"/>
              <a:ext cx="990643" cy="376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4" name="Google Shape;204;p5"/>
            <p:cNvCxnSpPr/>
            <p:nvPr/>
          </p:nvCxnSpPr>
          <p:spPr>
            <a:xfrm rot="10800000">
              <a:off x="2743200" y="3643313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05" name="Google Shape;205;p5"/>
            <p:cNvCxnSpPr/>
            <p:nvPr/>
          </p:nvCxnSpPr>
          <p:spPr>
            <a:xfrm rot="10800000">
              <a:off x="36576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06" name="Google Shape;206;p5"/>
            <p:cNvSpPr txBox="1"/>
            <p:nvPr/>
          </p:nvSpPr>
          <p:spPr>
            <a:xfrm>
              <a:off x="4097175" y="3823572"/>
              <a:ext cx="990643" cy="376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7" name="Google Shape;207;p5"/>
            <p:cNvCxnSpPr/>
            <p:nvPr/>
          </p:nvCxnSpPr>
          <p:spPr>
            <a:xfrm rot="10800000">
              <a:off x="45720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08" name="Google Shape;208;p5"/>
            <p:cNvSpPr txBox="1"/>
            <p:nvPr/>
          </p:nvSpPr>
          <p:spPr>
            <a:xfrm>
              <a:off x="5029078" y="3823572"/>
              <a:ext cx="990643" cy="376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9" name="Google Shape;209;p5"/>
            <p:cNvCxnSpPr/>
            <p:nvPr/>
          </p:nvCxnSpPr>
          <p:spPr>
            <a:xfrm rot="10800000">
              <a:off x="54864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10" name="Google Shape;210;p5"/>
            <p:cNvSpPr txBox="1"/>
            <p:nvPr/>
          </p:nvSpPr>
          <p:spPr>
            <a:xfrm>
              <a:off x="5943518" y="3823572"/>
              <a:ext cx="990642" cy="376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1" name="Google Shape;211;p5"/>
            <p:cNvCxnSpPr/>
            <p:nvPr/>
          </p:nvCxnSpPr>
          <p:spPr>
            <a:xfrm rot="10800000">
              <a:off x="64008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12" name="Google Shape;212;p5"/>
            <p:cNvSpPr txBox="1"/>
            <p:nvPr/>
          </p:nvSpPr>
          <p:spPr>
            <a:xfrm>
              <a:off x="6857957" y="3823572"/>
              <a:ext cx="990643" cy="376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3" name="Google Shape;213;p5"/>
            <p:cNvCxnSpPr/>
            <p:nvPr/>
          </p:nvCxnSpPr>
          <p:spPr>
            <a:xfrm rot="10800000">
              <a:off x="73152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214" name="Google Shape;214;p5"/>
          <p:cNvSpPr txBox="1"/>
          <p:nvPr/>
        </p:nvSpPr>
        <p:spPr>
          <a:xfrm>
            <a:off x="77788" y="3733800"/>
            <a:ext cx="2233612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zip_dig mit;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5" name="Google Shape;215;p5"/>
          <p:cNvGrpSpPr/>
          <p:nvPr/>
        </p:nvGrpSpPr>
        <p:grpSpPr>
          <a:xfrm>
            <a:off x="2260600" y="3781425"/>
            <a:ext cx="5435600" cy="750888"/>
            <a:chOff x="2412765" y="3429000"/>
            <a:chExt cx="5435835" cy="771209"/>
          </a:xfrm>
        </p:grpSpPr>
        <p:grpSp>
          <p:nvGrpSpPr>
            <p:cNvPr id="216" name="Google Shape;216;p5"/>
            <p:cNvGrpSpPr/>
            <p:nvPr/>
          </p:nvGrpSpPr>
          <p:grpSpPr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217" name="Google Shape;217;p5"/>
              <p:cNvSpPr/>
              <p:nvPr/>
            </p:nvSpPr>
            <p:spPr>
              <a:xfrm>
                <a:off x="1008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1584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2160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5"/>
              <p:cNvSpPr/>
              <p:nvPr/>
            </p:nvSpPr>
            <p:spPr>
              <a:xfrm>
                <a:off x="2736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5"/>
              <p:cNvSpPr/>
              <p:nvPr/>
            </p:nvSpPr>
            <p:spPr>
              <a:xfrm>
                <a:off x="3312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9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2" name="Google Shape;222;p5"/>
            <p:cNvSpPr txBox="1"/>
            <p:nvPr/>
          </p:nvSpPr>
          <p:spPr>
            <a:xfrm>
              <a:off x="2412765" y="3810528"/>
              <a:ext cx="668366" cy="376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5"/>
            <p:cNvSpPr txBox="1"/>
            <p:nvPr/>
          </p:nvSpPr>
          <p:spPr>
            <a:xfrm>
              <a:off x="3182736" y="3823572"/>
              <a:ext cx="990643" cy="376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4" name="Google Shape;224;p5"/>
            <p:cNvCxnSpPr/>
            <p:nvPr/>
          </p:nvCxnSpPr>
          <p:spPr>
            <a:xfrm rot="10800000">
              <a:off x="2743200" y="3643313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25" name="Google Shape;225;p5"/>
            <p:cNvCxnSpPr/>
            <p:nvPr/>
          </p:nvCxnSpPr>
          <p:spPr>
            <a:xfrm rot="10800000">
              <a:off x="36576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26" name="Google Shape;226;p5"/>
            <p:cNvSpPr txBox="1"/>
            <p:nvPr/>
          </p:nvSpPr>
          <p:spPr>
            <a:xfrm>
              <a:off x="4097175" y="3823572"/>
              <a:ext cx="990643" cy="376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" name="Google Shape;227;p5"/>
            <p:cNvCxnSpPr/>
            <p:nvPr/>
          </p:nvCxnSpPr>
          <p:spPr>
            <a:xfrm rot="10800000">
              <a:off x="45720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28" name="Google Shape;228;p5"/>
            <p:cNvSpPr txBox="1"/>
            <p:nvPr/>
          </p:nvSpPr>
          <p:spPr>
            <a:xfrm>
              <a:off x="5029078" y="3823572"/>
              <a:ext cx="990643" cy="376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9" name="Google Shape;229;p5"/>
            <p:cNvCxnSpPr/>
            <p:nvPr/>
          </p:nvCxnSpPr>
          <p:spPr>
            <a:xfrm rot="10800000">
              <a:off x="54864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30" name="Google Shape;230;p5"/>
            <p:cNvSpPr txBox="1"/>
            <p:nvPr/>
          </p:nvSpPr>
          <p:spPr>
            <a:xfrm>
              <a:off x="5943518" y="3823572"/>
              <a:ext cx="990642" cy="376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1" name="Google Shape;231;p5"/>
            <p:cNvCxnSpPr/>
            <p:nvPr/>
          </p:nvCxnSpPr>
          <p:spPr>
            <a:xfrm rot="10800000">
              <a:off x="64008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32" name="Google Shape;232;p5"/>
            <p:cNvSpPr txBox="1"/>
            <p:nvPr/>
          </p:nvSpPr>
          <p:spPr>
            <a:xfrm>
              <a:off x="6857957" y="3823572"/>
              <a:ext cx="990643" cy="376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3" name="Google Shape;233;p5"/>
            <p:cNvCxnSpPr/>
            <p:nvPr/>
          </p:nvCxnSpPr>
          <p:spPr>
            <a:xfrm rot="10800000">
              <a:off x="73152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234" name="Google Shape;234;p5"/>
          <p:cNvSpPr txBox="1"/>
          <p:nvPr/>
        </p:nvSpPr>
        <p:spPr>
          <a:xfrm>
            <a:off x="76200" y="4572000"/>
            <a:ext cx="2235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zip_dig ucb;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35" name="Google Shape;235;p5"/>
          <p:cNvGrpSpPr/>
          <p:nvPr/>
        </p:nvGrpSpPr>
        <p:grpSpPr>
          <a:xfrm>
            <a:off x="2259013" y="4619625"/>
            <a:ext cx="5435600" cy="750888"/>
            <a:chOff x="2412765" y="3429000"/>
            <a:chExt cx="5435835" cy="771209"/>
          </a:xfrm>
        </p:grpSpPr>
        <p:grpSp>
          <p:nvGrpSpPr>
            <p:cNvPr id="236" name="Google Shape;236;p5"/>
            <p:cNvGrpSpPr/>
            <p:nvPr/>
          </p:nvGrpSpPr>
          <p:grpSpPr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237" name="Google Shape;237;p5"/>
              <p:cNvSpPr/>
              <p:nvPr/>
            </p:nvSpPr>
            <p:spPr>
              <a:xfrm>
                <a:off x="1008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9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5"/>
              <p:cNvSpPr/>
              <p:nvPr/>
            </p:nvSpPr>
            <p:spPr>
              <a:xfrm>
                <a:off x="1584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5"/>
              <p:cNvSpPr/>
              <p:nvPr/>
            </p:nvSpPr>
            <p:spPr>
              <a:xfrm>
                <a:off x="2160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7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5"/>
              <p:cNvSpPr/>
              <p:nvPr/>
            </p:nvSpPr>
            <p:spPr>
              <a:xfrm>
                <a:off x="2736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5"/>
              <p:cNvSpPr/>
              <p:nvPr/>
            </p:nvSpPr>
            <p:spPr>
              <a:xfrm>
                <a:off x="3312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2" name="Google Shape;242;p5"/>
            <p:cNvSpPr txBox="1"/>
            <p:nvPr/>
          </p:nvSpPr>
          <p:spPr>
            <a:xfrm>
              <a:off x="2412765" y="3810528"/>
              <a:ext cx="668366" cy="376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5"/>
            <p:cNvSpPr txBox="1"/>
            <p:nvPr/>
          </p:nvSpPr>
          <p:spPr>
            <a:xfrm>
              <a:off x="3182736" y="3823572"/>
              <a:ext cx="990643" cy="376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4" name="Google Shape;244;p5"/>
            <p:cNvCxnSpPr/>
            <p:nvPr/>
          </p:nvCxnSpPr>
          <p:spPr>
            <a:xfrm rot="10800000">
              <a:off x="2743200" y="3643313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45" name="Google Shape;245;p5"/>
            <p:cNvCxnSpPr/>
            <p:nvPr/>
          </p:nvCxnSpPr>
          <p:spPr>
            <a:xfrm rot="10800000">
              <a:off x="36576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46" name="Google Shape;246;p5"/>
            <p:cNvSpPr txBox="1"/>
            <p:nvPr/>
          </p:nvSpPr>
          <p:spPr>
            <a:xfrm>
              <a:off x="4097175" y="3823572"/>
              <a:ext cx="990643" cy="376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7" name="Google Shape;247;p5"/>
            <p:cNvCxnSpPr/>
            <p:nvPr/>
          </p:nvCxnSpPr>
          <p:spPr>
            <a:xfrm rot="10800000">
              <a:off x="45720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48" name="Google Shape;248;p5"/>
            <p:cNvSpPr txBox="1"/>
            <p:nvPr/>
          </p:nvSpPr>
          <p:spPr>
            <a:xfrm>
              <a:off x="5029078" y="3823572"/>
              <a:ext cx="990643" cy="376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9" name="Google Shape;249;p5"/>
            <p:cNvCxnSpPr/>
            <p:nvPr/>
          </p:nvCxnSpPr>
          <p:spPr>
            <a:xfrm rot="10800000">
              <a:off x="54864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50" name="Google Shape;250;p5"/>
            <p:cNvSpPr txBox="1"/>
            <p:nvPr/>
          </p:nvSpPr>
          <p:spPr>
            <a:xfrm>
              <a:off x="5943518" y="3823572"/>
              <a:ext cx="990642" cy="376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1" name="Google Shape;251;p5"/>
            <p:cNvCxnSpPr/>
            <p:nvPr/>
          </p:nvCxnSpPr>
          <p:spPr>
            <a:xfrm rot="10800000">
              <a:off x="64008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52" name="Google Shape;252;p5"/>
            <p:cNvSpPr txBox="1"/>
            <p:nvPr/>
          </p:nvSpPr>
          <p:spPr>
            <a:xfrm>
              <a:off x="6857957" y="3823572"/>
              <a:ext cx="990643" cy="376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3" name="Google Shape;253;p5"/>
            <p:cNvCxnSpPr/>
            <p:nvPr/>
          </p:nvCxnSpPr>
          <p:spPr>
            <a:xfrm rot="10800000">
              <a:off x="73152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"/>
          <p:cNvSpPr txBox="1"/>
          <p:nvPr>
            <p:ph type="title"/>
          </p:nvPr>
        </p:nvSpPr>
        <p:spPr>
          <a:xfrm>
            <a:off x="374650" y="371475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Array Accessing Example</a:t>
            </a:r>
            <a:endParaRPr/>
          </a:p>
        </p:txBody>
      </p:sp>
      <p:sp>
        <p:nvSpPr>
          <p:cNvPr id="260" name="Google Shape;260;p6"/>
          <p:cNvSpPr txBox="1"/>
          <p:nvPr>
            <p:ph idx="2" type="body"/>
          </p:nvPr>
        </p:nvSpPr>
        <p:spPr>
          <a:xfrm>
            <a:off x="5638800" y="3810000"/>
            <a:ext cx="3429000" cy="298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6063" lvl="0" marL="4016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00"/>
              <a:buFont typeface="Noto Sans"/>
              <a:buChar char="■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Register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%rdi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contains starting address of array</a:t>
            </a:r>
            <a:endParaRPr/>
          </a:p>
          <a:p>
            <a:pPr indent="-246063" lvl="0" marL="401638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hlink"/>
              </a:buClr>
              <a:buSzPts val="1500"/>
              <a:buFont typeface="Noto Sans"/>
              <a:buChar char="■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Register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%rsi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contains </a:t>
            </a:r>
            <a:br>
              <a:rPr lang="en-US" sz="20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array index</a:t>
            </a:r>
            <a:endParaRPr/>
          </a:p>
          <a:p>
            <a:pPr indent="-246063" lvl="0" marL="401638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hlink"/>
              </a:buClr>
              <a:buSzPts val="1500"/>
              <a:buFont typeface="Noto Sans"/>
              <a:buChar char="■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Desired digit at </a:t>
            </a:r>
            <a:br>
              <a:rPr lang="en-US" sz="20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%rdi + 4*%rsi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46063" lvl="0" marL="401638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hlink"/>
              </a:buClr>
              <a:buSzPts val="1500"/>
              <a:buFont typeface="Noto Sans"/>
              <a:buChar char="■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Use memory reference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(%rdi,%rsi,4)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6"/>
          <p:cNvSpPr/>
          <p:nvPr/>
        </p:nvSpPr>
        <p:spPr>
          <a:xfrm>
            <a:off x="527050" y="2792413"/>
            <a:ext cx="3684910" cy="1474763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get_digit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(zip_dig z, int digit)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z[digit];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6"/>
          <p:cNvSpPr/>
          <p:nvPr/>
        </p:nvSpPr>
        <p:spPr>
          <a:xfrm>
            <a:off x="304800" y="4876800"/>
            <a:ext cx="5334000" cy="92076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# %rdi = 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# %rsi = digit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movl (%rdi,%rsi,4), %eax  # z[digit]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3" name="Google Shape;263;p6"/>
          <p:cNvSpPr txBox="1"/>
          <p:nvPr/>
        </p:nvSpPr>
        <p:spPr>
          <a:xfrm>
            <a:off x="420688" y="4392613"/>
            <a:ext cx="7588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IA32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6"/>
          <p:cNvSpPr txBox="1"/>
          <p:nvPr/>
        </p:nvSpPr>
        <p:spPr>
          <a:xfrm>
            <a:off x="304800" y="1408113"/>
            <a:ext cx="1930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zip_dig cmu;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5" name="Google Shape;265;p6"/>
          <p:cNvGrpSpPr/>
          <p:nvPr/>
        </p:nvGrpSpPr>
        <p:grpSpPr>
          <a:xfrm>
            <a:off x="2184400" y="1455738"/>
            <a:ext cx="5435600" cy="750887"/>
            <a:chOff x="2412765" y="3429000"/>
            <a:chExt cx="5435835" cy="771209"/>
          </a:xfrm>
        </p:grpSpPr>
        <p:grpSp>
          <p:nvGrpSpPr>
            <p:cNvPr id="266" name="Google Shape;266;p6"/>
            <p:cNvGrpSpPr/>
            <p:nvPr/>
          </p:nvGrpSpPr>
          <p:grpSpPr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267" name="Google Shape;267;p6"/>
              <p:cNvSpPr/>
              <p:nvPr/>
            </p:nvSpPr>
            <p:spPr>
              <a:xfrm>
                <a:off x="1008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1584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2160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2736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6"/>
              <p:cNvSpPr/>
              <p:nvPr/>
            </p:nvSpPr>
            <p:spPr>
              <a:xfrm>
                <a:off x="3312" y="1968"/>
                <a:ext cx="576" cy="144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2" name="Google Shape;272;p6"/>
            <p:cNvSpPr txBox="1"/>
            <p:nvPr/>
          </p:nvSpPr>
          <p:spPr>
            <a:xfrm>
              <a:off x="2412765" y="3810528"/>
              <a:ext cx="668366" cy="376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6"/>
            <p:cNvSpPr txBox="1"/>
            <p:nvPr/>
          </p:nvSpPr>
          <p:spPr>
            <a:xfrm>
              <a:off x="3182736" y="3823572"/>
              <a:ext cx="990643" cy="376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4" name="Google Shape;274;p6"/>
            <p:cNvCxnSpPr/>
            <p:nvPr/>
          </p:nvCxnSpPr>
          <p:spPr>
            <a:xfrm rot="10800000">
              <a:off x="2743200" y="3643313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75" name="Google Shape;275;p6"/>
            <p:cNvCxnSpPr/>
            <p:nvPr/>
          </p:nvCxnSpPr>
          <p:spPr>
            <a:xfrm rot="10800000">
              <a:off x="36576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76" name="Google Shape;276;p6"/>
            <p:cNvSpPr txBox="1"/>
            <p:nvPr/>
          </p:nvSpPr>
          <p:spPr>
            <a:xfrm>
              <a:off x="4097175" y="3823572"/>
              <a:ext cx="990643" cy="376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7" name="Google Shape;277;p6"/>
            <p:cNvCxnSpPr/>
            <p:nvPr/>
          </p:nvCxnSpPr>
          <p:spPr>
            <a:xfrm rot="10800000">
              <a:off x="45720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78" name="Google Shape;278;p6"/>
            <p:cNvSpPr txBox="1"/>
            <p:nvPr/>
          </p:nvSpPr>
          <p:spPr>
            <a:xfrm>
              <a:off x="5029078" y="3823572"/>
              <a:ext cx="990643" cy="376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9" name="Google Shape;279;p6"/>
            <p:cNvCxnSpPr/>
            <p:nvPr/>
          </p:nvCxnSpPr>
          <p:spPr>
            <a:xfrm rot="10800000">
              <a:off x="54864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80" name="Google Shape;280;p6"/>
            <p:cNvSpPr txBox="1"/>
            <p:nvPr/>
          </p:nvSpPr>
          <p:spPr>
            <a:xfrm>
              <a:off x="5943518" y="3823572"/>
              <a:ext cx="990642" cy="376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1" name="Google Shape;281;p6"/>
            <p:cNvCxnSpPr/>
            <p:nvPr/>
          </p:nvCxnSpPr>
          <p:spPr>
            <a:xfrm rot="10800000">
              <a:off x="64008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82" name="Google Shape;282;p6"/>
            <p:cNvSpPr txBox="1"/>
            <p:nvPr/>
          </p:nvSpPr>
          <p:spPr>
            <a:xfrm>
              <a:off x="6857957" y="3823572"/>
              <a:ext cx="990643" cy="376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3" name="Google Shape;283;p6"/>
            <p:cNvCxnSpPr/>
            <p:nvPr/>
          </p:nvCxnSpPr>
          <p:spPr>
            <a:xfrm rot="10800000">
              <a:off x="7315200" y="3657600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7"/>
          <p:cNvSpPr/>
          <p:nvPr/>
        </p:nvSpPr>
        <p:spPr>
          <a:xfrm>
            <a:off x="928662" y="3500438"/>
            <a:ext cx="7099722" cy="2859758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# %rdi = 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movl    $0, %eax          #   i = 0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jmp     .L3               #   goto middle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.L4:                        # loop: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addl    $1, (%rdi,%rax,4) #   z[i]++</a:t>
            </a:r>
            <a:endParaRPr b="1" i="0" sz="18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$1, %rax          #   i++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.L3:                        # middle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cmpq    $4, %rax          #   i:4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jbe     .L4               #   if &lt;=, goto loop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rep; ret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7"/>
          <p:cNvSpPr txBox="1"/>
          <p:nvPr>
            <p:ph type="title"/>
          </p:nvPr>
        </p:nvSpPr>
        <p:spPr>
          <a:xfrm>
            <a:off x="304800" y="417513"/>
            <a:ext cx="83820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Array Loop Example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7"/>
          <p:cNvSpPr/>
          <p:nvPr/>
        </p:nvSpPr>
        <p:spPr>
          <a:xfrm>
            <a:off x="2476500" y="1357298"/>
            <a:ext cx="4038600" cy="1474763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zincr(zip_dig z)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size_t i;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for (i = 0; i &lt; ZLEN; i++)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z[i]++;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8"/>
          <p:cNvSpPr txBox="1"/>
          <p:nvPr>
            <p:ph type="title"/>
          </p:nvPr>
        </p:nvSpPr>
        <p:spPr>
          <a:xfrm>
            <a:off x="381000" y="493713"/>
            <a:ext cx="80772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Multidimensional (Nested) Arrays</a:t>
            </a:r>
            <a:endParaRPr/>
          </a:p>
        </p:txBody>
      </p:sp>
      <p:sp>
        <p:nvSpPr>
          <p:cNvPr id="296" name="Google Shape;296;p8"/>
          <p:cNvSpPr txBox="1"/>
          <p:nvPr>
            <p:ph idx="1" type="body"/>
          </p:nvPr>
        </p:nvSpPr>
        <p:spPr>
          <a:xfrm>
            <a:off x="381000" y="1135063"/>
            <a:ext cx="4433888" cy="3360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Declaration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Noto Sans"/>
              <a:buNone/>
            </a:pP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2D array of data type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rows,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columns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Type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element requires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bytes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Array Size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*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C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*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bytes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Arrangement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Row-Major Ordering</a:t>
            </a:r>
            <a:endParaRPr/>
          </a:p>
        </p:txBody>
      </p:sp>
      <p:grpSp>
        <p:nvGrpSpPr>
          <p:cNvPr id="297" name="Google Shape;297;p8"/>
          <p:cNvGrpSpPr/>
          <p:nvPr/>
        </p:nvGrpSpPr>
        <p:grpSpPr>
          <a:xfrm>
            <a:off x="4876800" y="1143000"/>
            <a:ext cx="4038600" cy="2209800"/>
            <a:chOff x="2208" y="2688"/>
            <a:chExt cx="2544" cy="1392"/>
          </a:xfrm>
        </p:grpSpPr>
        <p:sp>
          <p:nvSpPr>
            <p:cNvPr id="298" name="Google Shape;298;p8"/>
            <p:cNvSpPr/>
            <p:nvPr/>
          </p:nvSpPr>
          <p:spPr>
            <a:xfrm>
              <a:off x="2304" y="2784"/>
              <a:ext cx="768" cy="2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A[0][0]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3936" y="2784"/>
              <a:ext cx="768" cy="2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A[0][C-1]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2304" y="3744"/>
              <a:ext cx="768" cy="2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A[R-1][0]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3120" y="2784"/>
              <a:ext cx="576" cy="2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• • •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3168" y="3744"/>
              <a:ext cx="576" cy="2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• • •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3936" y="3744"/>
              <a:ext cx="768" cy="2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A[R-1][C-1]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2592" y="3168"/>
              <a:ext cx="288" cy="4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•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•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•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4080" y="3168"/>
              <a:ext cx="288" cy="4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•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•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•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2208" y="2688"/>
              <a:ext cx="96" cy="1392"/>
            </a:xfrm>
            <a:custGeom>
              <a:rect b="b" l="l" r="r" t="t"/>
              <a:pathLst>
                <a:path extrusionOk="0" h="1392" w="96">
                  <a:moveTo>
                    <a:pt x="96" y="0"/>
                  </a:moveTo>
                  <a:lnTo>
                    <a:pt x="0" y="0"/>
                  </a:lnTo>
                  <a:lnTo>
                    <a:pt x="0" y="1392"/>
                  </a:lnTo>
                  <a:lnTo>
                    <a:pt x="96" y="1392"/>
                  </a:lnTo>
                </a:path>
              </a:pathLst>
            </a:cu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8"/>
            <p:cNvSpPr/>
            <p:nvPr/>
          </p:nvSpPr>
          <p:spPr>
            <a:xfrm flipH="1">
              <a:off x="4656" y="2688"/>
              <a:ext cx="96" cy="1392"/>
            </a:xfrm>
            <a:custGeom>
              <a:rect b="b" l="l" r="r" t="t"/>
              <a:pathLst>
                <a:path extrusionOk="0" h="1392" w="96">
                  <a:moveTo>
                    <a:pt x="96" y="0"/>
                  </a:moveTo>
                  <a:lnTo>
                    <a:pt x="0" y="0"/>
                  </a:lnTo>
                  <a:lnTo>
                    <a:pt x="0" y="1392"/>
                  </a:lnTo>
                  <a:lnTo>
                    <a:pt x="96" y="1392"/>
                  </a:lnTo>
                </a:path>
              </a:pathLst>
            </a:cu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8" name="Google Shape;308;p8"/>
          <p:cNvSpPr txBox="1"/>
          <p:nvPr/>
        </p:nvSpPr>
        <p:spPr>
          <a:xfrm>
            <a:off x="323850" y="4857750"/>
            <a:ext cx="20129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A[R][C];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9" name="Google Shape;309;p8"/>
          <p:cNvGrpSpPr/>
          <p:nvPr/>
        </p:nvGrpSpPr>
        <p:grpSpPr>
          <a:xfrm>
            <a:off x="457200" y="5257800"/>
            <a:ext cx="8229600" cy="992850"/>
            <a:chOff x="336" y="3408"/>
            <a:chExt cx="5184" cy="625"/>
          </a:xfrm>
        </p:grpSpPr>
        <p:grpSp>
          <p:nvGrpSpPr>
            <p:cNvPr id="310" name="Google Shape;310;p8"/>
            <p:cNvGrpSpPr/>
            <p:nvPr/>
          </p:nvGrpSpPr>
          <p:grpSpPr>
            <a:xfrm>
              <a:off x="336" y="3408"/>
              <a:ext cx="1344" cy="625"/>
              <a:chOff x="1488" y="3504"/>
              <a:chExt cx="1344" cy="625"/>
            </a:xfrm>
          </p:grpSpPr>
          <p:sp>
            <p:nvSpPr>
              <p:cNvPr id="311" name="Google Shape;311;p8"/>
              <p:cNvSpPr/>
              <p:nvPr/>
            </p:nvSpPr>
            <p:spPr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• • •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8"/>
              <p:cNvSpPr/>
              <p:nvPr/>
            </p:nvSpPr>
            <p:spPr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[0]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[0]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8"/>
              <p:cNvSpPr/>
              <p:nvPr/>
            </p:nvSpPr>
            <p:spPr>
              <a:xfrm>
                <a:off x="2364" y="3529"/>
                <a:ext cx="300" cy="600"/>
              </a:xfrm>
              <a:prstGeom prst="rect">
                <a:avLst/>
              </a:prstGeom>
              <a:solidFill>
                <a:srgbClr val="F1C7C7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</a:t>
                </a:r>
                <a:endParaRPr b="0" i="0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[0]</a:t>
                </a:r>
                <a:endParaRPr b="0" i="0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7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[C-1]</a:t>
                </a:r>
                <a:endParaRPr b="0" i="0" sz="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4" name="Google Shape;314;p8"/>
            <p:cNvGrpSpPr/>
            <p:nvPr/>
          </p:nvGrpSpPr>
          <p:grpSpPr>
            <a:xfrm>
              <a:off x="1680" y="3408"/>
              <a:ext cx="1344" cy="624"/>
              <a:chOff x="1488" y="3504"/>
              <a:chExt cx="1344" cy="624"/>
            </a:xfrm>
          </p:grpSpPr>
          <p:sp>
            <p:nvSpPr>
              <p:cNvPr id="315" name="Google Shape;315;p8"/>
              <p:cNvSpPr/>
              <p:nvPr/>
            </p:nvSpPr>
            <p:spPr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6F5BD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• • •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8"/>
              <p:cNvSpPr/>
              <p:nvPr/>
            </p:nvSpPr>
            <p:spPr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6F5BD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[1]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[0]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8"/>
              <p:cNvSpPr/>
              <p:nvPr/>
            </p:nvSpPr>
            <p:spPr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6F5BD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[1]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[C-1]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8" name="Google Shape;318;p8"/>
            <p:cNvGrpSpPr/>
            <p:nvPr/>
          </p:nvGrpSpPr>
          <p:grpSpPr>
            <a:xfrm>
              <a:off x="4176" y="3408"/>
              <a:ext cx="1344" cy="624"/>
              <a:chOff x="1488" y="3504"/>
              <a:chExt cx="1344" cy="624"/>
            </a:xfrm>
          </p:grpSpPr>
          <p:sp>
            <p:nvSpPr>
              <p:cNvPr id="319" name="Google Shape;319;p8"/>
              <p:cNvSpPr/>
              <p:nvPr/>
            </p:nvSpPr>
            <p:spPr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• • •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8"/>
              <p:cNvSpPr/>
              <p:nvPr/>
            </p:nvSpPr>
            <p:spPr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[R-1]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[0]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8"/>
              <p:cNvSpPr/>
              <p:nvPr/>
            </p:nvSpPr>
            <p:spPr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</a:t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[R-1]</a:t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[C-1]</a:t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2" name="Google Shape;322;p8"/>
            <p:cNvSpPr/>
            <p:nvPr/>
          </p:nvSpPr>
          <p:spPr>
            <a:xfrm>
              <a:off x="3024" y="3408"/>
              <a:ext cx="1152" cy="624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•  •  •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23" name="Google Shape;323;p8"/>
          <p:cNvCxnSpPr/>
          <p:nvPr/>
        </p:nvCxnSpPr>
        <p:spPr>
          <a:xfrm>
            <a:off x="457200" y="6324600"/>
            <a:ext cx="0" cy="22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4" name="Google Shape;324;p8"/>
          <p:cNvCxnSpPr/>
          <p:nvPr/>
        </p:nvCxnSpPr>
        <p:spPr>
          <a:xfrm>
            <a:off x="8686800" y="6324600"/>
            <a:ext cx="0" cy="22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5" name="Google Shape;325;p8"/>
          <p:cNvCxnSpPr/>
          <p:nvPr/>
        </p:nvCxnSpPr>
        <p:spPr>
          <a:xfrm>
            <a:off x="457200" y="6477000"/>
            <a:ext cx="82296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26" name="Google Shape;326;p8"/>
          <p:cNvSpPr/>
          <p:nvPr/>
        </p:nvSpPr>
        <p:spPr>
          <a:xfrm>
            <a:off x="3505200" y="6324600"/>
            <a:ext cx="1447800" cy="38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4*R*C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Bytes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9"/>
          <p:cNvSpPr txBox="1"/>
          <p:nvPr>
            <p:ph type="title"/>
          </p:nvPr>
        </p:nvSpPr>
        <p:spPr>
          <a:xfrm>
            <a:off x="406400" y="457200"/>
            <a:ext cx="63754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Nested Array Example</a:t>
            </a:r>
            <a:endParaRPr/>
          </a:p>
        </p:txBody>
      </p:sp>
      <p:sp>
        <p:nvSpPr>
          <p:cNvPr id="332" name="Google Shape;332;p9"/>
          <p:cNvSpPr txBox="1"/>
          <p:nvPr>
            <p:ph idx="1" type="body"/>
          </p:nvPr>
        </p:nvSpPr>
        <p:spPr>
          <a:xfrm>
            <a:off x="457200" y="4953000"/>
            <a:ext cx="80010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zip_dig pgh[4]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” equivalent to “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int pgh[4][5]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Variable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pgh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: array of 4 elements, allocated contiguously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Each element is an array of 5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’s, allocated contiguously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“Row-Major” ordering of all elements in memory</a:t>
            </a:r>
            <a:endParaRPr/>
          </a:p>
        </p:txBody>
      </p:sp>
      <p:sp>
        <p:nvSpPr>
          <p:cNvPr id="333" name="Google Shape;333;p9"/>
          <p:cNvSpPr/>
          <p:nvPr/>
        </p:nvSpPr>
        <p:spPr>
          <a:xfrm>
            <a:off x="533400" y="1298575"/>
            <a:ext cx="4924425" cy="1749425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#define PCOUNT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zip_dig pgh[PCOUNT] =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{{1, 5, 2, 0, 6},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{1, 5, 2, 1, 3 },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{1, 5, 2, 1, 7 },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{1, 5, 2, 2, 1 }};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9"/>
          <p:cNvSpPr txBox="1"/>
          <p:nvPr/>
        </p:nvSpPr>
        <p:spPr>
          <a:xfrm>
            <a:off x="455613" y="3519488"/>
            <a:ext cx="1144587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zip_dig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pgh[4];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5" name="Google Shape;335;p9"/>
          <p:cNvCxnSpPr/>
          <p:nvPr/>
        </p:nvCxnSpPr>
        <p:spPr>
          <a:xfrm rot="10800000">
            <a:off x="1905000" y="4205288"/>
            <a:ext cx="0" cy="22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6" name="Google Shape;336;p9"/>
          <p:cNvSpPr txBox="1"/>
          <p:nvPr/>
        </p:nvSpPr>
        <p:spPr>
          <a:xfrm>
            <a:off x="1676400" y="4357688"/>
            <a:ext cx="458788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7" name="Google Shape;337;p9"/>
          <p:cNvCxnSpPr/>
          <p:nvPr/>
        </p:nvCxnSpPr>
        <p:spPr>
          <a:xfrm rot="10800000">
            <a:off x="3429000" y="4205288"/>
            <a:ext cx="0" cy="22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8" name="Google Shape;338;p9"/>
          <p:cNvSpPr txBox="1"/>
          <p:nvPr/>
        </p:nvSpPr>
        <p:spPr>
          <a:xfrm>
            <a:off x="3200400" y="4357688"/>
            <a:ext cx="458788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9" name="Google Shape;339;p9"/>
          <p:cNvCxnSpPr/>
          <p:nvPr/>
        </p:nvCxnSpPr>
        <p:spPr>
          <a:xfrm rot="10800000">
            <a:off x="4953000" y="4205288"/>
            <a:ext cx="0" cy="22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0" name="Google Shape;340;p9"/>
          <p:cNvSpPr txBox="1"/>
          <p:nvPr/>
        </p:nvSpPr>
        <p:spPr>
          <a:xfrm>
            <a:off x="4656138" y="4357688"/>
            <a:ext cx="5953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1" name="Google Shape;341;p9"/>
          <p:cNvCxnSpPr/>
          <p:nvPr/>
        </p:nvCxnSpPr>
        <p:spPr>
          <a:xfrm rot="10800000">
            <a:off x="6477000" y="4205288"/>
            <a:ext cx="0" cy="22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2" name="Google Shape;342;p9"/>
          <p:cNvSpPr txBox="1"/>
          <p:nvPr/>
        </p:nvSpPr>
        <p:spPr>
          <a:xfrm>
            <a:off x="6180138" y="4357688"/>
            <a:ext cx="5953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136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3" name="Google Shape;343;p9"/>
          <p:cNvCxnSpPr/>
          <p:nvPr/>
        </p:nvCxnSpPr>
        <p:spPr>
          <a:xfrm rot="10800000">
            <a:off x="8001000" y="4205288"/>
            <a:ext cx="0" cy="22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4" name="Google Shape;344;p9"/>
          <p:cNvSpPr txBox="1"/>
          <p:nvPr/>
        </p:nvSpPr>
        <p:spPr>
          <a:xfrm>
            <a:off x="7704138" y="4357688"/>
            <a:ext cx="5953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156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5" name="Google Shape;345;p9"/>
          <p:cNvGrpSpPr/>
          <p:nvPr/>
        </p:nvGrpSpPr>
        <p:grpSpPr>
          <a:xfrm>
            <a:off x="1905000" y="3443288"/>
            <a:ext cx="1524000" cy="762000"/>
            <a:chOff x="816" y="2640"/>
            <a:chExt cx="960" cy="480"/>
          </a:xfrm>
        </p:grpSpPr>
        <p:sp>
          <p:nvSpPr>
            <p:cNvPr id="346" name="Google Shape;346;p9"/>
            <p:cNvSpPr/>
            <p:nvPr/>
          </p:nvSpPr>
          <p:spPr>
            <a:xfrm>
              <a:off x="816" y="2640"/>
              <a:ext cx="192" cy="480"/>
            </a:xfrm>
            <a:prstGeom prst="rect">
              <a:avLst/>
            </a:prstGeom>
            <a:solidFill>
              <a:srgbClr val="F1C7C7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1008" y="2640"/>
              <a:ext cx="192" cy="480"/>
            </a:xfrm>
            <a:prstGeom prst="rect">
              <a:avLst/>
            </a:prstGeom>
            <a:solidFill>
              <a:srgbClr val="F1C7C7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1200" y="2640"/>
              <a:ext cx="192" cy="480"/>
            </a:xfrm>
            <a:prstGeom prst="rect">
              <a:avLst/>
            </a:prstGeom>
            <a:solidFill>
              <a:srgbClr val="F1C7C7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1392" y="2640"/>
              <a:ext cx="192" cy="480"/>
            </a:xfrm>
            <a:prstGeom prst="rect">
              <a:avLst/>
            </a:prstGeom>
            <a:solidFill>
              <a:srgbClr val="F1C7C7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1584" y="2640"/>
              <a:ext cx="192" cy="480"/>
            </a:xfrm>
            <a:prstGeom prst="rect">
              <a:avLst/>
            </a:prstGeom>
            <a:solidFill>
              <a:srgbClr val="F1C7C7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1" name="Google Shape;351;p9"/>
          <p:cNvGrpSpPr/>
          <p:nvPr/>
        </p:nvGrpSpPr>
        <p:grpSpPr>
          <a:xfrm>
            <a:off x="3429000" y="3443288"/>
            <a:ext cx="1524000" cy="762000"/>
            <a:chOff x="816" y="2640"/>
            <a:chExt cx="960" cy="480"/>
          </a:xfrm>
        </p:grpSpPr>
        <p:sp>
          <p:nvSpPr>
            <p:cNvPr id="352" name="Google Shape;352;p9"/>
            <p:cNvSpPr/>
            <p:nvPr/>
          </p:nvSpPr>
          <p:spPr>
            <a:xfrm>
              <a:off x="816" y="2640"/>
              <a:ext cx="192" cy="480"/>
            </a:xfrm>
            <a:prstGeom prst="rect">
              <a:avLst/>
            </a:prstGeom>
            <a:solidFill>
              <a:srgbClr val="F6F5BD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1008" y="2640"/>
              <a:ext cx="192" cy="480"/>
            </a:xfrm>
            <a:prstGeom prst="rect">
              <a:avLst/>
            </a:prstGeom>
            <a:solidFill>
              <a:srgbClr val="F6F5BD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1200" y="2640"/>
              <a:ext cx="192" cy="480"/>
            </a:xfrm>
            <a:prstGeom prst="rect">
              <a:avLst/>
            </a:prstGeom>
            <a:solidFill>
              <a:srgbClr val="F6F5BD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1392" y="2640"/>
              <a:ext cx="192" cy="480"/>
            </a:xfrm>
            <a:prstGeom prst="rect">
              <a:avLst/>
            </a:prstGeom>
            <a:solidFill>
              <a:srgbClr val="F6F5BD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1584" y="2640"/>
              <a:ext cx="192" cy="480"/>
            </a:xfrm>
            <a:prstGeom prst="rect">
              <a:avLst/>
            </a:prstGeom>
            <a:solidFill>
              <a:srgbClr val="F6F5BD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7" name="Google Shape;357;p9"/>
          <p:cNvGrpSpPr/>
          <p:nvPr/>
        </p:nvGrpSpPr>
        <p:grpSpPr>
          <a:xfrm>
            <a:off x="4953000" y="3443288"/>
            <a:ext cx="1524000" cy="762000"/>
            <a:chOff x="816" y="2640"/>
            <a:chExt cx="960" cy="480"/>
          </a:xfrm>
        </p:grpSpPr>
        <p:sp>
          <p:nvSpPr>
            <p:cNvPr id="358" name="Google Shape;358;p9"/>
            <p:cNvSpPr/>
            <p:nvPr/>
          </p:nvSpPr>
          <p:spPr>
            <a:xfrm>
              <a:off x="816" y="2640"/>
              <a:ext cx="192" cy="480"/>
            </a:xfrm>
            <a:prstGeom prst="rect">
              <a:avLst/>
            </a:prstGeom>
            <a:solidFill>
              <a:srgbClr val="D5D5F4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1008" y="2640"/>
              <a:ext cx="192" cy="480"/>
            </a:xfrm>
            <a:prstGeom prst="rect">
              <a:avLst/>
            </a:prstGeom>
            <a:solidFill>
              <a:srgbClr val="D5D5F4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1200" y="2640"/>
              <a:ext cx="192" cy="480"/>
            </a:xfrm>
            <a:prstGeom prst="rect">
              <a:avLst/>
            </a:prstGeom>
            <a:solidFill>
              <a:srgbClr val="D5D5F4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1392" y="2640"/>
              <a:ext cx="192" cy="480"/>
            </a:xfrm>
            <a:prstGeom prst="rect">
              <a:avLst/>
            </a:prstGeom>
            <a:solidFill>
              <a:srgbClr val="D5D5F4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1584" y="2640"/>
              <a:ext cx="192" cy="480"/>
            </a:xfrm>
            <a:prstGeom prst="rect">
              <a:avLst/>
            </a:prstGeom>
            <a:solidFill>
              <a:srgbClr val="D5D5F4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3" name="Google Shape;363;p9"/>
          <p:cNvGrpSpPr/>
          <p:nvPr/>
        </p:nvGrpSpPr>
        <p:grpSpPr>
          <a:xfrm>
            <a:off x="6477000" y="3438525"/>
            <a:ext cx="1524000" cy="766763"/>
            <a:chOff x="816" y="2637"/>
            <a:chExt cx="960" cy="483"/>
          </a:xfrm>
        </p:grpSpPr>
        <p:sp>
          <p:nvSpPr>
            <p:cNvPr id="364" name="Google Shape;364;p9"/>
            <p:cNvSpPr/>
            <p:nvPr/>
          </p:nvSpPr>
          <p:spPr>
            <a:xfrm>
              <a:off x="816" y="2640"/>
              <a:ext cx="192" cy="48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1008" y="2640"/>
              <a:ext cx="192" cy="48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1200" y="2640"/>
              <a:ext cx="192" cy="48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1392" y="2637"/>
              <a:ext cx="192" cy="48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1584" y="2640"/>
              <a:ext cx="192" cy="48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9" name="Google Shape;369;p9"/>
          <p:cNvSpPr/>
          <p:nvPr/>
        </p:nvSpPr>
        <p:spPr>
          <a:xfrm>
            <a:off x="1905000" y="3443288"/>
            <a:ext cx="1524000" cy="7620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9"/>
          <p:cNvSpPr/>
          <p:nvPr/>
        </p:nvSpPr>
        <p:spPr>
          <a:xfrm>
            <a:off x="3429000" y="3443288"/>
            <a:ext cx="1524000" cy="7620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9"/>
          <p:cNvSpPr/>
          <p:nvPr/>
        </p:nvSpPr>
        <p:spPr>
          <a:xfrm>
            <a:off x="4953000" y="3443288"/>
            <a:ext cx="1524000" cy="7620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9"/>
          <p:cNvSpPr/>
          <p:nvPr/>
        </p:nvSpPr>
        <p:spPr>
          <a:xfrm>
            <a:off x="6477000" y="3443288"/>
            <a:ext cx="1524000" cy="7620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2012-09-20T14:26:38Z</dcterms:created>
  <dc:creator>Markus Pueschel</dc:creator>
</cp:coreProperties>
</file>