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7.doc"/>
  <Override ContentType="application/msword" PartName="/ppt/embeddings/Microsoft_Office_Word_97_-_2003_Document6.doc"/>
  <Override ContentType="application/msword" PartName="/ppt/embeddings/Microsoft_Office_Word_97_-_2003_Document5.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6858000" cx="9144000"/>
  <p:notesSz cx="7302500" cy="9586900"/>
  <p:embeddedFontLst>
    <p:embeddedFont>
      <p:font typeface="Arial Narrow"/>
      <p:regular r:id="rId96"/>
      <p:bold r:id="rId97"/>
      <p:italic r:id="rId98"/>
      <p:boldItalic r:id="rId99"/>
    </p:embeddedFont>
    <p:embeddedFont>
      <p:font typeface="Helvetica Neue"/>
      <p:regular r:id="rId100"/>
      <p:bold r:id="rId101"/>
      <p:italic r:id="rId102"/>
      <p:boldItalic r:id="rId103"/>
    </p:embeddedFont>
    <p:embeddedFont>
      <p:font typeface="Noto Sans Symbols"/>
      <p:regular r:id="rId104"/>
      <p:bold r:id="rId105"/>
    </p:embeddedFont>
    <p:embeddedFont>
      <p:font typeface="Gill Sans"/>
      <p:regular r:id="rId106"/>
      <p:bold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19">
          <p15:clr>
            <a:srgbClr val="000000"/>
          </p15:clr>
        </p15:guide>
        <p15:guide id="2" pos="2300">
          <p15:clr>
            <a:srgbClr val="000000"/>
          </p15:clr>
        </p15:guide>
      </p15:notesGuideLst>
    </p:ext>
    <p:ext uri="GoogleSlidesCustomDataVersion2">
      <go:slidesCustomData xmlns:go="http://customooxmlschemas.google.com/" r:id="rId108" roundtripDataSignature="AMtx7mhn7SeDVU+f9l/qj9b/g7EBDS/Y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EA39E4-4910-4FF8-A59C-5CB58C620A48}">
  <a:tblStyle styleId="{FEEA39E4-4910-4FF8-A59C-5CB58C620A4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19" orient="horz"/>
        <p:guide pos="23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GillSans-bold.fntdata"/><Relationship Id="rId106" Type="http://schemas.openxmlformats.org/officeDocument/2006/relationships/font" Target="fonts/GillSans-regular.fntdata"/><Relationship Id="rId105" Type="http://schemas.openxmlformats.org/officeDocument/2006/relationships/font" Target="fonts/NotoSansSymbols-bold.fntdata"/><Relationship Id="rId104" Type="http://schemas.openxmlformats.org/officeDocument/2006/relationships/font" Target="fonts/NotoSansSymbols-regular.fntdata"/><Relationship Id="rId108" Type="http://customschemas.google.com/relationships/presentationmetadata" Target="meta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HelveticaNeue-boldItalic.fntdata"/><Relationship Id="rId102" Type="http://schemas.openxmlformats.org/officeDocument/2006/relationships/font" Target="fonts/HelveticaNeue-italic.fntdata"/><Relationship Id="rId101" Type="http://schemas.openxmlformats.org/officeDocument/2006/relationships/font" Target="fonts/HelveticaNeue-bold.fntdata"/><Relationship Id="rId100" Type="http://schemas.openxmlformats.org/officeDocument/2006/relationships/font" Target="fonts/HelveticaNeue-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ArialNarrow-bold.fntdata"/><Relationship Id="rId96" Type="http://schemas.openxmlformats.org/officeDocument/2006/relationships/font" Target="fonts/ArialNarrow-regular.fntdata"/><Relationship Id="rId11" Type="http://schemas.openxmlformats.org/officeDocument/2006/relationships/slide" Target="slides/slide5.xml"/><Relationship Id="rId99" Type="http://schemas.openxmlformats.org/officeDocument/2006/relationships/font" Target="fonts/ArialNarrow-boldItalic.fntdata"/><Relationship Id="rId10" Type="http://schemas.openxmlformats.org/officeDocument/2006/relationships/slide" Target="slides/slide4.xml"/><Relationship Id="rId98" Type="http://schemas.openxmlformats.org/officeDocument/2006/relationships/font" Target="fonts/ArialNarrow-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3999"/>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think of bits in terms of what operations are performed on them. This is where bools algebra comes into play, it represents operations that can be performed on bits. This takes place in 19th century, but later, MIT’s studen Claud Shanon took this idea further and relized that he could represent information using bools algebra and apply to digital systems.</a:t>
            </a:r>
            <a:endParaRPr/>
          </a:p>
          <a:p>
            <a:pPr indent="0" lvl="0" marL="0" rtl="0" algn="l">
              <a:lnSpc>
                <a:spcPct val="100000"/>
              </a:lnSpc>
              <a:spcBef>
                <a:spcPts val="360"/>
              </a:spcBef>
              <a:spcAft>
                <a:spcPts val="0"/>
              </a:spcAft>
              <a:buSzPts val="1400"/>
              <a:buNone/>
            </a:pPr>
            <a:r>
              <a:t/>
            </a:r>
            <a:endParaRPr/>
          </a:p>
        </p:txBody>
      </p:sp>
      <p:sp>
        <p:nvSpPr>
          <p:cNvPr id="293" name="Google Shape;293;p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7" name="Google Shape;307;p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also use bits to represent sets of numbers. After that, this bit operations become set operations</a:t>
            </a:r>
            <a:endParaRPr/>
          </a:p>
        </p:txBody>
      </p:sp>
      <p:sp>
        <p:nvSpPr>
          <p:cNvPr id="325" name="Google Shape;325;p1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1" name="Google Shape;331;p1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7" name="Google Shape;337;p1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3" name="Google Shape;343;p1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0" name="Google Shape;350;p1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0" name="Google Shape;440;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41" name="Google Shape;441;p15: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 small example on 5 bits. Show that same bit pattern could be interpreted as negative if it happens to have 1 as most significant bit. Read book for more information. Tips (1) don’t get confused with equations in book (2) try out small examples w=4 to see what it does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1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 name="Google Shape;71;p2: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1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Elaborate more on extremes. 000…000 and 111…1111</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1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2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Pattern is really simple: we’re jumping +16 or -16 for the same representation. For instance 1000 = 8, 8 - 16 = -8 and -8 + 16 = 8. It’s extremely important to be familiar with this type of behaviour so that you can identify it in actual C programs.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5" name="Google Shape;545;p2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6" name="Google Shape;546;p2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8650439e58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8650439e58_0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g28650439e58_0_0:notes"/>
          <p:cNvSpPr txBox="1"/>
          <p:nvPr>
            <p:ph idx="12" type="sldNum"/>
          </p:nvPr>
        </p:nvSpPr>
        <p:spPr>
          <a:xfrm>
            <a:off x="4114800" y="9143999"/>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2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these functions basically represent mappings so that we keep the same pattern but represent it in different ways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2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2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2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2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baea9802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 name="Google Shape;77;gf3baea9802_0_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we saw during our previous class, integer arithmetic could result in really strange behaviour. The reason we’re spending time on bit representations is to be able to understand exactly what happens when those strange accidents take place. </a:t>
            </a:r>
            <a:endParaRPr/>
          </a:p>
        </p:txBody>
      </p:sp>
      <p:sp>
        <p:nvSpPr>
          <p:cNvPr id="78" name="Google Shape;78;gf3baea9802_0_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2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2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3" name="Google Shape;703;p2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Rule: by default values in C are signed. If any value in an expression is unsigned, whole xpression is converted to unsigne and than evaluated.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0" name="Google Shape;710;p2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1" name="Google Shape;711;p29: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p3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8" name="Google Shape;718;p3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4" name="Google Shape;724;p3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p3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8" name="Google Shape;888;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9" name="Google Shape;889;p33: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3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5" name="Google Shape;895;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96" name="Google Shape;896;p3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3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2" name="Google Shape;902;p3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3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3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c236ea936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 name="Google Shape;84;g15c236ea936_0_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 name="Google Shape;85;g15c236ea936_0_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3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2" name="Google Shape;962;p3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3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2" name="Google Shape;992;p3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3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2" name="Google Shape;1042;p3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3" name="Google Shape;1083;p4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4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7" name="Google Shape;1097;p4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4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3" name="Google Shape;1103;p4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4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9" name="Google Shape;1159;p4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4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5" name="Google Shape;1215;p4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4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8" name="Google Shape;1268;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69" name="Google Shape;1269;p46: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4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5" name="Google Shape;1275;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76" name="Google Shape;1276;p4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4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2" name="Google Shape;1282;p4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4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8" name="Google Shape;1288;p4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5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4" name="Google Shape;1294;p5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0" name="Google Shape;1300;p5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1" name="Google Shape;1301;p5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07" name="Google Shape;1307;p5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9" name="Google Shape;1329;p5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5" name="Google Shape;1335;p5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2" name="Google Shape;1412;p5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8" name="Google Shape;1418;p5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5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24" name="Google Shape;1424;p5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6" name="Google Shape;1516;p5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8" name="Google Shape;1668;p5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6" name="Google Shape;1676;p6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4" name="Google Shape;1684;p6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97" name="Google Shape;1697;p6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6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5" name="Google Shape;1715;p6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6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3" name="Google Shape;1723;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24" name="Google Shape;1724;p6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30" name="Google Shape;1730;p6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p6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7" name="Google Shape;1757;p6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p6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9" name="Google Shape;1769;p6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Hex representations are especially useful. Be skilled at converting binary to hex and vice versa. </a:t>
            </a:r>
            <a:endParaRPr/>
          </a:p>
        </p:txBody>
      </p:sp>
      <p:sp>
        <p:nvSpPr>
          <p:cNvPr id="125" name="Google Shape;125;p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p6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6" name="Google Shape;1776;p6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p6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3" name="Google Shape;1783;p6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p7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1" name="Google Shape;1791;p7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7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7" name="Google Shape;1797;p7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7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4" name="Google Shape;1804;p7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7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3" name="Google Shape;1833;p7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p7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2" name="Google Shape;1872;p7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75: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1" name="Google Shape;1881;p7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p76: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0" name="Google Shape;1920;p7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7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6" name="Google Shape;1926;p7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These sizes for types are not guaranteed by C standard, besides char which always takes 1 byte. Size of a type could depend on the machine it’s run on, os, and compiler</a:t>
            </a:r>
            <a:endParaRPr/>
          </a:p>
        </p:txBody>
      </p:sp>
      <p:sp>
        <p:nvSpPr>
          <p:cNvPr id="280" name="Google Shape;280;p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p7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3" name="Google Shape;1933;p7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p7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5" name="Google Shape;1945;p7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8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7" name="Google Shape;1957;p8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8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8" name="Google Shape;2018;p8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p8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3" name="Google Shape;2083;p8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8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2" name="Google Shape;2152;p8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p8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4" name="Google Shape;2164;p8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165" name="Google Shape;2165;p8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p8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1" name="Google Shape;2171;p8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p8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7" name="Google Shape;2177;p8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p8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83" name="Google Shape;2183;p8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7" name="Google Shape;287;p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9"/>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9"/>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9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8"/>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99"/>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9"/>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100"/>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00"/>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101"/>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1"/>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101"/>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9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91"/>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9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27" name="Google Shape;27;p9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9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424180" lvl="1" marL="914400" algn="l">
              <a:lnSpc>
                <a:spcPct val="100000"/>
              </a:lnSpc>
              <a:spcBef>
                <a:spcPts val="560"/>
              </a:spcBef>
              <a:spcAft>
                <a:spcPts val="0"/>
              </a:spcAft>
              <a:buSzPts val="3080"/>
              <a:buChar char="▪"/>
              <a:defRPr sz="2800"/>
            </a:lvl2pPr>
            <a:lvl3pPr indent="-350519" lvl="2" marL="1371600" algn="l">
              <a:lnSpc>
                <a:spcPct val="100000"/>
              </a:lnSpc>
              <a:spcBef>
                <a:spcPts val="480"/>
              </a:spcBef>
              <a:spcAft>
                <a:spcPts val="0"/>
              </a:spcAft>
              <a:buClr>
                <a:schemeClr val="dk1"/>
              </a:buClr>
              <a:buSzPts val="1920"/>
              <a:buChar char="▪"/>
              <a:defRPr sz="2400"/>
            </a:lvl3pPr>
            <a:lvl4pPr indent="-355600" lvl="3" marL="1828800" algn="l">
              <a:lnSpc>
                <a:spcPct val="100000"/>
              </a:lnSpc>
              <a:spcBef>
                <a:spcPts val="400"/>
              </a:spcBef>
              <a:spcAft>
                <a:spcPts val="0"/>
              </a:spcAft>
              <a:buClr>
                <a:schemeClr val="dk1"/>
              </a:buClr>
              <a:buSzPts val="2000"/>
              <a:buFont typeface="Calibri"/>
              <a:buChar char="–"/>
              <a:defRPr sz="2000"/>
            </a:lvl4pPr>
            <a:lvl5pPr indent="-355600" lvl="4" marL="2286000" algn="l">
              <a:lnSpc>
                <a:spcPct val="100000"/>
              </a:lnSpc>
              <a:spcBef>
                <a:spcPts val="400"/>
              </a:spcBef>
              <a:spcAft>
                <a:spcPts val="0"/>
              </a:spcAft>
              <a:buClr>
                <a:schemeClr val="dk1"/>
              </a:buClr>
              <a:buSzPts val="2000"/>
              <a:buFont typeface="Calibri"/>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9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9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7"/>
          <p:cNvSpPr/>
          <p:nvPr>
            <p:ph idx="2" type="pic"/>
          </p:nvPr>
        </p:nvSpPr>
        <p:spPr>
          <a:xfrm>
            <a:off x="1792288" y="612775"/>
            <a:ext cx="5486400" cy="4114800"/>
          </a:xfrm>
          <a:prstGeom prst="rect">
            <a:avLst/>
          </a:prstGeom>
          <a:noFill/>
          <a:ln>
            <a:noFill/>
          </a:ln>
        </p:spPr>
      </p:sp>
      <p:sp>
        <p:nvSpPr>
          <p:cNvPr id="45" name="Google Shape;45;p9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8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Symbol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Symbol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8"/>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88"/>
          <p:cNvSpPr txBox="1"/>
          <p:nvPr/>
        </p:nvSpPr>
        <p:spPr>
          <a:xfrm>
            <a:off x="7629526" y="-27000"/>
            <a:ext cx="157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88"/>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88"/>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v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oleObject" Target="../embeddings/Microsoft_Office_Word_97_-_2003_Document1.doc"/><Relationship Id="rId7" Type="http://schemas.openxmlformats.org/officeDocument/2006/relationships/oleObject" Target="../embeddings/Microsoft_Office_Word_97_-_2003_Document1.doc"/><Relationship Id="rId8"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vmlDrawing" Target="../drawings/vmlDrawing2.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4.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5.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6.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vmlDrawing" Target="../drawings/vmlDrawing7.vml"/><Relationship Id="rId4" Type="http://schemas.openxmlformats.org/officeDocument/2006/relationships/oleObject" Target="../embeddings/Microsoft_Excel_Sheet3.xls"/><Relationship Id="rId5" Type="http://schemas.openxmlformats.org/officeDocument/2006/relationships/oleObject" Target="../embeddings/Microsoft_Excel_Sheet3.xls"/><Relationship Id="rId6"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vmlDrawing" Target="../drawings/vmlDrawing8.vml"/><Relationship Id="rId4" Type="http://schemas.openxmlformats.org/officeDocument/2006/relationships/oleObject" Target="../embeddings/Microsoft_Office_Word_97_-_2003_Document5.doc"/><Relationship Id="rId9" Type="http://schemas.openxmlformats.org/officeDocument/2006/relationships/image" Target="../media/image16.png"/><Relationship Id="rId5" Type="http://schemas.openxmlformats.org/officeDocument/2006/relationships/oleObject" Target="../embeddings/Microsoft_Office_Word_97_-_2003_Document5.doc"/><Relationship Id="rId6" Type="http://schemas.openxmlformats.org/officeDocument/2006/relationships/image" Target="../media/image19.png"/><Relationship Id="rId7" Type="http://schemas.openxmlformats.org/officeDocument/2006/relationships/oleObject" Target="../embeddings/Microsoft_Office_Word_97_-_2003_Document6.doc"/><Relationship Id="rId8" Type="http://schemas.openxmlformats.org/officeDocument/2006/relationships/oleObject" Target="../embeddings/Microsoft_Office_Word_97_-_2003_Document6.doc"/></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vmlDrawing" Target="../drawings/vmlDrawing9.vml"/><Relationship Id="rId4" Type="http://schemas.openxmlformats.org/officeDocument/2006/relationships/oleObject" Target="../embeddings/Microsoft_Office_Word_97_-_2003_Document7.doc"/><Relationship Id="rId5" Type="http://schemas.openxmlformats.org/officeDocument/2006/relationships/oleObject" Target="../embeddings/Microsoft_Office_Word_97_-_2003_Document7.doc"/><Relationship Id="rId6" Type="http://schemas.openxmlformats.org/officeDocument/2006/relationships/image" Target="../media/image1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685800" y="170815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Bits, Bytes, and Integers</a:t>
            </a:r>
            <a:br>
              <a:rPr lang="en-US"/>
            </a:br>
            <a:br>
              <a:rPr lang="en-US"/>
            </a:br>
            <a:r>
              <a:rPr b="0" lang="en-US" sz="2000"/>
              <a:t>Computer Organization</a:t>
            </a:r>
            <a:br>
              <a:rPr b="0" lang="en-US"/>
            </a:br>
            <a:r>
              <a:rPr b="0" lang="en-US" sz="2000"/>
              <a:t>2</a:t>
            </a:r>
            <a:r>
              <a:rPr b="0" baseline="30000" lang="en-US" sz="2000"/>
              <a:t>nd</a:t>
            </a:r>
            <a:r>
              <a:rPr b="0" lang="en-US" sz="2000"/>
              <a:t> and 3</a:t>
            </a:r>
            <a:r>
              <a:rPr b="0" baseline="30000" lang="en-US" sz="2000"/>
              <a:t>rd</a:t>
            </a:r>
            <a:r>
              <a:rPr b="0" lang="en-US" sz="2000"/>
              <a:t> Lectures,  Oct. 2 and Oct. 9, 2023</a:t>
            </a:r>
            <a:endParaRPr b="0" sz="2000"/>
          </a:p>
        </p:txBody>
      </p:sp>
      <p:sp>
        <p:nvSpPr>
          <p:cNvPr id="67" name="Google Shape;67;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a:p>
            <a:pPr indent="0" lvl="0" marL="0" rtl="0" algn="l">
              <a:lnSpc>
                <a:spcPct val="100000"/>
              </a:lnSpc>
              <a:spcBef>
                <a:spcPts val="40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Boolean Algebra</a:t>
            </a:r>
            <a:endParaRPr/>
          </a:p>
        </p:txBody>
      </p:sp>
      <p:sp>
        <p:nvSpPr>
          <p:cNvPr id="296" name="Google Shape;296;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Developed by George Boole in 19th Century</a:t>
            </a:r>
            <a:endParaRPr/>
          </a:p>
          <a:p>
            <a:pPr indent="-285750" lvl="1" marL="552450" rtl="0" algn="l">
              <a:lnSpc>
                <a:spcPct val="100000"/>
              </a:lnSpc>
              <a:spcBef>
                <a:spcPts val="400"/>
              </a:spcBef>
              <a:spcAft>
                <a:spcPts val="0"/>
              </a:spcAft>
              <a:buSzPts val="2200"/>
              <a:buChar char="▪"/>
            </a:pPr>
            <a:r>
              <a:rPr lang="en-US"/>
              <a:t>Algebraic representation of logic</a:t>
            </a:r>
            <a:endParaRPr/>
          </a:p>
          <a:p>
            <a:pPr indent="-228600" lvl="2" marL="838200" rtl="0" algn="l">
              <a:lnSpc>
                <a:spcPct val="100000"/>
              </a:lnSpc>
              <a:spcBef>
                <a:spcPts val="400"/>
              </a:spcBef>
              <a:spcAft>
                <a:spcPts val="0"/>
              </a:spcAft>
              <a:buClr>
                <a:schemeClr val="dk1"/>
              </a:buClr>
              <a:buSzPts val="1600"/>
              <a:buChar char="▪"/>
            </a:pPr>
            <a:r>
              <a:rPr lang="en-US"/>
              <a:t>Encode “True” as 1 and “False” as 0</a:t>
            </a:r>
            <a:endParaRPr/>
          </a:p>
        </p:txBody>
      </p:sp>
      <p:sp>
        <p:nvSpPr>
          <p:cNvPr id="297" name="Google Shape;297;p8"/>
          <p:cNvSpPr/>
          <p:nvPr/>
        </p:nvSpPr>
        <p:spPr>
          <a:xfrm>
            <a:off x="317500" y="2603500"/>
            <a:ext cx="37464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And</a:t>
            </a:r>
            <a:endParaRPr b="1" i="0" sz="2400" u="none" cap="none" strike="noStrike">
              <a:solidFill>
                <a:srgbClr val="000000"/>
              </a:solidFill>
              <a:latin typeface="Calibri"/>
              <a:ea typeface="Calibri"/>
              <a:cs typeface="Calibri"/>
              <a:sym typeface="Calibri"/>
            </a:endParaRPr>
          </a:p>
          <a:p>
            <a:pPr indent="-7620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A&amp;B = 1 when both A=1 and B=1</a:t>
            </a:r>
            <a:endParaRPr b="0" i="0" sz="1400" u="none" cap="none" strike="noStrike">
              <a:solidFill>
                <a:srgbClr val="000000"/>
              </a:solidFill>
              <a:latin typeface="Arial"/>
              <a:ea typeface="Arial"/>
              <a:cs typeface="Arial"/>
              <a:sym typeface="Arial"/>
            </a:endParaRPr>
          </a:p>
        </p:txBody>
      </p:sp>
      <p:pic>
        <p:nvPicPr>
          <p:cNvPr id="298" name="Google Shape;298;p8"/>
          <p:cNvPicPr preferRelativeResize="0"/>
          <p:nvPr/>
        </p:nvPicPr>
        <p:blipFill rotWithShape="1">
          <a:blip r:embed="rId3">
            <a:alphaModFix/>
          </a:blip>
          <a:srcRect b="0" l="0" r="77623" t="0"/>
          <a:stretch/>
        </p:blipFill>
        <p:spPr>
          <a:xfrm>
            <a:off x="584200" y="3429000"/>
            <a:ext cx="1397000" cy="1376363"/>
          </a:xfrm>
          <a:prstGeom prst="rect">
            <a:avLst/>
          </a:prstGeom>
          <a:noFill/>
          <a:ln>
            <a:noFill/>
          </a:ln>
        </p:spPr>
      </p:pic>
      <p:sp>
        <p:nvSpPr>
          <p:cNvPr id="299" name="Google Shape;299;p8"/>
          <p:cNvSpPr/>
          <p:nvPr/>
        </p:nvSpPr>
        <p:spPr>
          <a:xfrm>
            <a:off x="4419600" y="2603500"/>
            <a:ext cx="3746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Or</a:t>
            </a:r>
            <a:endParaRPr b="1" i="0" sz="2400" u="none" cap="none" strike="noStrike">
              <a:solidFill>
                <a:srgbClr val="000000"/>
              </a:solidFill>
              <a:latin typeface="Calibri"/>
              <a:ea typeface="Calibri"/>
              <a:cs typeface="Calibri"/>
              <a:sym typeface="Calibri"/>
            </a:endParaRPr>
          </a:p>
          <a:p>
            <a:pPr indent="-7620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a:t>
            </a:r>
            <a:endParaRPr b="0" i="0" sz="1400" u="none" cap="none" strike="noStrike">
              <a:solidFill>
                <a:srgbClr val="000000"/>
              </a:solidFill>
              <a:latin typeface="Arial"/>
              <a:ea typeface="Arial"/>
              <a:cs typeface="Arial"/>
              <a:sym typeface="Arial"/>
            </a:endParaRPr>
          </a:p>
        </p:txBody>
      </p:sp>
      <p:pic>
        <p:nvPicPr>
          <p:cNvPr id="300" name="Google Shape;300;p8"/>
          <p:cNvPicPr preferRelativeResize="0"/>
          <p:nvPr/>
        </p:nvPicPr>
        <p:blipFill rotWithShape="1">
          <a:blip r:embed="rId4">
            <a:alphaModFix/>
          </a:blip>
          <a:srcRect b="0" l="0" r="77623" t="0"/>
          <a:stretch/>
        </p:blipFill>
        <p:spPr>
          <a:xfrm>
            <a:off x="4762500" y="3436938"/>
            <a:ext cx="1397000" cy="1376362"/>
          </a:xfrm>
          <a:prstGeom prst="rect">
            <a:avLst/>
          </a:prstGeom>
          <a:noFill/>
          <a:ln>
            <a:noFill/>
          </a:ln>
        </p:spPr>
      </p:pic>
      <p:pic>
        <p:nvPicPr>
          <p:cNvPr id="301" name="Google Shape;301;p8"/>
          <p:cNvPicPr preferRelativeResize="0"/>
          <p:nvPr/>
        </p:nvPicPr>
        <p:blipFill rotWithShape="1">
          <a:blip r:embed="rId5">
            <a:alphaModFix/>
          </a:blip>
          <a:srcRect b="0" l="0" r="77623" t="0"/>
          <a:stretch/>
        </p:blipFill>
        <p:spPr>
          <a:xfrm>
            <a:off x="584200" y="5461000"/>
            <a:ext cx="1397000" cy="1376363"/>
          </a:xfrm>
          <a:prstGeom prst="rect">
            <a:avLst/>
          </a:prstGeom>
          <a:noFill/>
          <a:ln>
            <a:noFill/>
          </a:ln>
        </p:spPr>
      </p:pic>
      <p:sp>
        <p:nvSpPr>
          <p:cNvPr id="302" name="Google Shape;302;p8"/>
          <p:cNvSpPr/>
          <p:nvPr/>
        </p:nvSpPr>
        <p:spPr>
          <a:xfrm>
            <a:off x="317500" y="4635500"/>
            <a:ext cx="2095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Not</a:t>
            </a:r>
            <a:endParaRPr b="1" i="0" sz="2400" u="none" cap="none" strike="noStrike">
              <a:solidFill>
                <a:srgbClr val="000000"/>
              </a:solidFill>
              <a:latin typeface="Calibri"/>
              <a:ea typeface="Calibri"/>
              <a:cs typeface="Calibri"/>
              <a:sym typeface="Calibri"/>
            </a:endParaRPr>
          </a:p>
          <a:p>
            <a:pPr indent="-7620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 = 1 when A=0</a:t>
            </a:r>
            <a:endParaRPr b="0" i="0" sz="1400" u="none" cap="none" strike="noStrike">
              <a:solidFill>
                <a:srgbClr val="000000"/>
              </a:solidFill>
              <a:latin typeface="Arial"/>
              <a:ea typeface="Arial"/>
              <a:cs typeface="Arial"/>
              <a:sym typeface="Arial"/>
            </a:endParaRPr>
          </a:p>
        </p:txBody>
      </p:sp>
      <p:pic>
        <p:nvPicPr>
          <p:cNvPr id="303" name="Google Shape;303;p8"/>
          <p:cNvPicPr preferRelativeResize="0"/>
          <p:nvPr/>
        </p:nvPicPr>
        <p:blipFill rotWithShape="1">
          <a:blip r:embed="rId6">
            <a:alphaModFix/>
          </a:blip>
          <a:srcRect b="0" l="0" r="77623" t="0"/>
          <a:stretch/>
        </p:blipFill>
        <p:spPr>
          <a:xfrm>
            <a:off x="4762500" y="5468938"/>
            <a:ext cx="1397000" cy="1376362"/>
          </a:xfrm>
          <a:prstGeom prst="rect">
            <a:avLst/>
          </a:prstGeom>
          <a:noFill/>
          <a:ln>
            <a:noFill/>
          </a:ln>
        </p:spPr>
      </p:pic>
      <p:sp>
        <p:nvSpPr>
          <p:cNvPr id="304" name="Google Shape;304;p8"/>
          <p:cNvSpPr/>
          <p:nvPr/>
        </p:nvSpPr>
        <p:spPr>
          <a:xfrm>
            <a:off x="3568700" y="4635500"/>
            <a:ext cx="51816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Exclusive-Or (Xor)</a:t>
            </a:r>
            <a:endParaRPr b="1" i="0" sz="2400" u="none" cap="none" strike="noStrike">
              <a:solidFill>
                <a:srgbClr val="000000"/>
              </a:solidFill>
              <a:latin typeface="Calibri"/>
              <a:ea typeface="Calibri"/>
              <a:cs typeface="Calibri"/>
              <a:sym typeface="Calibri"/>
            </a:endParaRPr>
          </a:p>
          <a:p>
            <a:pPr indent="-7620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 but not both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Boolean Algebras</a:t>
            </a:r>
            <a:endParaRPr/>
          </a:p>
        </p:txBody>
      </p:sp>
      <p:sp>
        <p:nvSpPr>
          <p:cNvPr id="310" name="Google Shape;310;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Operate on Bit Vectors</a:t>
            </a:r>
            <a:endParaRPr/>
          </a:p>
          <a:p>
            <a:pPr indent="-285750" lvl="1" marL="552450" rtl="0" algn="l">
              <a:lnSpc>
                <a:spcPct val="100000"/>
              </a:lnSpc>
              <a:spcBef>
                <a:spcPts val="400"/>
              </a:spcBef>
              <a:spcAft>
                <a:spcPts val="0"/>
              </a:spcAft>
              <a:buSzPts val="2200"/>
              <a:buChar char="▪"/>
            </a:pPr>
            <a:r>
              <a:rPr lang="en-US"/>
              <a:t>Operations applied bitwise</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All of the Properties of Boolean Algebra Apply</a:t>
            </a:r>
            <a:endParaRPr/>
          </a:p>
        </p:txBody>
      </p:sp>
      <p:sp>
        <p:nvSpPr>
          <p:cNvPr id="311" name="Google Shape;311;p9"/>
          <p:cNvSpPr/>
          <p:nvPr/>
        </p:nvSpPr>
        <p:spPr>
          <a:xfrm>
            <a:off x="7874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&amp;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01000001</a:t>
            </a:r>
            <a:endParaRPr b="0" i="0" sz="1400" u="none" cap="none" strike="noStrike">
              <a:solidFill>
                <a:srgbClr val="000000"/>
              </a:solidFill>
              <a:latin typeface="Arial"/>
              <a:ea typeface="Arial"/>
              <a:cs typeface="Arial"/>
              <a:sym typeface="Arial"/>
            </a:endParaRPr>
          </a:p>
        </p:txBody>
      </p:sp>
      <p:cxnSp>
        <p:nvCxnSpPr>
          <p:cNvPr id="312" name="Google Shape;312;p9"/>
          <p:cNvCxnSpPr/>
          <p:nvPr/>
        </p:nvCxnSpPr>
        <p:spPr>
          <a:xfrm>
            <a:off x="8636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3" name="Google Shape;313;p9"/>
          <p:cNvSpPr/>
          <p:nvPr/>
        </p:nvSpPr>
        <p:spPr>
          <a:xfrm>
            <a:off x="26162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cxnSp>
        <p:nvCxnSpPr>
          <p:cNvPr id="314" name="Google Shape;314;p9"/>
          <p:cNvCxnSpPr/>
          <p:nvPr/>
        </p:nvCxnSpPr>
        <p:spPr>
          <a:xfrm>
            <a:off x="2692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5" name="Google Shape;315;p9"/>
          <p:cNvSpPr/>
          <p:nvPr/>
        </p:nvSpPr>
        <p:spPr>
          <a:xfrm>
            <a:off x="44450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cxnSp>
        <p:nvCxnSpPr>
          <p:cNvPr id="316" name="Google Shape;316;p9"/>
          <p:cNvCxnSpPr/>
          <p:nvPr/>
        </p:nvCxnSpPr>
        <p:spPr>
          <a:xfrm>
            <a:off x="4597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7" name="Google Shape;317;p9"/>
          <p:cNvSpPr/>
          <p:nvPr/>
        </p:nvSpPr>
        <p:spPr>
          <a:xfrm>
            <a:off x="6348413" y="2349500"/>
            <a:ext cx="1679575"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cxnSp>
        <p:nvCxnSpPr>
          <p:cNvPr id="318" name="Google Shape;318;p9"/>
          <p:cNvCxnSpPr/>
          <p:nvPr/>
        </p:nvCxnSpPr>
        <p:spPr>
          <a:xfrm>
            <a:off x="6426200" y="2981325"/>
            <a:ext cx="1600200" cy="1588"/>
          </a:xfrm>
          <a:prstGeom prst="straightConnector1">
            <a:avLst/>
          </a:prstGeom>
          <a:noFill/>
          <a:ln cap="flat" cmpd="sng" w="25400">
            <a:solidFill>
              <a:srgbClr val="000066"/>
            </a:solidFill>
            <a:prstDash val="solid"/>
            <a:round/>
            <a:headEnd len="sm" w="sm" type="none"/>
            <a:tailEnd len="sm" w="sm" type="none"/>
          </a:ln>
        </p:spPr>
      </p:cxnSp>
      <p:sp>
        <p:nvSpPr>
          <p:cNvPr id="319" name="Google Shape;319;p9"/>
          <p:cNvSpPr/>
          <p:nvPr/>
        </p:nvSpPr>
        <p:spPr>
          <a:xfrm>
            <a:off x="787400" y="3035300"/>
            <a:ext cx="16779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  01000001</a:t>
            </a:r>
            <a:endParaRPr b="0" i="0" sz="1400" u="none" cap="none" strike="noStrike">
              <a:solidFill>
                <a:srgbClr val="000000"/>
              </a:solidFill>
              <a:latin typeface="Arial"/>
              <a:ea typeface="Arial"/>
              <a:cs typeface="Arial"/>
              <a:sym typeface="Arial"/>
            </a:endParaRPr>
          </a:p>
        </p:txBody>
      </p:sp>
      <p:sp>
        <p:nvSpPr>
          <p:cNvPr id="320" name="Google Shape;320;p9"/>
          <p:cNvSpPr/>
          <p:nvPr/>
        </p:nvSpPr>
        <p:spPr>
          <a:xfrm>
            <a:off x="29210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4749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6654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type="title"/>
          </p:nvPr>
        </p:nvSpPr>
        <p:spPr>
          <a:xfrm>
            <a:off x="357018" y="435678"/>
            <a:ext cx="86345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Representing &amp; Manipulating Sets</a:t>
            </a:r>
            <a:endParaRPr/>
          </a:p>
        </p:txBody>
      </p:sp>
      <p:sp>
        <p:nvSpPr>
          <p:cNvPr id="328" name="Google Shape;328;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Representation</a:t>
            </a:r>
            <a:endParaRPr/>
          </a:p>
          <a:p>
            <a:pPr indent="-285750" lvl="1" marL="742950" rtl="0" algn="l">
              <a:lnSpc>
                <a:spcPct val="100000"/>
              </a:lnSpc>
              <a:spcBef>
                <a:spcPts val="400"/>
              </a:spcBef>
              <a:spcAft>
                <a:spcPts val="0"/>
              </a:spcAft>
              <a:buSzPts val="2200"/>
              <a:buChar char="▪"/>
            </a:pPr>
            <a:r>
              <a:rPr lang="en-US"/>
              <a:t>Width w bit vector represents subsets of {0, …, w–1}</a:t>
            </a:r>
            <a:endParaRPr/>
          </a:p>
          <a:p>
            <a:pPr indent="-285750" lvl="1" marL="742950" rtl="0" algn="l">
              <a:lnSpc>
                <a:spcPct val="100000"/>
              </a:lnSpc>
              <a:spcBef>
                <a:spcPts val="400"/>
              </a:spcBef>
              <a:spcAft>
                <a:spcPts val="0"/>
              </a:spcAft>
              <a:buSzPts val="2200"/>
              <a:buChar char="▪"/>
            </a:pPr>
            <a:r>
              <a:rPr lang="en-US"/>
              <a:t>a</a:t>
            </a:r>
            <a:r>
              <a:rPr baseline="-25000" lang="en-US"/>
              <a:t>j</a:t>
            </a:r>
            <a:r>
              <a:rPr lang="en-US"/>
              <a:t> = 1 if j  ∈ A</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01101001	{ 0, 3, 5,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65</a:t>
            </a:r>
            <a:r>
              <a:rPr i="1" lang="en-US"/>
              <a:t>4</a:t>
            </a:r>
            <a:r>
              <a:rPr i="1" lang="en-US">
                <a:solidFill>
                  <a:srgbClr val="FF0000"/>
                </a:solidFill>
              </a:rPr>
              <a:t>3</a:t>
            </a:r>
            <a:r>
              <a:rPr i="1" lang="en-US"/>
              <a:t>21</a:t>
            </a:r>
            <a:r>
              <a:rPr i="1" lang="en-US">
                <a:solidFill>
                  <a:srgbClr val="FF0000"/>
                </a:solidFill>
              </a:rPr>
              <a:t>0</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01010101	{ 0, 2, 4,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a:t>
            </a:r>
            <a:r>
              <a:rPr i="1" lang="en-US"/>
              <a:t>5</a:t>
            </a:r>
            <a:r>
              <a:rPr i="1" lang="en-US">
                <a:solidFill>
                  <a:srgbClr val="FF0000"/>
                </a:solidFill>
              </a:rPr>
              <a:t>4</a:t>
            </a:r>
            <a:r>
              <a:rPr i="1" lang="en-US"/>
              <a:t>3</a:t>
            </a:r>
            <a:r>
              <a:rPr i="1" lang="en-US">
                <a:solidFill>
                  <a:srgbClr val="FF0000"/>
                </a:solidFill>
              </a:rPr>
              <a:t>2</a:t>
            </a:r>
            <a:r>
              <a:rPr i="1" lang="en-US"/>
              <a:t>1</a:t>
            </a:r>
            <a:r>
              <a:rPr i="1" lang="en-US">
                <a:solidFill>
                  <a:srgbClr val="FF0000"/>
                </a:solidFill>
              </a:rPr>
              <a:t>0</a:t>
            </a:r>
            <a:endParaRPr/>
          </a:p>
          <a:p>
            <a:pPr indent="-342900" lvl="0" marL="342900" rtl="0" algn="l">
              <a:lnSpc>
                <a:spcPct val="100000"/>
              </a:lnSpc>
              <a:spcBef>
                <a:spcPts val="480"/>
              </a:spcBef>
              <a:spcAft>
                <a:spcPts val="0"/>
              </a:spcAft>
              <a:buSzPts val="1440"/>
              <a:buChar char="⬛"/>
            </a:pPr>
            <a:r>
              <a:rPr lang="en-US"/>
              <a:t>Operations</a:t>
            </a:r>
            <a:endParaRPr/>
          </a:p>
          <a:p>
            <a:pPr indent="-285750" lvl="1" marL="742950" rtl="0" algn="l">
              <a:lnSpc>
                <a:spcPct val="100000"/>
              </a:lnSpc>
              <a:spcBef>
                <a:spcPts val="400"/>
              </a:spcBef>
              <a:spcAft>
                <a:spcPts val="0"/>
              </a:spcAft>
              <a:buSzPts val="2200"/>
              <a:buChar char="▪"/>
            </a:pPr>
            <a:r>
              <a:rPr lang="en-US"/>
              <a:t>&amp;    Intersection		01000001	{ 0, 6 }</a:t>
            </a:r>
            <a:endParaRPr/>
          </a:p>
          <a:p>
            <a:pPr indent="-285750" lvl="1" marL="742950" rtl="0" algn="l">
              <a:lnSpc>
                <a:spcPct val="100000"/>
              </a:lnSpc>
              <a:spcBef>
                <a:spcPts val="400"/>
              </a:spcBef>
              <a:spcAft>
                <a:spcPts val="0"/>
              </a:spcAft>
              <a:buSzPts val="2200"/>
              <a:buChar char="▪"/>
            </a:pPr>
            <a:r>
              <a:rPr lang="en-US"/>
              <a:t>|     Union			01111101	{ 0, 2, 3, 4, 5, 6 }</a:t>
            </a:r>
            <a:endParaRPr/>
          </a:p>
          <a:p>
            <a:pPr indent="-285750" lvl="1" marL="742950" rtl="0" algn="l">
              <a:lnSpc>
                <a:spcPct val="100000"/>
              </a:lnSpc>
              <a:spcBef>
                <a:spcPts val="400"/>
              </a:spcBef>
              <a:spcAft>
                <a:spcPts val="0"/>
              </a:spcAft>
              <a:buSzPts val="2200"/>
              <a:buChar char="▪"/>
            </a:pPr>
            <a:r>
              <a:rPr lang="en-US"/>
              <a:t>^	    Symmetric difference	00111100	{ 2, 3, 4, 5 }</a:t>
            </a:r>
            <a:endParaRPr/>
          </a:p>
          <a:p>
            <a:pPr indent="-285750" lvl="1" marL="742950" rtl="0" algn="l">
              <a:lnSpc>
                <a:spcPct val="100000"/>
              </a:lnSpc>
              <a:spcBef>
                <a:spcPts val="400"/>
              </a:spcBef>
              <a:spcAft>
                <a:spcPts val="0"/>
              </a:spcAft>
              <a:buSzPts val="2200"/>
              <a:buChar char="▪"/>
            </a:pPr>
            <a:r>
              <a:rPr lang="en-US"/>
              <a:t>~	    Complement		10101010	{ 1, 3, 5, 7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Bit-Level Operations in C</a:t>
            </a:r>
            <a:endParaRPr/>
          </a:p>
        </p:txBody>
      </p:sp>
      <p:sp>
        <p:nvSpPr>
          <p:cNvPr id="334" name="Google Shape;33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Operations </a:t>
            </a:r>
            <a:r>
              <a:rPr lang="en-US">
                <a:latin typeface="Arial"/>
                <a:ea typeface="Arial"/>
                <a:cs typeface="Arial"/>
                <a:sym typeface="Arial"/>
              </a:rPr>
              <a:t>&amp;</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Available in C</a:t>
            </a:r>
            <a:endParaRPr/>
          </a:p>
          <a:p>
            <a:pPr indent="-285750" lvl="1" marL="552450" rtl="0" algn="l">
              <a:lnSpc>
                <a:spcPct val="100000"/>
              </a:lnSpc>
              <a:spcBef>
                <a:spcPts val="400"/>
              </a:spcBef>
              <a:spcAft>
                <a:spcPts val="0"/>
              </a:spcAft>
              <a:buSzPts val="2200"/>
              <a:buChar char="▪"/>
            </a:pPr>
            <a:r>
              <a:rPr lang="en-US"/>
              <a:t>Apply to any “integral” data type</a:t>
            </a:r>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long, int, short, char, unsigned</a:t>
            </a:r>
            <a:endParaRPr sz="1800">
              <a:latin typeface="Arial"/>
              <a:ea typeface="Arial"/>
              <a:cs typeface="Arial"/>
              <a:sym typeface="Arial"/>
            </a:endParaRPr>
          </a:p>
          <a:p>
            <a:pPr indent="-285750" lvl="1" marL="552450" rtl="0" algn="l">
              <a:lnSpc>
                <a:spcPct val="100000"/>
              </a:lnSpc>
              <a:spcBef>
                <a:spcPts val="400"/>
              </a:spcBef>
              <a:spcAft>
                <a:spcPts val="0"/>
              </a:spcAft>
              <a:buSzPts val="2200"/>
              <a:buChar char="▪"/>
            </a:pPr>
            <a:r>
              <a:rPr lang="en-US"/>
              <a:t>View arguments as bit vectors</a:t>
            </a:r>
            <a:endParaRPr/>
          </a:p>
          <a:p>
            <a:pPr indent="-285750" lvl="1" marL="552450" rtl="0" algn="l">
              <a:lnSpc>
                <a:spcPct val="100000"/>
              </a:lnSpc>
              <a:spcBef>
                <a:spcPts val="400"/>
              </a:spcBef>
              <a:spcAft>
                <a:spcPts val="0"/>
              </a:spcAft>
              <a:buSzPts val="2200"/>
              <a:buChar char="▪"/>
            </a:pPr>
            <a:r>
              <a:rPr lang="en-US"/>
              <a:t>Arguments applied bit-wise</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0xBE</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~01000001</a:t>
            </a:r>
            <a:r>
              <a:rPr baseline="-25000" lang="en-US" sz="1800">
                <a:latin typeface="Arial"/>
                <a:ea typeface="Arial"/>
                <a:cs typeface="Arial"/>
                <a:sym typeface="Arial"/>
              </a:rPr>
              <a:t>2</a:t>
            </a:r>
            <a:r>
              <a:rPr lang="en-US" sz="1800">
                <a:latin typeface="Arial"/>
                <a:ea typeface="Arial"/>
                <a:cs typeface="Arial"/>
                <a:sym typeface="Arial"/>
              </a:rPr>
              <a:t> ➙ 10111110</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0xFF</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~00000000</a:t>
            </a:r>
            <a:r>
              <a:rPr baseline="-25000" lang="en-US" sz="1800">
                <a:latin typeface="Arial"/>
                <a:ea typeface="Arial"/>
                <a:cs typeface="Arial"/>
                <a:sym typeface="Arial"/>
              </a:rPr>
              <a:t>2</a:t>
            </a:r>
            <a:r>
              <a:rPr lang="en-US" sz="1800">
                <a:latin typeface="Arial"/>
                <a:ea typeface="Arial"/>
                <a:cs typeface="Arial"/>
                <a:sym typeface="Arial"/>
              </a:rPr>
              <a:t> ➙ 11111111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&amp; 0x55 ➙ 0x41</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&amp; 01010101</a:t>
            </a:r>
            <a:r>
              <a:rPr baseline="-25000" lang="en-US" sz="1800">
                <a:latin typeface="Arial"/>
                <a:ea typeface="Arial"/>
                <a:cs typeface="Arial"/>
                <a:sym typeface="Arial"/>
              </a:rPr>
              <a:t>2</a:t>
            </a:r>
            <a:r>
              <a:rPr lang="en-US" sz="1800">
                <a:latin typeface="Arial"/>
                <a:ea typeface="Arial"/>
                <a:cs typeface="Arial"/>
                <a:sym typeface="Arial"/>
              </a:rPr>
              <a:t> ➙ 01000001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0x7D</a:t>
            </a:r>
            <a:endParaRPr sz="1800">
              <a:latin typeface="Arial"/>
              <a:ea typeface="Arial"/>
              <a:cs typeface="Arial"/>
              <a:sym typeface="Arial"/>
            </a:endParaRPr>
          </a:p>
          <a:p>
            <a:pPr indent="-228600" lvl="2" marL="838200" rtl="0" algn="l">
              <a:lnSpc>
                <a:spcPct val="100000"/>
              </a:lnSpc>
              <a:spcBef>
                <a:spcPts val="40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 01010101</a:t>
            </a:r>
            <a:r>
              <a:rPr baseline="-25000" lang="en-US" sz="1800">
                <a:latin typeface="Arial"/>
                <a:ea typeface="Arial"/>
                <a:cs typeface="Arial"/>
                <a:sym typeface="Arial"/>
              </a:rPr>
              <a:t>2</a:t>
            </a:r>
            <a:r>
              <a:rPr lang="en-US" sz="1800">
                <a:latin typeface="Arial"/>
                <a:ea typeface="Arial"/>
                <a:cs typeface="Arial"/>
                <a:sym typeface="Arial"/>
              </a:rPr>
              <a:t> </a:t>
            </a:r>
            <a:r>
              <a:rPr lang="en-US">
                <a:latin typeface="Arial"/>
                <a:ea typeface="Arial"/>
                <a:cs typeface="Arial"/>
                <a:sym typeface="Arial"/>
              </a:rPr>
              <a:t>➙</a:t>
            </a:r>
            <a:r>
              <a:rPr lang="en-US" sz="1800">
                <a:latin typeface="Arial"/>
                <a:ea typeface="Arial"/>
                <a:cs typeface="Arial"/>
                <a:sym typeface="Arial"/>
              </a:rPr>
              <a:t> 01111101</a:t>
            </a:r>
            <a:r>
              <a:rPr baseline="-25000" lang="en-US" sz="1800">
                <a:latin typeface="Arial"/>
                <a:ea typeface="Arial"/>
                <a:cs typeface="Arial"/>
                <a:sym typeface="Arial"/>
              </a:rPr>
              <a:t>2</a:t>
            </a:r>
            <a:endParaRPr baseline="-25000"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40" name="Google Shape;340;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46" name="Google Shape;346;p1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
        <p:nvSpPr>
          <p:cNvPr id="347" name="Google Shape;347;p13"/>
          <p:cNvSpPr/>
          <p:nvPr/>
        </p:nvSpPr>
        <p:spPr>
          <a:xfrm>
            <a:off x="1892300" y="2743200"/>
            <a:ext cx="6400800" cy="2590800"/>
          </a:xfrm>
          <a:prstGeom prst="wedgeRoundRectCallout">
            <a:avLst>
              <a:gd fmla="val -40824" name="adj1"/>
              <a:gd fmla="val -88541" name="adj2"/>
              <a:gd fmla="val 16667" name="adj3"/>
            </a:avLst>
          </a:prstGeom>
          <a:solidFill>
            <a:srgbClr val="FF9900"/>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Watch out for &amp;&amp; vs. &amp; (and || vs.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one of the more common oopsies 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C programming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Shift Operations</a:t>
            </a:r>
            <a:endParaRPr/>
          </a:p>
        </p:txBody>
      </p:sp>
      <p:sp>
        <p:nvSpPr>
          <p:cNvPr id="353" name="Google Shape;353;p1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Left Shift: 	</a:t>
            </a:r>
            <a:r>
              <a:rPr lang="en-US">
                <a:latin typeface="Courier New"/>
                <a:ea typeface="Courier New"/>
                <a:cs typeface="Courier New"/>
                <a:sym typeface="Courier New"/>
              </a:rPr>
              <a:t>x &lt;&lt;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left </a:t>
            </a:r>
            <a:r>
              <a:rPr b="1" lang="en-US">
                <a:latin typeface="Courier New"/>
                <a:ea typeface="Courier New"/>
                <a:cs typeface="Courier New"/>
                <a:sym typeface="Courier New"/>
              </a:rPr>
              <a:t>y</a:t>
            </a:r>
            <a:r>
              <a:rPr lang="en-US"/>
              <a:t> positions</a:t>
            </a:r>
            <a:endParaRPr/>
          </a:p>
          <a:p>
            <a:pPr indent="-228600" lvl="3" marL="1181100" rtl="0" algn="l">
              <a:lnSpc>
                <a:spcPct val="100000"/>
              </a:lnSpc>
              <a:spcBef>
                <a:spcPts val="400"/>
              </a:spcBef>
              <a:spcAft>
                <a:spcPts val="0"/>
              </a:spcAft>
              <a:buClr>
                <a:schemeClr val="dk1"/>
              </a:buClr>
              <a:buSzPts val="2000"/>
              <a:buFont typeface="Calibri"/>
              <a:buChar char="–"/>
            </a:pPr>
            <a:r>
              <a:rPr lang="en-US"/>
              <a:t>Throw away extra bits on left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right</a:t>
            </a:r>
            <a:endParaRPr/>
          </a:p>
          <a:p>
            <a:pPr indent="-342900" lvl="0" marL="342900" rtl="0" algn="l">
              <a:lnSpc>
                <a:spcPct val="100000"/>
              </a:lnSpc>
              <a:spcBef>
                <a:spcPts val="480"/>
              </a:spcBef>
              <a:spcAft>
                <a:spcPts val="0"/>
              </a:spcAft>
              <a:buSzPts val="1440"/>
              <a:buChar char="⬛"/>
            </a:pPr>
            <a:r>
              <a:rPr lang="en-US"/>
              <a:t>Right Shift: 	</a:t>
            </a:r>
            <a:r>
              <a:rPr lang="en-US">
                <a:latin typeface="Courier New"/>
                <a:ea typeface="Courier New"/>
                <a:cs typeface="Courier New"/>
                <a:sym typeface="Courier New"/>
              </a:rPr>
              <a:t>x &gt;&gt;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right </a:t>
            </a:r>
            <a:r>
              <a:rPr b="1" lang="en-US">
                <a:latin typeface="Courier New"/>
                <a:ea typeface="Courier New"/>
                <a:cs typeface="Courier New"/>
                <a:sym typeface="Courier New"/>
              </a:rPr>
              <a:t>y</a:t>
            </a:r>
            <a:r>
              <a:rPr lang="en-US"/>
              <a:t> positions</a:t>
            </a:r>
            <a:endParaRPr/>
          </a:p>
          <a:p>
            <a:pPr indent="-228600" lvl="2" marL="838200" rtl="0" algn="l">
              <a:lnSpc>
                <a:spcPct val="100000"/>
              </a:lnSpc>
              <a:spcBef>
                <a:spcPts val="400"/>
              </a:spcBef>
              <a:spcAft>
                <a:spcPts val="0"/>
              </a:spcAft>
              <a:buClr>
                <a:schemeClr val="dk1"/>
              </a:buClr>
              <a:buSzPts val="1600"/>
              <a:buChar char="▪"/>
            </a:pPr>
            <a:r>
              <a:rPr lang="en-US"/>
              <a:t>Throw away extra bits on right</a:t>
            </a:r>
            <a:endParaRPr/>
          </a:p>
          <a:p>
            <a:pPr indent="-285750" lvl="1" marL="552450" rtl="0" algn="l">
              <a:lnSpc>
                <a:spcPct val="100000"/>
              </a:lnSpc>
              <a:spcBef>
                <a:spcPts val="400"/>
              </a:spcBef>
              <a:spcAft>
                <a:spcPts val="0"/>
              </a:spcAft>
              <a:buSzPts val="2200"/>
              <a:buChar char="▪"/>
            </a:pPr>
            <a:r>
              <a:rPr lang="en-US"/>
              <a:t>Logical shift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left</a:t>
            </a:r>
            <a:endParaRPr/>
          </a:p>
          <a:p>
            <a:pPr indent="-285750" lvl="1" marL="552450" rtl="0" algn="l">
              <a:lnSpc>
                <a:spcPct val="100000"/>
              </a:lnSpc>
              <a:spcBef>
                <a:spcPts val="400"/>
              </a:spcBef>
              <a:spcAft>
                <a:spcPts val="0"/>
              </a:spcAft>
              <a:buSzPts val="2200"/>
              <a:buChar char="▪"/>
            </a:pPr>
            <a:r>
              <a:rPr lang="en-US"/>
              <a:t>Arithmetic shift</a:t>
            </a:r>
            <a:endParaRPr/>
          </a:p>
          <a:p>
            <a:pPr indent="-228600" lvl="2" marL="838200" rtl="0" algn="l">
              <a:lnSpc>
                <a:spcPct val="100000"/>
              </a:lnSpc>
              <a:spcBef>
                <a:spcPts val="400"/>
              </a:spcBef>
              <a:spcAft>
                <a:spcPts val="0"/>
              </a:spcAft>
              <a:buClr>
                <a:schemeClr val="dk1"/>
              </a:buClr>
              <a:buSzPts val="1600"/>
              <a:buChar char="▪"/>
            </a:pPr>
            <a:r>
              <a:rPr lang="en-US"/>
              <a:t>Replicate most significant bit on left</a:t>
            </a:r>
            <a:endParaRPr/>
          </a:p>
          <a:p>
            <a:pPr indent="-342900" lvl="0" marL="342900" rtl="0" algn="l">
              <a:lnSpc>
                <a:spcPct val="100000"/>
              </a:lnSpc>
              <a:spcBef>
                <a:spcPts val="480"/>
              </a:spcBef>
              <a:spcAft>
                <a:spcPts val="0"/>
              </a:spcAft>
              <a:buSzPts val="1440"/>
              <a:buChar char="⬛"/>
            </a:pPr>
            <a:r>
              <a:rPr lang="en-US"/>
              <a:t>Undefined Behavior</a:t>
            </a:r>
            <a:endParaRPr/>
          </a:p>
          <a:p>
            <a:pPr indent="-285750" lvl="1" marL="552450" rtl="0" algn="l">
              <a:lnSpc>
                <a:spcPct val="100000"/>
              </a:lnSpc>
              <a:spcBef>
                <a:spcPts val="400"/>
              </a:spcBef>
              <a:spcAft>
                <a:spcPts val="0"/>
              </a:spcAft>
              <a:buSzPts val="2200"/>
              <a:buChar char="▪"/>
            </a:pPr>
            <a:r>
              <a:rPr lang="en-US"/>
              <a:t>Shift amount &lt; 0 or ≥ word size</a:t>
            </a:r>
            <a:endParaRPr/>
          </a:p>
        </p:txBody>
      </p:sp>
      <p:grpSp>
        <p:nvGrpSpPr>
          <p:cNvPr id="354" name="Google Shape;354;p14"/>
          <p:cNvGrpSpPr/>
          <p:nvPr/>
        </p:nvGrpSpPr>
        <p:grpSpPr>
          <a:xfrm>
            <a:off x="6781800" y="1371600"/>
            <a:ext cx="1371600" cy="457200"/>
            <a:chOff x="0" y="0"/>
            <a:chExt cx="864" cy="288"/>
          </a:xfrm>
        </p:grpSpPr>
        <p:sp>
          <p:nvSpPr>
            <p:cNvPr id="355" name="Google Shape;35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6" name="Google Shape;35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01100010</a:t>
              </a:r>
              <a:endParaRPr b="0" i="0" sz="1400" u="none" cap="none" strike="noStrike">
                <a:solidFill>
                  <a:srgbClr val="000000"/>
                </a:solidFill>
                <a:latin typeface="Arial"/>
                <a:ea typeface="Arial"/>
                <a:cs typeface="Arial"/>
                <a:sym typeface="Arial"/>
              </a:endParaRPr>
            </a:p>
          </p:txBody>
        </p:sp>
      </p:grpSp>
      <p:grpSp>
        <p:nvGrpSpPr>
          <p:cNvPr id="357" name="Google Shape;357;p14"/>
          <p:cNvGrpSpPr/>
          <p:nvPr/>
        </p:nvGrpSpPr>
        <p:grpSpPr>
          <a:xfrm>
            <a:off x="5376863" y="1371600"/>
            <a:ext cx="1436687" cy="457200"/>
            <a:chOff x="0" y="0"/>
            <a:chExt cx="904" cy="288"/>
          </a:xfrm>
        </p:grpSpPr>
        <p:sp>
          <p:nvSpPr>
            <p:cNvPr id="358" name="Google Shape;358;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9" name="Google Shape;359;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60" name="Google Shape;360;p14"/>
          <p:cNvGrpSpPr/>
          <p:nvPr/>
        </p:nvGrpSpPr>
        <p:grpSpPr>
          <a:xfrm>
            <a:off x="6781800" y="1828800"/>
            <a:ext cx="1371600" cy="457200"/>
            <a:chOff x="0" y="0"/>
            <a:chExt cx="864" cy="288"/>
          </a:xfrm>
        </p:grpSpPr>
        <p:sp>
          <p:nvSpPr>
            <p:cNvPr id="361" name="Google Shape;36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2" name="Google Shape;36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63" name="Google Shape;363;p14"/>
          <p:cNvGrpSpPr/>
          <p:nvPr/>
        </p:nvGrpSpPr>
        <p:grpSpPr>
          <a:xfrm>
            <a:off x="5410200" y="1828800"/>
            <a:ext cx="1371600" cy="457200"/>
            <a:chOff x="0" y="0"/>
            <a:chExt cx="864" cy="288"/>
          </a:xfrm>
        </p:grpSpPr>
        <p:sp>
          <p:nvSpPr>
            <p:cNvPr id="364" name="Google Shape;36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5" name="Google Shape;365;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66" name="Google Shape;366;p14"/>
          <p:cNvGrpSpPr/>
          <p:nvPr/>
        </p:nvGrpSpPr>
        <p:grpSpPr>
          <a:xfrm>
            <a:off x="6781800" y="2286000"/>
            <a:ext cx="1371600" cy="457200"/>
            <a:chOff x="0" y="0"/>
            <a:chExt cx="864" cy="288"/>
          </a:xfrm>
        </p:grpSpPr>
        <p:sp>
          <p:nvSpPr>
            <p:cNvPr id="367" name="Google Shape;36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8" name="Google Shape;36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69" name="Google Shape;369;p14"/>
          <p:cNvGrpSpPr/>
          <p:nvPr/>
        </p:nvGrpSpPr>
        <p:grpSpPr>
          <a:xfrm>
            <a:off x="5410200" y="2286000"/>
            <a:ext cx="1371600" cy="457200"/>
            <a:chOff x="0" y="0"/>
            <a:chExt cx="864" cy="288"/>
          </a:xfrm>
        </p:grpSpPr>
        <p:sp>
          <p:nvSpPr>
            <p:cNvPr id="370" name="Google Shape;37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1" name="Google Shape;371;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72" name="Google Shape;372;p14"/>
          <p:cNvGrpSpPr/>
          <p:nvPr/>
        </p:nvGrpSpPr>
        <p:grpSpPr>
          <a:xfrm>
            <a:off x="6781800" y="2743200"/>
            <a:ext cx="1371600" cy="457200"/>
            <a:chOff x="0" y="0"/>
            <a:chExt cx="864" cy="288"/>
          </a:xfrm>
        </p:grpSpPr>
        <p:sp>
          <p:nvSpPr>
            <p:cNvPr id="373" name="Google Shape;37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4" name="Google Shape;37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75" name="Google Shape;375;p14"/>
          <p:cNvGrpSpPr/>
          <p:nvPr/>
        </p:nvGrpSpPr>
        <p:grpSpPr>
          <a:xfrm>
            <a:off x="5410200" y="2743200"/>
            <a:ext cx="1371600" cy="457200"/>
            <a:chOff x="0" y="0"/>
            <a:chExt cx="864" cy="288"/>
          </a:xfrm>
        </p:grpSpPr>
        <p:sp>
          <p:nvSpPr>
            <p:cNvPr id="376" name="Google Shape;37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7" name="Google Shape;377;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78" name="Google Shape;378;p14"/>
          <p:cNvGrpSpPr/>
          <p:nvPr/>
        </p:nvGrpSpPr>
        <p:grpSpPr>
          <a:xfrm>
            <a:off x="6781800" y="3581400"/>
            <a:ext cx="1371600" cy="457200"/>
            <a:chOff x="0" y="0"/>
            <a:chExt cx="864" cy="288"/>
          </a:xfrm>
        </p:grpSpPr>
        <p:sp>
          <p:nvSpPr>
            <p:cNvPr id="379" name="Google Shape;37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0" name="Google Shape;38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10100010</a:t>
              </a:r>
              <a:endParaRPr b="0" i="0" sz="1400" u="none" cap="none" strike="noStrike">
                <a:solidFill>
                  <a:srgbClr val="000000"/>
                </a:solidFill>
                <a:latin typeface="Arial"/>
                <a:ea typeface="Arial"/>
                <a:cs typeface="Arial"/>
                <a:sym typeface="Arial"/>
              </a:endParaRPr>
            </a:p>
          </p:txBody>
        </p:sp>
      </p:grpSp>
      <p:grpSp>
        <p:nvGrpSpPr>
          <p:cNvPr id="381" name="Google Shape;381;p14"/>
          <p:cNvGrpSpPr/>
          <p:nvPr/>
        </p:nvGrpSpPr>
        <p:grpSpPr>
          <a:xfrm>
            <a:off x="5376863" y="3581400"/>
            <a:ext cx="1436687" cy="457200"/>
            <a:chOff x="0" y="0"/>
            <a:chExt cx="904" cy="288"/>
          </a:xfrm>
        </p:grpSpPr>
        <p:sp>
          <p:nvSpPr>
            <p:cNvPr id="382" name="Google Shape;382;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3" name="Google Shape;383;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84" name="Google Shape;384;p14"/>
          <p:cNvGrpSpPr/>
          <p:nvPr/>
        </p:nvGrpSpPr>
        <p:grpSpPr>
          <a:xfrm>
            <a:off x="6781800" y="4038600"/>
            <a:ext cx="1371600" cy="457200"/>
            <a:chOff x="0" y="0"/>
            <a:chExt cx="864" cy="288"/>
          </a:xfrm>
        </p:grpSpPr>
        <p:sp>
          <p:nvSpPr>
            <p:cNvPr id="385" name="Google Shape;38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6" name="Google Shape;38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87" name="Google Shape;387;p14"/>
          <p:cNvGrpSpPr/>
          <p:nvPr/>
        </p:nvGrpSpPr>
        <p:grpSpPr>
          <a:xfrm>
            <a:off x="5410200" y="4038600"/>
            <a:ext cx="1371600" cy="457200"/>
            <a:chOff x="0" y="0"/>
            <a:chExt cx="864" cy="288"/>
          </a:xfrm>
        </p:grpSpPr>
        <p:sp>
          <p:nvSpPr>
            <p:cNvPr id="388" name="Google Shape;38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9" name="Google Shape;389;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90" name="Google Shape;390;p14"/>
          <p:cNvGrpSpPr/>
          <p:nvPr/>
        </p:nvGrpSpPr>
        <p:grpSpPr>
          <a:xfrm>
            <a:off x="6781800" y="4495800"/>
            <a:ext cx="1371600" cy="457200"/>
            <a:chOff x="0" y="0"/>
            <a:chExt cx="864" cy="288"/>
          </a:xfrm>
        </p:grpSpPr>
        <p:sp>
          <p:nvSpPr>
            <p:cNvPr id="391" name="Google Shape;39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2" name="Google Shape;39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93" name="Google Shape;393;p14"/>
          <p:cNvGrpSpPr/>
          <p:nvPr/>
        </p:nvGrpSpPr>
        <p:grpSpPr>
          <a:xfrm>
            <a:off x="5410200" y="4495800"/>
            <a:ext cx="1371600" cy="457200"/>
            <a:chOff x="0" y="0"/>
            <a:chExt cx="864" cy="288"/>
          </a:xfrm>
        </p:grpSpPr>
        <p:sp>
          <p:nvSpPr>
            <p:cNvPr id="394" name="Google Shape;39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5" name="Google Shape;395;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96" name="Google Shape;396;p14"/>
          <p:cNvGrpSpPr/>
          <p:nvPr/>
        </p:nvGrpSpPr>
        <p:grpSpPr>
          <a:xfrm>
            <a:off x="6781800" y="4953000"/>
            <a:ext cx="1371600" cy="457200"/>
            <a:chOff x="0" y="0"/>
            <a:chExt cx="864" cy="288"/>
          </a:xfrm>
        </p:grpSpPr>
        <p:sp>
          <p:nvSpPr>
            <p:cNvPr id="397" name="Google Shape;39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8" name="Google Shape;39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99" name="Google Shape;399;p14"/>
          <p:cNvGrpSpPr/>
          <p:nvPr/>
        </p:nvGrpSpPr>
        <p:grpSpPr>
          <a:xfrm>
            <a:off x="5410200" y="4953000"/>
            <a:ext cx="1371600" cy="457200"/>
            <a:chOff x="0" y="0"/>
            <a:chExt cx="864" cy="288"/>
          </a:xfrm>
        </p:grpSpPr>
        <p:sp>
          <p:nvSpPr>
            <p:cNvPr id="400" name="Google Shape;40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1" name="Google Shape;401;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402" name="Google Shape;402;p14"/>
          <p:cNvGrpSpPr/>
          <p:nvPr/>
        </p:nvGrpSpPr>
        <p:grpSpPr>
          <a:xfrm>
            <a:off x="6781800" y="1828800"/>
            <a:ext cx="1371600" cy="457200"/>
            <a:chOff x="0" y="0"/>
            <a:chExt cx="864" cy="288"/>
          </a:xfrm>
        </p:grpSpPr>
        <p:sp>
          <p:nvSpPr>
            <p:cNvPr id="403" name="Google Shape;40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4" name="Google Shape;40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05" name="Google Shape;405;p14"/>
          <p:cNvGrpSpPr/>
          <p:nvPr/>
        </p:nvGrpSpPr>
        <p:grpSpPr>
          <a:xfrm>
            <a:off x="6781800" y="1828800"/>
            <a:ext cx="1371600" cy="457200"/>
            <a:chOff x="0" y="0"/>
            <a:chExt cx="864" cy="288"/>
          </a:xfrm>
        </p:grpSpPr>
        <p:sp>
          <p:nvSpPr>
            <p:cNvPr id="406" name="Google Shape;40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7" name="Google Shape;40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08" name="Google Shape;408;p14"/>
          <p:cNvGrpSpPr/>
          <p:nvPr/>
        </p:nvGrpSpPr>
        <p:grpSpPr>
          <a:xfrm>
            <a:off x="6781800" y="2286000"/>
            <a:ext cx="1371600" cy="457200"/>
            <a:chOff x="0" y="0"/>
            <a:chExt cx="864" cy="288"/>
          </a:xfrm>
        </p:grpSpPr>
        <p:sp>
          <p:nvSpPr>
            <p:cNvPr id="409" name="Google Shape;40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0" name="Google Shape;41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1" name="Google Shape;411;p14"/>
          <p:cNvGrpSpPr/>
          <p:nvPr/>
        </p:nvGrpSpPr>
        <p:grpSpPr>
          <a:xfrm>
            <a:off x="6781800" y="2286000"/>
            <a:ext cx="1371600" cy="457200"/>
            <a:chOff x="0" y="0"/>
            <a:chExt cx="864" cy="288"/>
          </a:xfrm>
        </p:grpSpPr>
        <p:sp>
          <p:nvSpPr>
            <p:cNvPr id="412" name="Google Shape;412;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3" name="Google Shape;413;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4" name="Google Shape;414;p14"/>
          <p:cNvGrpSpPr/>
          <p:nvPr/>
        </p:nvGrpSpPr>
        <p:grpSpPr>
          <a:xfrm>
            <a:off x="6781800" y="2743200"/>
            <a:ext cx="1371600" cy="457200"/>
            <a:chOff x="0" y="0"/>
            <a:chExt cx="864" cy="288"/>
          </a:xfrm>
        </p:grpSpPr>
        <p:sp>
          <p:nvSpPr>
            <p:cNvPr id="415" name="Google Shape;41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6" name="Google Shape;41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7" name="Google Shape;417;p14"/>
          <p:cNvGrpSpPr/>
          <p:nvPr/>
        </p:nvGrpSpPr>
        <p:grpSpPr>
          <a:xfrm>
            <a:off x="6781800" y="2743200"/>
            <a:ext cx="1371600" cy="457200"/>
            <a:chOff x="0" y="0"/>
            <a:chExt cx="864" cy="288"/>
          </a:xfrm>
        </p:grpSpPr>
        <p:sp>
          <p:nvSpPr>
            <p:cNvPr id="418" name="Google Shape;41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9" name="Google Shape;419;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20" name="Google Shape;420;p14"/>
          <p:cNvGrpSpPr/>
          <p:nvPr/>
        </p:nvGrpSpPr>
        <p:grpSpPr>
          <a:xfrm>
            <a:off x="6781800" y="4038600"/>
            <a:ext cx="1371600" cy="457200"/>
            <a:chOff x="0" y="0"/>
            <a:chExt cx="864" cy="288"/>
          </a:xfrm>
        </p:grpSpPr>
        <p:sp>
          <p:nvSpPr>
            <p:cNvPr id="421" name="Google Shape;42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2" name="Google Shape;42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23" name="Google Shape;423;p14"/>
          <p:cNvGrpSpPr/>
          <p:nvPr/>
        </p:nvGrpSpPr>
        <p:grpSpPr>
          <a:xfrm>
            <a:off x="6781800" y="4495800"/>
            <a:ext cx="1371600" cy="457200"/>
            <a:chOff x="0" y="0"/>
            <a:chExt cx="864" cy="288"/>
          </a:xfrm>
        </p:grpSpPr>
        <p:sp>
          <p:nvSpPr>
            <p:cNvPr id="424" name="Google Shape;42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5" name="Google Shape;425;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6" name="Google Shape;426;p14"/>
          <p:cNvGrpSpPr/>
          <p:nvPr/>
        </p:nvGrpSpPr>
        <p:grpSpPr>
          <a:xfrm>
            <a:off x="6781800" y="4953000"/>
            <a:ext cx="1371600" cy="457200"/>
            <a:chOff x="0" y="0"/>
            <a:chExt cx="864" cy="288"/>
          </a:xfrm>
        </p:grpSpPr>
        <p:sp>
          <p:nvSpPr>
            <p:cNvPr id="427" name="Google Shape;42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8" name="Google Shape;42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9" name="Google Shape;429;p14"/>
          <p:cNvGrpSpPr/>
          <p:nvPr/>
        </p:nvGrpSpPr>
        <p:grpSpPr>
          <a:xfrm>
            <a:off x="6781800" y="4038600"/>
            <a:ext cx="1371600" cy="457200"/>
            <a:chOff x="0" y="0"/>
            <a:chExt cx="864" cy="288"/>
          </a:xfrm>
        </p:grpSpPr>
        <p:sp>
          <p:nvSpPr>
            <p:cNvPr id="430" name="Google Shape;43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1" name="Google Shape;431;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32" name="Google Shape;432;p14"/>
          <p:cNvGrpSpPr/>
          <p:nvPr/>
        </p:nvGrpSpPr>
        <p:grpSpPr>
          <a:xfrm>
            <a:off x="6781800" y="4495800"/>
            <a:ext cx="1371600" cy="457200"/>
            <a:chOff x="0" y="0"/>
            <a:chExt cx="864" cy="288"/>
          </a:xfrm>
        </p:grpSpPr>
        <p:sp>
          <p:nvSpPr>
            <p:cNvPr id="433" name="Google Shape;43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4" name="Google Shape;43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35" name="Google Shape;435;p14"/>
          <p:cNvGrpSpPr/>
          <p:nvPr/>
        </p:nvGrpSpPr>
        <p:grpSpPr>
          <a:xfrm>
            <a:off x="6781800" y="4953000"/>
            <a:ext cx="1371600" cy="457200"/>
            <a:chOff x="0" y="0"/>
            <a:chExt cx="864" cy="288"/>
          </a:xfrm>
        </p:grpSpPr>
        <p:sp>
          <p:nvSpPr>
            <p:cNvPr id="436" name="Google Shape;43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7" name="Google Shape;43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444" name="Google Shape;444;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b="1" lang="en-US">
                <a:solidFill>
                  <a:srgbClr val="000000"/>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Integers</a:t>
            </a:r>
            <a:endParaRPr/>
          </a:p>
        </p:txBody>
      </p:sp>
      <p:sp>
        <p:nvSpPr>
          <p:cNvPr id="450" name="Google Shape;450;p16"/>
          <p:cNvSpPr txBox="1"/>
          <p:nvPr/>
        </p:nvSpPr>
        <p:spPr>
          <a:xfrm>
            <a:off x="1752600" y="2362200"/>
            <a:ext cx="34290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p:txBody>
      </p:sp>
      <p:sp>
        <p:nvSpPr>
          <p:cNvPr id="451" name="Google Shape;451;p1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a:t>
            </a:r>
            <a:r>
              <a:rPr lang="en-US">
                <a:latin typeface="Courier New"/>
                <a:ea typeface="Courier New"/>
                <a:cs typeface="Courier New"/>
                <a:sym typeface="Courier New"/>
              </a:rPr>
              <a:t>short</a:t>
            </a:r>
            <a:r>
              <a:rPr lang="en-US"/>
              <a:t> 2 bytes long</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Sign Bit</a:t>
            </a:r>
            <a:endParaRPr/>
          </a:p>
          <a:p>
            <a:pPr indent="-285750" lvl="1" marL="742950" rtl="0" algn="l">
              <a:lnSpc>
                <a:spcPct val="100000"/>
              </a:lnSpc>
              <a:spcBef>
                <a:spcPts val="400"/>
              </a:spcBef>
              <a:spcAft>
                <a:spcPts val="0"/>
              </a:spcAft>
              <a:buSzPts val="2200"/>
              <a:buChar char="▪"/>
            </a:pPr>
            <a:r>
              <a:rPr lang="en-US"/>
              <a:t>For 2’s complement, most significant bit indicates sign</a:t>
            </a:r>
            <a:endParaRPr/>
          </a:p>
          <a:p>
            <a:pPr indent="-228600" lvl="2" marL="1143000" rtl="0" algn="l">
              <a:lnSpc>
                <a:spcPct val="100000"/>
              </a:lnSpc>
              <a:spcBef>
                <a:spcPts val="400"/>
              </a:spcBef>
              <a:spcAft>
                <a:spcPts val="0"/>
              </a:spcAft>
              <a:buClr>
                <a:schemeClr val="dk1"/>
              </a:buClr>
              <a:buSzPts val="1600"/>
              <a:buChar char="▪"/>
            </a:pPr>
            <a:r>
              <a:rPr lang="en-US"/>
              <a:t>0 for nonnegative</a:t>
            </a:r>
            <a:endParaRPr/>
          </a:p>
          <a:p>
            <a:pPr indent="-228600" lvl="2" marL="1143000" rtl="0" algn="l">
              <a:lnSpc>
                <a:spcPct val="100000"/>
              </a:lnSpc>
              <a:spcBef>
                <a:spcPts val="400"/>
              </a:spcBef>
              <a:spcAft>
                <a:spcPts val="0"/>
              </a:spcAft>
              <a:buClr>
                <a:schemeClr val="dk1"/>
              </a:buClr>
              <a:buSzPts val="1600"/>
              <a:buChar char="▪"/>
            </a:pPr>
            <a:r>
              <a:rPr lang="en-US"/>
              <a:t>1 for negative</a:t>
            </a:r>
            <a:endParaRPr/>
          </a:p>
        </p:txBody>
      </p:sp>
      <p:pic>
        <p:nvPicPr>
          <p:cNvPr id="452" name="Google Shape;452;p16"/>
          <p:cNvPicPr preferRelativeResize="0"/>
          <p:nvPr/>
        </p:nvPicPr>
        <p:blipFill rotWithShape="1">
          <a:blip r:embed="rId4">
            <a:alphaModFix/>
          </a:blip>
          <a:srcRect b="0" l="0" r="0" t="0"/>
          <a:stretch/>
        </p:blipFill>
        <p:spPr>
          <a:xfrm>
            <a:off x="4800600" y="1524000"/>
            <a:ext cx="3340100" cy="596900"/>
          </a:xfrm>
          <a:prstGeom prst="rect">
            <a:avLst/>
          </a:prstGeom>
          <a:noFill/>
          <a:ln>
            <a:noFill/>
          </a:ln>
        </p:spPr>
      </p:pic>
      <p:pic>
        <p:nvPicPr>
          <p:cNvPr id="453" name="Google Shape;453;p16"/>
          <p:cNvPicPr preferRelativeResize="0"/>
          <p:nvPr/>
        </p:nvPicPr>
        <p:blipFill rotWithShape="1">
          <a:blip r:embed="rId5">
            <a:alphaModFix/>
          </a:blip>
          <a:srcRect b="0" l="0" r="0" t="0"/>
          <a:stretch/>
        </p:blipFill>
        <p:spPr>
          <a:xfrm>
            <a:off x="990600" y="1524000"/>
            <a:ext cx="2133600" cy="596900"/>
          </a:xfrm>
          <a:prstGeom prst="rect">
            <a:avLst/>
          </a:prstGeom>
          <a:noFill/>
          <a:ln>
            <a:noFill/>
          </a:ln>
        </p:spPr>
      </p:pic>
      <p:sp>
        <p:nvSpPr>
          <p:cNvPr id="454" name="Google Shape;454;p16"/>
          <p:cNvSpPr txBox="1"/>
          <p:nvPr/>
        </p:nvSpPr>
        <p:spPr>
          <a:xfrm>
            <a:off x="914400" y="1143000"/>
            <a:ext cx="138050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455" name="Google Shape;455;p16"/>
          <p:cNvSpPr txBox="1"/>
          <p:nvPr/>
        </p:nvSpPr>
        <p:spPr>
          <a:xfrm>
            <a:off x="4800600" y="1143000"/>
            <a:ext cx="26246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cxnSp>
        <p:nvCxnSpPr>
          <p:cNvPr id="456" name="Google Shape;456;p16"/>
          <p:cNvCxnSpPr/>
          <p:nvPr/>
        </p:nvCxnSpPr>
        <p:spPr>
          <a:xfrm rot="10800000">
            <a:off x="6629400" y="2057400"/>
            <a:ext cx="1066800" cy="609600"/>
          </a:xfrm>
          <a:prstGeom prst="straightConnector1">
            <a:avLst/>
          </a:prstGeom>
          <a:noFill/>
          <a:ln cap="flat" cmpd="sng" w="25400">
            <a:solidFill>
              <a:schemeClr val="dk1"/>
            </a:solidFill>
            <a:prstDash val="solid"/>
            <a:round/>
            <a:headEnd len="sm" w="sm" type="none"/>
            <a:tailEnd len="med" w="med" type="triangle"/>
          </a:ln>
        </p:spPr>
      </p:cxnSp>
      <p:sp>
        <p:nvSpPr>
          <p:cNvPr id="457" name="Google Shape;457;p16"/>
          <p:cNvSpPr/>
          <p:nvPr/>
        </p:nvSpPr>
        <p:spPr>
          <a:xfrm>
            <a:off x="7848600" y="2590800"/>
            <a:ext cx="714938" cy="82843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Bit</a:t>
            </a:r>
            <a:endParaRPr b="0" i="0" sz="1400" u="none" cap="none" strike="noStrike">
              <a:solidFill>
                <a:srgbClr val="000000"/>
              </a:solidFill>
              <a:latin typeface="Arial"/>
              <a:ea typeface="Arial"/>
              <a:cs typeface="Arial"/>
              <a:sym typeface="Arial"/>
            </a:endParaRPr>
          </a:p>
        </p:txBody>
      </p:sp>
      <p:graphicFrame>
        <p:nvGraphicFramePr>
          <p:cNvPr id="458" name="Google Shape;458;p16"/>
          <p:cNvGraphicFramePr/>
          <p:nvPr/>
        </p:nvGraphicFramePr>
        <p:xfrm>
          <a:off x="1674813" y="3584575"/>
          <a:ext cx="5640387" cy="987425"/>
        </p:xfrm>
        <a:graphic>
          <a:graphicData uri="http://schemas.openxmlformats.org/presentationml/2006/ole">
            <mc:AlternateContent>
              <mc:Choice Requires="v">
                <p:oleObj r:id="rId6" imgH="987425" imgW="5640387" progId="Word.Document.8" spid="_x0000_s1">
                  <p:embed/>
                </p:oleObj>
              </mc:Choice>
              <mc:Fallback>
                <p:oleObj r:id="rId7" imgH="987425" imgW="5640387" progId="Word.Document.8">
                  <p:embed/>
                  <p:pic>
                    <p:nvPicPr>
                      <p:cNvPr id="458" name="Google Shape;458;p16"/>
                      <p:cNvPicPr preferRelativeResize="0"/>
                      <p:nvPr/>
                    </p:nvPicPr>
                    <p:blipFill rotWithShape="1">
                      <a:blip r:embed="rId8">
                        <a:alphaModFix/>
                      </a:blip>
                      <a:srcRect b="0" l="0" r="0" t="0"/>
                      <a:stretch/>
                    </p:blipFill>
                    <p:spPr>
                      <a:xfrm>
                        <a:off x="1674813" y="3584575"/>
                        <a:ext cx="5640387" cy="987425"/>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7"/>
          <p:cNvSpPr txBox="1"/>
          <p:nvPr>
            <p:ph type="title"/>
          </p:nvPr>
        </p:nvSpPr>
        <p:spPr>
          <a:xfrm>
            <a:off x="381000" y="323850"/>
            <a:ext cx="87630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Two-complement Encoding Example (Cont.)</a:t>
            </a:r>
            <a:endParaRPr/>
          </a:p>
        </p:txBody>
      </p:sp>
      <p:sp>
        <p:nvSpPr>
          <p:cNvPr id="464" name="Google Shape;464;p17"/>
          <p:cNvSpPr txBox="1"/>
          <p:nvPr/>
        </p:nvSpPr>
        <p:spPr>
          <a:xfrm>
            <a:off x="1752600" y="990600"/>
            <a:ext cx="54102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15213: 00111011 01101101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y =     -15213: 11000100 10010011</a:t>
            </a:r>
            <a:endParaRPr b="0" i="0" sz="1400" u="none" cap="none" strike="noStrike">
              <a:solidFill>
                <a:srgbClr val="000000"/>
              </a:solidFill>
              <a:latin typeface="Arial"/>
              <a:ea typeface="Arial"/>
              <a:cs typeface="Arial"/>
              <a:sym typeface="Arial"/>
            </a:endParaRPr>
          </a:p>
        </p:txBody>
      </p:sp>
      <p:graphicFrame>
        <p:nvGraphicFramePr>
          <p:cNvPr id="465" name="Google Shape;465;p17"/>
          <p:cNvGraphicFramePr/>
          <p:nvPr/>
        </p:nvGraphicFramePr>
        <p:xfrm>
          <a:off x="1920875" y="1779588"/>
          <a:ext cx="5535613" cy="5203825"/>
        </p:xfrm>
        <a:graphic>
          <a:graphicData uri="http://schemas.openxmlformats.org/presentationml/2006/ole">
            <mc:AlternateContent>
              <mc:Choice Requires="v">
                <p:oleObj r:id="rId4" imgH="5203825" imgW="5535613" progId="Word.Document.8" spid="_x0000_s1">
                  <p:embed/>
                </p:oleObj>
              </mc:Choice>
              <mc:Fallback>
                <p:oleObj r:id="rId5" imgH="5203825" imgW="5535613" progId="Word.Document.8">
                  <p:embed/>
                  <p:pic>
                    <p:nvPicPr>
                      <p:cNvPr id="465" name="Google Shape;465;p17"/>
                      <p:cNvPicPr preferRelativeResize="0"/>
                      <p:nvPr/>
                    </p:nvPicPr>
                    <p:blipFill rotWithShape="1">
                      <a:blip r:embed="rId6">
                        <a:alphaModFix/>
                      </a:blip>
                      <a:srcRect b="0" l="0" r="0" t="0"/>
                      <a:stretch/>
                    </p:blipFill>
                    <p:spPr>
                      <a:xfrm>
                        <a:off x="1920875" y="1779588"/>
                        <a:ext cx="5535613" cy="5203825"/>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Before we get started…</a:t>
            </a:r>
            <a:endParaRPr/>
          </a:p>
        </p:txBody>
      </p:sp>
      <p:sp>
        <p:nvSpPr>
          <p:cNvPr id="74" name="Google Shape;74;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sz="2700"/>
              <a:t>Access to book and syllabus?</a:t>
            </a:r>
            <a:endParaRPr sz="2700"/>
          </a:p>
          <a:p>
            <a:pPr indent="-340360" lvl="0" marL="342900" rtl="0" algn="l">
              <a:lnSpc>
                <a:spcPct val="100000"/>
              </a:lnSpc>
              <a:spcBef>
                <a:spcPts val="0"/>
              </a:spcBef>
              <a:spcAft>
                <a:spcPts val="0"/>
              </a:spcAft>
              <a:buSzPts val="1400"/>
              <a:buChar char="⬛"/>
            </a:pPr>
            <a:r>
              <a:rPr lang="en-US" sz="2700"/>
              <a:t>Providing Linux power user tutorial</a:t>
            </a:r>
            <a:endParaRPr sz="2700"/>
          </a:p>
          <a:p>
            <a:pPr indent="-340360" lvl="0" marL="342900" rtl="0" algn="l">
              <a:lnSpc>
                <a:spcPct val="100000"/>
              </a:lnSpc>
              <a:spcBef>
                <a:spcPts val="0"/>
              </a:spcBef>
              <a:spcAft>
                <a:spcPts val="0"/>
              </a:spcAft>
              <a:buSzPts val="1400"/>
              <a:buChar char="⬛"/>
            </a:pPr>
            <a:r>
              <a:rPr lang="en-US" sz="2700"/>
              <a:t>VsCode for remote SSH access</a:t>
            </a:r>
            <a:endParaRPr sz="2700"/>
          </a:p>
          <a:p>
            <a:pPr indent="-340360" lvl="0" marL="342900" rtl="0" algn="l">
              <a:lnSpc>
                <a:spcPct val="100000"/>
              </a:lnSpc>
              <a:spcBef>
                <a:spcPts val="0"/>
              </a:spcBef>
              <a:spcAft>
                <a:spcPts val="0"/>
              </a:spcAft>
              <a:buSzPts val="1400"/>
              <a:buChar char="⬛"/>
            </a:pPr>
            <a:r>
              <a:rPr lang="en-US" sz="2700"/>
              <a:t>Once again:</a:t>
            </a:r>
            <a:endParaRPr sz="2700"/>
          </a:p>
          <a:p>
            <a:pPr indent="-355600" lvl="1" marL="914400" rtl="0" algn="l">
              <a:lnSpc>
                <a:spcPct val="100000"/>
              </a:lnSpc>
              <a:spcBef>
                <a:spcPts val="0"/>
              </a:spcBef>
              <a:spcAft>
                <a:spcPts val="0"/>
              </a:spcAft>
              <a:buSzPts val="2000"/>
              <a:buChar char="▪"/>
            </a:pPr>
            <a:r>
              <a:rPr lang="en-US"/>
              <a:t>(1) Read chapters before class</a:t>
            </a:r>
            <a:endParaRPr/>
          </a:p>
          <a:p>
            <a:pPr indent="-355600" lvl="1" marL="914400" rtl="0" algn="l">
              <a:lnSpc>
                <a:spcPct val="100000"/>
              </a:lnSpc>
              <a:spcBef>
                <a:spcPts val="0"/>
              </a:spcBef>
              <a:spcAft>
                <a:spcPts val="0"/>
              </a:spcAft>
              <a:buSzPts val="2000"/>
              <a:buChar char="▪"/>
            </a:pPr>
            <a:r>
              <a:rPr lang="en-US"/>
              <a:t>(2) Attend classes</a:t>
            </a:r>
            <a:endParaRPr/>
          </a:p>
          <a:p>
            <a:pPr indent="-355600" lvl="1" marL="914400" rtl="0" algn="l">
              <a:lnSpc>
                <a:spcPct val="100000"/>
              </a:lnSpc>
              <a:spcBef>
                <a:spcPts val="0"/>
              </a:spcBef>
              <a:spcAft>
                <a:spcPts val="0"/>
              </a:spcAft>
              <a:buSzPts val="2000"/>
              <a:buChar char="▪"/>
            </a:pPr>
            <a:r>
              <a:rPr lang="en-US"/>
              <a:t>(3) Re-read the chapter + </a:t>
            </a:r>
            <a:r>
              <a:rPr b="1" i="1" lang="en-US">
                <a:solidFill>
                  <a:srgbClr val="FF0000"/>
                </a:solidFill>
              </a:rPr>
              <a:t>solve practice problems </a:t>
            </a:r>
            <a:endParaRPr b="1"/>
          </a:p>
          <a:p>
            <a:pPr indent="-355600" lvl="1" marL="914400" rtl="0" algn="l">
              <a:lnSpc>
                <a:spcPct val="100000"/>
              </a:lnSpc>
              <a:spcBef>
                <a:spcPts val="0"/>
              </a:spcBef>
              <a:spcAft>
                <a:spcPts val="0"/>
              </a:spcAft>
              <a:buSzPts val="2000"/>
              <a:buChar char="▪"/>
            </a:pPr>
            <a:r>
              <a:rPr lang="en-US"/>
              <a:t>(4) Do Labs</a:t>
            </a:r>
            <a:endParaRPr/>
          </a:p>
          <a:p>
            <a:pPr indent="-355597" lvl="2" marL="1371600" rtl="0" algn="l">
              <a:lnSpc>
                <a:spcPct val="100000"/>
              </a:lnSpc>
              <a:spcBef>
                <a:spcPts val="0"/>
              </a:spcBef>
              <a:spcAft>
                <a:spcPts val="0"/>
              </a:spcAft>
              <a:buSzPts val="2000"/>
              <a:buChar char="▪"/>
            </a:pPr>
            <a:r>
              <a:rPr lang="en-US"/>
              <a:t>If stuck go to step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8"/>
          <p:cNvSpPr txBox="1"/>
          <p:nvPr>
            <p:ph type="title"/>
          </p:nvPr>
        </p:nvSpPr>
        <p:spPr>
          <a:xfrm>
            <a:off x="228600" y="511175"/>
            <a:ext cx="5822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Numeric Ranges</a:t>
            </a:r>
            <a:endParaRPr/>
          </a:p>
        </p:txBody>
      </p:sp>
      <p:sp>
        <p:nvSpPr>
          <p:cNvPr id="471" name="Google Shape;471;p18"/>
          <p:cNvSpPr txBox="1"/>
          <p:nvPr>
            <p:ph idx="1" type="body"/>
          </p:nvPr>
        </p:nvSpPr>
        <p:spPr>
          <a:xfrm>
            <a:off x="290513" y="1220788"/>
            <a:ext cx="4078287" cy="5224462"/>
          </a:xfrm>
          <a:prstGeom prst="rect">
            <a:avLst/>
          </a:prstGeom>
          <a:noFill/>
          <a:ln>
            <a:noFill/>
          </a:ln>
        </p:spPr>
        <p:txBody>
          <a:bodyPr anchorCtr="0" anchor="t" bIns="44450" lIns="90475" spcFirstLastPara="1" rIns="90475" wrap="square" tIns="44450">
            <a:noAutofit/>
          </a:bodyPr>
          <a:lstStyle/>
          <a:p>
            <a:pPr indent="-227013" lvl="0" marL="227013" rtl="0" algn="l">
              <a:lnSpc>
                <a:spcPct val="100000"/>
              </a:lnSpc>
              <a:spcBef>
                <a:spcPts val="0"/>
              </a:spcBef>
              <a:spcAft>
                <a:spcPts val="0"/>
              </a:spcAft>
              <a:buSzPts val="1200"/>
              <a:buChar char="⬛"/>
            </a:pPr>
            <a:r>
              <a:rPr lang="en-US" sz="2000"/>
              <a:t>Unsigned Values</a:t>
            </a:r>
            <a:endParaRPr/>
          </a:p>
          <a:p>
            <a:pPr indent="-285750" lvl="1" marL="742950" rtl="0" algn="l">
              <a:lnSpc>
                <a:spcPct val="100000"/>
              </a:lnSpc>
              <a:spcBef>
                <a:spcPts val="400"/>
              </a:spcBef>
              <a:spcAft>
                <a:spcPts val="0"/>
              </a:spcAft>
              <a:buSzPts val="2200"/>
              <a:buChar char="▪"/>
            </a:pPr>
            <a:r>
              <a:rPr b="0" i="1" lang="en-US" sz="2000"/>
              <a:t>UMin</a:t>
            </a:r>
            <a:r>
              <a:rPr b="0" lang="en-US" sz="2000"/>
              <a:t>	=	0</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000…0</a:t>
            </a:r>
            <a:endParaRPr/>
          </a:p>
          <a:p>
            <a:pPr indent="-285750" lvl="1" marL="742950" rtl="0" algn="l">
              <a:lnSpc>
                <a:spcPct val="100000"/>
              </a:lnSpc>
              <a:spcBef>
                <a:spcPts val="400"/>
              </a:spcBef>
              <a:spcAft>
                <a:spcPts val="0"/>
              </a:spcAft>
              <a:buSzPts val="2200"/>
              <a:buChar char="▪"/>
            </a:pPr>
            <a:r>
              <a:rPr b="0" i="1" lang="en-US" sz="2000"/>
              <a:t>UMax</a:t>
            </a:r>
            <a:r>
              <a:rPr lang="en-US" sz="2000"/>
              <a:t> 	=	 </a:t>
            </a:r>
            <a:r>
              <a:rPr b="0" lang="en-US" sz="2000"/>
              <a:t>2</a:t>
            </a:r>
            <a:r>
              <a:rPr b="0" baseline="30000" i="1" lang="en-US" sz="2000"/>
              <a:t>w</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sp>
        <p:nvSpPr>
          <p:cNvPr id="472" name="Google Shape;472;p18"/>
          <p:cNvSpPr txBox="1"/>
          <p:nvPr>
            <p:ph idx="2" type="body"/>
          </p:nvPr>
        </p:nvSpPr>
        <p:spPr>
          <a:xfrm>
            <a:off x="4662488" y="1362075"/>
            <a:ext cx="4100512" cy="4972050"/>
          </a:xfrm>
          <a:prstGeom prst="rect">
            <a:avLst/>
          </a:prstGeom>
          <a:noFill/>
          <a:ln>
            <a:noFill/>
          </a:ln>
        </p:spPr>
        <p:txBody>
          <a:bodyPr anchorCtr="0" anchor="t" bIns="44450" lIns="90475" spcFirstLastPara="1" rIns="90475" wrap="square" tIns="44450">
            <a:noAutofit/>
          </a:bodyPr>
          <a:lstStyle/>
          <a:p>
            <a:pPr indent="-76200" lvl="0" marL="0" rtl="0" algn="l">
              <a:lnSpc>
                <a:spcPct val="100000"/>
              </a:lnSpc>
              <a:spcBef>
                <a:spcPts val="0"/>
              </a:spcBef>
              <a:spcAft>
                <a:spcPts val="0"/>
              </a:spcAft>
              <a:buSzPts val="1200"/>
              <a:buChar char="⬛"/>
            </a:pPr>
            <a:r>
              <a:rPr lang="en-US" sz="2000"/>
              <a:t> Two’s Complement Values</a:t>
            </a:r>
            <a:endParaRPr/>
          </a:p>
          <a:p>
            <a:pPr indent="-285750" lvl="1" marL="742950" rtl="0" algn="l">
              <a:lnSpc>
                <a:spcPct val="100000"/>
              </a:lnSpc>
              <a:spcBef>
                <a:spcPts val="400"/>
              </a:spcBef>
              <a:spcAft>
                <a:spcPts val="0"/>
              </a:spcAft>
              <a:buSzPts val="2200"/>
              <a:buChar char="▪"/>
            </a:pPr>
            <a:r>
              <a:rPr b="0" i="1" lang="en-US" sz="2000"/>
              <a:t>TMin</a:t>
            </a:r>
            <a:r>
              <a:rPr b="0" lang="en-US" sz="2000"/>
              <a:t>	=	 –2</a:t>
            </a:r>
            <a:r>
              <a:rPr b="0" baseline="30000" i="1" lang="en-US" sz="2000"/>
              <a:t>w</a:t>
            </a:r>
            <a:r>
              <a:rPr b="0" baseline="30000" lang="en-US" sz="2000"/>
              <a:t>–1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100…0</a:t>
            </a:r>
            <a:endParaRPr/>
          </a:p>
          <a:p>
            <a:pPr indent="-285750" lvl="1" marL="742950" rtl="0" algn="l">
              <a:lnSpc>
                <a:spcPct val="100000"/>
              </a:lnSpc>
              <a:spcBef>
                <a:spcPts val="400"/>
              </a:spcBef>
              <a:spcAft>
                <a:spcPts val="0"/>
              </a:spcAft>
              <a:buSzPts val="2200"/>
              <a:buChar char="▪"/>
            </a:pPr>
            <a:r>
              <a:rPr b="0" i="1" lang="en-US" sz="2000"/>
              <a:t>TMax</a:t>
            </a:r>
            <a:r>
              <a:rPr lang="en-US" sz="2000"/>
              <a:t> 	=	 </a:t>
            </a:r>
            <a:r>
              <a:rPr b="0" lang="en-US" sz="2000"/>
              <a:t>2</a:t>
            </a:r>
            <a:r>
              <a:rPr b="0" baseline="30000" i="1" lang="en-US" sz="2000"/>
              <a:t>w</a:t>
            </a:r>
            <a:r>
              <a:rPr b="0" baseline="30000" lang="en-US" sz="2000"/>
              <a:t>–1</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011…1</a:t>
            </a:r>
            <a:endParaRPr/>
          </a:p>
          <a:p>
            <a:pPr indent="-76200" lvl="0" marL="0" rtl="0" algn="l">
              <a:lnSpc>
                <a:spcPct val="100000"/>
              </a:lnSpc>
              <a:spcBef>
                <a:spcPts val="400"/>
              </a:spcBef>
              <a:spcAft>
                <a:spcPts val="0"/>
              </a:spcAft>
              <a:buSzPts val="1200"/>
              <a:buChar char="⬛"/>
            </a:pPr>
            <a:r>
              <a:rPr lang="en-US" sz="2000"/>
              <a:t> Other Values</a:t>
            </a:r>
            <a:endParaRPr/>
          </a:p>
          <a:p>
            <a:pPr indent="-285750" lvl="1" marL="742950" rtl="0" algn="l">
              <a:lnSpc>
                <a:spcPct val="100000"/>
              </a:lnSpc>
              <a:spcBef>
                <a:spcPts val="400"/>
              </a:spcBef>
              <a:spcAft>
                <a:spcPts val="0"/>
              </a:spcAft>
              <a:buSzPts val="2200"/>
              <a:buChar char="▪"/>
            </a:pPr>
            <a:r>
              <a:rPr b="0" lang="en-US" sz="2000"/>
              <a:t>Minus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graphicFrame>
        <p:nvGraphicFramePr>
          <p:cNvPr id="473" name="Google Shape;473;p18"/>
          <p:cNvGraphicFramePr/>
          <p:nvPr/>
        </p:nvGraphicFramePr>
        <p:xfrm>
          <a:off x="1374775" y="4638675"/>
          <a:ext cx="5872163" cy="1914525"/>
        </p:xfrm>
        <a:graphic>
          <a:graphicData uri="http://schemas.openxmlformats.org/presentationml/2006/ole">
            <mc:AlternateContent>
              <mc:Choice Requires="v">
                <p:oleObj r:id="rId4" imgH="1914525" imgW="5872163" progId="Word.Document.8" spid="_x0000_s1">
                  <p:embed/>
                </p:oleObj>
              </mc:Choice>
              <mc:Fallback>
                <p:oleObj r:id="rId5" imgH="1914525" imgW="5872163" progId="Word.Document.8">
                  <p:embed/>
                  <p:pic>
                    <p:nvPicPr>
                      <p:cNvPr id="473" name="Google Shape;473;p18"/>
                      <p:cNvPicPr preferRelativeResize="0"/>
                      <p:nvPr/>
                    </p:nvPicPr>
                    <p:blipFill rotWithShape="1">
                      <a:blip r:embed="rId6">
                        <a:alphaModFix/>
                      </a:blip>
                      <a:srcRect b="0" l="0" r="0" t="0"/>
                      <a:stretch/>
                    </p:blipFill>
                    <p:spPr>
                      <a:xfrm>
                        <a:off x="1374775" y="4638675"/>
                        <a:ext cx="5872163" cy="1914525"/>
                      </a:xfrm>
                      <a:prstGeom prst="rect">
                        <a:avLst/>
                      </a:prstGeom>
                      <a:noFill/>
                      <a:ln>
                        <a:noFill/>
                      </a:ln>
                    </p:spPr>
                  </p:pic>
                </p:oleObj>
              </mc:Fallback>
            </mc:AlternateContent>
          </a:graphicData>
        </a:graphic>
      </p:graphicFrame>
      <p:sp>
        <p:nvSpPr>
          <p:cNvPr id="474" name="Google Shape;474;p18"/>
          <p:cNvSpPr/>
          <p:nvPr/>
        </p:nvSpPr>
        <p:spPr>
          <a:xfrm>
            <a:off x="1295400" y="4240152"/>
            <a:ext cx="20404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Calibri"/>
                <a:ea typeface="Calibri"/>
                <a:cs typeface="Calibri"/>
                <a:sym typeface="Calibri"/>
              </a:rPr>
              <a:t>Values for </a:t>
            </a:r>
            <a:r>
              <a:rPr b="1" i="1" lang="en-US" sz="2000" u="none" cap="none" strike="noStrike">
                <a:solidFill>
                  <a:schemeClr val="dk2"/>
                </a:solidFill>
                <a:latin typeface="Calibri"/>
                <a:ea typeface="Calibri"/>
                <a:cs typeface="Calibri"/>
                <a:sym typeface="Calibri"/>
              </a:rPr>
              <a:t>W</a:t>
            </a:r>
            <a:r>
              <a:rPr b="1" i="0" lang="en-US" sz="2000" u="none" cap="none" strike="noStrike">
                <a:solidFill>
                  <a:schemeClr val="dk2"/>
                </a:solidFill>
                <a:latin typeface="Calibri"/>
                <a:ea typeface="Calibri"/>
                <a:cs typeface="Calibri"/>
                <a:sym typeface="Calibri"/>
              </a:rPr>
              <a:t> = 16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9"/>
          <p:cNvSpPr txBox="1"/>
          <p:nvPr>
            <p:ph type="title"/>
          </p:nvPr>
        </p:nvSpPr>
        <p:spPr>
          <a:xfrm>
            <a:off x="381000" y="587375"/>
            <a:ext cx="730885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Values for Different Word Sizes</a:t>
            </a:r>
            <a:endParaRPr/>
          </a:p>
        </p:txBody>
      </p:sp>
      <p:sp>
        <p:nvSpPr>
          <p:cNvPr id="480" name="Google Shape;480;p19"/>
          <p:cNvSpPr txBox="1"/>
          <p:nvPr>
            <p:ph idx="1" type="body"/>
          </p:nvPr>
        </p:nvSpPr>
        <p:spPr>
          <a:xfrm>
            <a:off x="381000" y="3398837"/>
            <a:ext cx="4146550" cy="2314575"/>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Observations</a:t>
            </a:r>
            <a:endParaRPr/>
          </a:p>
          <a:p>
            <a:pPr indent="-285750" lvl="1" marL="742950" rtl="0" algn="l">
              <a:lnSpc>
                <a:spcPct val="100000"/>
              </a:lnSpc>
              <a:spcBef>
                <a:spcPts val="400"/>
              </a:spcBef>
              <a:spcAft>
                <a:spcPts val="0"/>
              </a:spcAft>
              <a:buSzPts val="2200"/>
              <a:buChar char="▪"/>
            </a:pPr>
            <a:r>
              <a:rPr b="0" lang="en-US"/>
              <a:t>|</a:t>
            </a:r>
            <a:r>
              <a:rPr b="0" i="1" lang="en-US"/>
              <a:t>TMin </a:t>
            </a:r>
            <a:r>
              <a:rPr b="0" lang="en-US"/>
              <a:t>| 	= 	</a:t>
            </a:r>
            <a:r>
              <a:rPr b="0" i="1" lang="en-US"/>
              <a:t>TMax</a:t>
            </a:r>
            <a:r>
              <a:rPr b="0" lang="en-US"/>
              <a:t> + 1</a:t>
            </a:r>
            <a:endParaRPr/>
          </a:p>
          <a:p>
            <a:pPr indent="-228600" lvl="2" marL="1143000" rtl="0" algn="l">
              <a:lnSpc>
                <a:spcPct val="100000"/>
              </a:lnSpc>
              <a:spcBef>
                <a:spcPts val="400"/>
              </a:spcBef>
              <a:spcAft>
                <a:spcPts val="0"/>
              </a:spcAft>
              <a:buClr>
                <a:schemeClr val="dk1"/>
              </a:buClr>
              <a:buSzPts val="1600"/>
              <a:buChar char="▪"/>
            </a:pPr>
            <a:r>
              <a:rPr b="0" lang="en-US"/>
              <a:t>Asymmetric range</a:t>
            </a:r>
            <a:endParaRPr/>
          </a:p>
          <a:p>
            <a:pPr indent="-285750" lvl="1" marL="742950" rtl="0" algn="l">
              <a:lnSpc>
                <a:spcPct val="100000"/>
              </a:lnSpc>
              <a:spcBef>
                <a:spcPts val="400"/>
              </a:spcBef>
              <a:spcAft>
                <a:spcPts val="0"/>
              </a:spcAft>
              <a:buSzPts val="2200"/>
              <a:buChar char="▪"/>
            </a:pPr>
            <a:r>
              <a:rPr b="0" i="1" lang="en-US"/>
              <a:t>UMax</a:t>
            </a:r>
            <a:r>
              <a:rPr b="0" lang="en-US"/>
              <a:t>	=	2 * </a:t>
            </a:r>
            <a:r>
              <a:rPr b="0" i="1" lang="en-US"/>
              <a:t>TMax</a:t>
            </a:r>
            <a:r>
              <a:rPr b="0" lang="en-US"/>
              <a:t> + 1 		</a:t>
            </a:r>
            <a:endParaRPr/>
          </a:p>
        </p:txBody>
      </p:sp>
      <p:graphicFrame>
        <p:nvGraphicFramePr>
          <p:cNvPr id="481" name="Google Shape;481;p19"/>
          <p:cNvGraphicFramePr/>
          <p:nvPr/>
        </p:nvGraphicFramePr>
        <p:xfrm>
          <a:off x="441325" y="1554163"/>
          <a:ext cx="8321675" cy="1798637"/>
        </p:xfrm>
        <a:graphic>
          <a:graphicData uri="http://schemas.openxmlformats.org/presentationml/2006/ole">
            <mc:AlternateContent>
              <mc:Choice Requires="v">
                <p:oleObj r:id="rId4" imgH="1798637" imgW="8321675" progId="Word.Document.8" spid="_x0000_s1">
                  <p:embed/>
                </p:oleObj>
              </mc:Choice>
              <mc:Fallback>
                <p:oleObj r:id="rId5" imgH="1798637" imgW="8321675" progId="Word.Document.8">
                  <p:embed/>
                  <p:pic>
                    <p:nvPicPr>
                      <p:cNvPr id="481" name="Google Shape;481;p19"/>
                      <p:cNvPicPr preferRelativeResize="0"/>
                      <p:nvPr/>
                    </p:nvPicPr>
                    <p:blipFill rotWithShape="1">
                      <a:blip r:embed="rId6">
                        <a:alphaModFix/>
                      </a:blip>
                      <a:srcRect b="0" l="0" r="0" t="0"/>
                      <a:stretch/>
                    </p:blipFill>
                    <p:spPr>
                      <a:xfrm>
                        <a:off x="441325" y="1554163"/>
                        <a:ext cx="8321675" cy="1798637"/>
                      </a:xfrm>
                      <a:prstGeom prst="rect">
                        <a:avLst/>
                      </a:prstGeom>
                      <a:noFill/>
                      <a:ln>
                        <a:noFill/>
                      </a:ln>
                    </p:spPr>
                  </p:pic>
                </p:oleObj>
              </mc:Fallback>
            </mc:AlternateContent>
          </a:graphicData>
        </a:graphic>
      </p:graphicFrame>
      <p:sp>
        <p:nvSpPr>
          <p:cNvPr id="482" name="Google Shape;482;p19"/>
          <p:cNvSpPr txBox="1"/>
          <p:nvPr/>
        </p:nvSpPr>
        <p:spPr>
          <a:xfrm>
            <a:off x="4527550" y="3398837"/>
            <a:ext cx="4968876" cy="3459163"/>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chemeClr val="dk1"/>
                </a:solidFill>
                <a:latin typeface="Calibri"/>
                <a:ea typeface="Calibri"/>
                <a:cs typeface="Calibri"/>
                <a:sym typeface="Calibri"/>
              </a:rPr>
              <a:t>C Programming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#include &lt;limits.h&gt;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Declares constants, e.g.,</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ULONG_MAX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Values platform specific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0"/>
          <p:cNvSpPr txBox="1"/>
          <p:nvPr>
            <p:ph type="title"/>
          </p:nvPr>
        </p:nvSpPr>
        <p:spPr>
          <a:xfrm>
            <a:off x="533400" y="434975"/>
            <a:ext cx="830580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Unsigned &amp; Signed Numeric Values</a:t>
            </a:r>
            <a:endParaRPr/>
          </a:p>
        </p:txBody>
      </p:sp>
      <p:sp>
        <p:nvSpPr>
          <p:cNvPr id="488" name="Google Shape;488;p20"/>
          <p:cNvSpPr txBox="1"/>
          <p:nvPr>
            <p:ph idx="1" type="body"/>
          </p:nvPr>
        </p:nvSpPr>
        <p:spPr>
          <a:xfrm>
            <a:off x="4114800" y="1066800"/>
            <a:ext cx="44592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Equivalence</a:t>
            </a:r>
            <a:endParaRPr/>
          </a:p>
          <a:p>
            <a:pPr indent="-285750" lvl="1" marL="742950" rtl="0" algn="l">
              <a:lnSpc>
                <a:spcPct val="100000"/>
              </a:lnSpc>
              <a:spcBef>
                <a:spcPts val="400"/>
              </a:spcBef>
              <a:spcAft>
                <a:spcPts val="0"/>
              </a:spcAft>
              <a:buSzPts val="2200"/>
              <a:buChar char="▪"/>
            </a:pPr>
            <a:r>
              <a:rPr lang="en-US"/>
              <a:t>Same encodings for nonnegative values</a:t>
            </a:r>
            <a:endParaRPr/>
          </a:p>
          <a:p>
            <a:pPr indent="-342900" lvl="0" marL="342900" rtl="0" algn="l">
              <a:lnSpc>
                <a:spcPct val="100000"/>
              </a:lnSpc>
              <a:spcBef>
                <a:spcPts val="480"/>
              </a:spcBef>
              <a:spcAft>
                <a:spcPts val="0"/>
              </a:spcAft>
              <a:buSzPts val="1440"/>
              <a:buChar char="⬛"/>
            </a:pPr>
            <a:r>
              <a:rPr lang="en-US"/>
              <a:t>Uniqueness</a:t>
            </a:r>
            <a:endParaRPr i="1"/>
          </a:p>
          <a:p>
            <a:pPr indent="-285750" lvl="1" marL="742950" rtl="0" algn="l">
              <a:lnSpc>
                <a:spcPct val="100000"/>
              </a:lnSpc>
              <a:spcBef>
                <a:spcPts val="400"/>
              </a:spcBef>
              <a:spcAft>
                <a:spcPts val="0"/>
              </a:spcAft>
              <a:buSzPts val="2200"/>
              <a:buChar char="▪"/>
            </a:pPr>
            <a:r>
              <a:rPr lang="en-US"/>
              <a:t>Every bit pattern represents unique integer value</a:t>
            </a:r>
            <a:endParaRPr/>
          </a:p>
          <a:p>
            <a:pPr indent="-285750" lvl="1" marL="742950" rtl="0" algn="l">
              <a:lnSpc>
                <a:spcPct val="100000"/>
              </a:lnSpc>
              <a:spcBef>
                <a:spcPts val="400"/>
              </a:spcBef>
              <a:spcAft>
                <a:spcPts val="0"/>
              </a:spcAft>
              <a:buSzPts val="2200"/>
              <a:buChar char="▪"/>
            </a:pPr>
            <a:r>
              <a:rPr lang="en-US"/>
              <a:t>Each representable integer has unique bit encoding</a:t>
            </a:r>
            <a:endParaRPr/>
          </a:p>
          <a:p>
            <a:pPr indent="-342900" lvl="0" marL="342900" rtl="0" algn="l">
              <a:lnSpc>
                <a:spcPct val="100000"/>
              </a:lnSpc>
              <a:spcBef>
                <a:spcPts val="480"/>
              </a:spcBef>
              <a:spcAft>
                <a:spcPts val="0"/>
              </a:spcAft>
              <a:buSzPts val="1440"/>
              <a:buChar char="⬛"/>
            </a:pPr>
            <a:r>
              <a:rPr lang="en-US"/>
              <a:t>⇒ Can Invert Mappings</a:t>
            </a:r>
            <a:endParaRPr/>
          </a:p>
          <a:p>
            <a:pPr indent="-285750" lvl="1" marL="742950" rtl="0" algn="l">
              <a:lnSpc>
                <a:spcPct val="100000"/>
              </a:lnSpc>
              <a:spcBef>
                <a:spcPts val="400"/>
              </a:spcBef>
              <a:spcAft>
                <a:spcPts val="0"/>
              </a:spcAft>
              <a:buSzPts val="2200"/>
              <a:buChar char="▪"/>
            </a:pPr>
            <a:r>
              <a:rPr lang="en-US"/>
              <a:t>U2B(</a:t>
            </a:r>
            <a:r>
              <a:rPr b="0" i="1" lang="en-US"/>
              <a:t>x</a:t>
            </a:r>
            <a:r>
              <a:rPr lang="en-US"/>
              <a:t>)  =  B2U</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unsigned integer</a:t>
            </a:r>
            <a:endParaRPr/>
          </a:p>
          <a:p>
            <a:pPr indent="-285750" lvl="1" marL="742950" rtl="0" algn="l">
              <a:lnSpc>
                <a:spcPct val="100000"/>
              </a:lnSpc>
              <a:spcBef>
                <a:spcPts val="400"/>
              </a:spcBef>
              <a:spcAft>
                <a:spcPts val="0"/>
              </a:spcAft>
              <a:buSzPts val="2200"/>
              <a:buChar char="▪"/>
            </a:pPr>
            <a:r>
              <a:rPr lang="en-US"/>
              <a:t>T2B(</a:t>
            </a:r>
            <a:r>
              <a:rPr b="0" i="1" lang="en-US"/>
              <a:t>x</a:t>
            </a:r>
            <a:r>
              <a:rPr lang="en-US"/>
              <a:t>)  =  B2T</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two’s comp integer</a:t>
            </a:r>
            <a:endParaRPr/>
          </a:p>
        </p:txBody>
      </p:sp>
      <p:grpSp>
        <p:nvGrpSpPr>
          <p:cNvPr id="489" name="Google Shape;489;p20"/>
          <p:cNvGrpSpPr/>
          <p:nvPr/>
        </p:nvGrpSpPr>
        <p:grpSpPr>
          <a:xfrm>
            <a:off x="622300" y="1219200"/>
            <a:ext cx="3111500" cy="5168900"/>
            <a:chOff x="480" y="768"/>
            <a:chExt cx="1960" cy="3256"/>
          </a:xfrm>
        </p:grpSpPr>
        <p:sp>
          <p:nvSpPr>
            <p:cNvPr id="490" name="Google Shape;490;p20"/>
            <p:cNvSpPr/>
            <p:nvPr/>
          </p:nvSpPr>
          <p:spPr>
            <a:xfrm>
              <a:off x="480" y="76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sp>
          <p:nvSpPr>
            <p:cNvPr id="491" name="Google Shape;491;p20"/>
            <p:cNvSpPr/>
            <p:nvPr/>
          </p:nvSpPr>
          <p:spPr>
            <a:xfrm>
              <a:off x="1824"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B2T(</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92" name="Google Shape;492;p20"/>
            <p:cNvSpPr/>
            <p:nvPr/>
          </p:nvSpPr>
          <p:spPr>
            <a:xfrm>
              <a:off x="1200"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B2U(</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93" name="Google Shape;493;p20"/>
            <p:cNvSpPr/>
            <p:nvPr/>
          </p:nvSpPr>
          <p:spPr>
            <a:xfrm>
              <a:off x="480" y="96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494" name="Google Shape;494;p20"/>
            <p:cNvSpPr/>
            <p:nvPr/>
          </p:nvSpPr>
          <p:spPr>
            <a:xfrm>
              <a:off x="1824"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495" name="Google Shape;495;p20"/>
            <p:cNvSpPr/>
            <p:nvPr/>
          </p:nvSpPr>
          <p:spPr>
            <a:xfrm>
              <a:off x="480" y="115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0001</a:t>
              </a:r>
              <a:endParaRPr b="0" i="0" sz="1400" u="none" cap="none" strike="noStrike">
                <a:solidFill>
                  <a:srgbClr val="000000"/>
                </a:solidFill>
                <a:latin typeface="Arial"/>
                <a:ea typeface="Arial"/>
                <a:cs typeface="Arial"/>
                <a:sym typeface="Arial"/>
              </a:endParaRPr>
            </a:p>
          </p:txBody>
        </p:sp>
        <p:sp>
          <p:nvSpPr>
            <p:cNvPr id="496" name="Google Shape;496;p20"/>
            <p:cNvSpPr/>
            <p:nvPr/>
          </p:nvSpPr>
          <p:spPr>
            <a:xfrm>
              <a:off x="1824"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97" name="Google Shape;497;p20"/>
            <p:cNvSpPr/>
            <p:nvPr/>
          </p:nvSpPr>
          <p:spPr>
            <a:xfrm>
              <a:off x="480" y="134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0010</a:t>
              </a:r>
              <a:endParaRPr b="0" i="0" sz="1400" u="none" cap="none" strike="noStrike">
                <a:solidFill>
                  <a:srgbClr val="000000"/>
                </a:solidFill>
                <a:latin typeface="Arial"/>
                <a:ea typeface="Arial"/>
                <a:cs typeface="Arial"/>
                <a:sym typeface="Arial"/>
              </a:endParaRPr>
            </a:p>
          </p:txBody>
        </p:sp>
        <p:sp>
          <p:nvSpPr>
            <p:cNvPr id="498" name="Google Shape;498;p20"/>
            <p:cNvSpPr/>
            <p:nvPr/>
          </p:nvSpPr>
          <p:spPr>
            <a:xfrm>
              <a:off x="1824"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99" name="Google Shape;499;p20"/>
            <p:cNvSpPr/>
            <p:nvPr/>
          </p:nvSpPr>
          <p:spPr>
            <a:xfrm>
              <a:off x="480" y="153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0011</a:t>
              </a:r>
              <a:endParaRPr b="0" i="0" sz="1400" u="none" cap="none" strike="noStrike">
                <a:solidFill>
                  <a:srgbClr val="000000"/>
                </a:solidFill>
                <a:latin typeface="Arial"/>
                <a:ea typeface="Arial"/>
                <a:cs typeface="Arial"/>
                <a:sym typeface="Arial"/>
              </a:endParaRPr>
            </a:p>
          </p:txBody>
        </p:sp>
        <p:sp>
          <p:nvSpPr>
            <p:cNvPr id="500" name="Google Shape;500;p20"/>
            <p:cNvSpPr/>
            <p:nvPr/>
          </p:nvSpPr>
          <p:spPr>
            <a:xfrm>
              <a:off x="1824"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01" name="Google Shape;501;p20"/>
            <p:cNvSpPr/>
            <p:nvPr/>
          </p:nvSpPr>
          <p:spPr>
            <a:xfrm>
              <a:off x="480" y="172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0100</a:t>
              </a:r>
              <a:endParaRPr b="0" i="0" sz="1400" u="none" cap="none" strike="noStrike">
                <a:solidFill>
                  <a:srgbClr val="000000"/>
                </a:solidFill>
                <a:latin typeface="Arial"/>
                <a:ea typeface="Arial"/>
                <a:cs typeface="Arial"/>
                <a:sym typeface="Arial"/>
              </a:endParaRPr>
            </a:p>
          </p:txBody>
        </p:sp>
        <p:sp>
          <p:nvSpPr>
            <p:cNvPr id="502" name="Google Shape;502;p20"/>
            <p:cNvSpPr/>
            <p:nvPr/>
          </p:nvSpPr>
          <p:spPr>
            <a:xfrm>
              <a:off x="1824"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03" name="Google Shape;503;p20"/>
            <p:cNvSpPr/>
            <p:nvPr/>
          </p:nvSpPr>
          <p:spPr>
            <a:xfrm>
              <a:off x="480" y="192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0101</a:t>
              </a:r>
              <a:endParaRPr b="0" i="0" sz="1400" u="none" cap="none" strike="noStrike">
                <a:solidFill>
                  <a:srgbClr val="000000"/>
                </a:solidFill>
                <a:latin typeface="Arial"/>
                <a:ea typeface="Arial"/>
                <a:cs typeface="Arial"/>
                <a:sym typeface="Arial"/>
              </a:endParaRPr>
            </a:p>
          </p:txBody>
        </p:sp>
        <p:sp>
          <p:nvSpPr>
            <p:cNvPr id="504" name="Google Shape;504;p20"/>
            <p:cNvSpPr/>
            <p:nvPr/>
          </p:nvSpPr>
          <p:spPr>
            <a:xfrm>
              <a:off x="1824"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05" name="Google Shape;505;p20"/>
            <p:cNvSpPr/>
            <p:nvPr/>
          </p:nvSpPr>
          <p:spPr>
            <a:xfrm>
              <a:off x="480" y="211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0110</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a:off x="1824"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07" name="Google Shape;507;p20"/>
            <p:cNvSpPr/>
            <p:nvPr/>
          </p:nvSpPr>
          <p:spPr>
            <a:xfrm>
              <a:off x="480" y="230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508" name="Google Shape;508;p20"/>
            <p:cNvSpPr/>
            <p:nvPr/>
          </p:nvSpPr>
          <p:spPr>
            <a:xfrm>
              <a:off x="1824"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09" name="Google Shape;509;p20"/>
            <p:cNvSpPr/>
            <p:nvPr/>
          </p:nvSpPr>
          <p:spPr>
            <a:xfrm>
              <a:off x="1824"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10" name="Google Shape;510;p20"/>
            <p:cNvSpPr/>
            <p:nvPr/>
          </p:nvSpPr>
          <p:spPr>
            <a:xfrm>
              <a:off x="1200"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11" name="Google Shape;511;p20"/>
            <p:cNvSpPr/>
            <p:nvPr/>
          </p:nvSpPr>
          <p:spPr>
            <a:xfrm>
              <a:off x="1824"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12" name="Google Shape;512;p20"/>
            <p:cNvSpPr/>
            <p:nvPr/>
          </p:nvSpPr>
          <p:spPr>
            <a:xfrm>
              <a:off x="1200"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513" name="Google Shape;513;p20"/>
            <p:cNvSpPr/>
            <p:nvPr/>
          </p:nvSpPr>
          <p:spPr>
            <a:xfrm>
              <a:off x="1824"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14" name="Google Shape;514;p20"/>
            <p:cNvSpPr/>
            <p:nvPr/>
          </p:nvSpPr>
          <p:spPr>
            <a:xfrm>
              <a:off x="1200"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515" name="Google Shape;515;p20"/>
            <p:cNvSpPr/>
            <p:nvPr/>
          </p:nvSpPr>
          <p:spPr>
            <a:xfrm>
              <a:off x="1824"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16" name="Google Shape;516;p20"/>
            <p:cNvSpPr/>
            <p:nvPr/>
          </p:nvSpPr>
          <p:spPr>
            <a:xfrm>
              <a:off x="1200"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517" name="Google Shape;517;p20"/>
            <p:cNvSpPr/>
            <p:nvPr/>
          </p:nvSpPr>
          <p:spPr>
            <a:xfrm>
              <a:off x="1824"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18" name="Google Shape;518;p20"/>
            <p:cNvSpPr/>
            <p:nvPr/>
          </p:nvSpPr>
          <p:spPr>
            <a:xfrm>
              <a:off x="1200"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519" name="Google Shape;519;p20"/>
            <p:cNvSpPr/>
            <p:nvPr/>
          </p:nvSpPr>
          <p:spPr>
            <a:xfrm>
              <a:off x="1824"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20" name="Google Shape;520;p20"/>
            <p:cNvSpPr/>
            <p:nvPr/>
          </p:nvSpPr>
          <p:spPr>
            <a:xfrm>
              <a:off x="1200"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521" name="Google Shape;521;p20"/>
            <p:cNvSpPr/>
            <p:nvPr/>
          </p:nvSpPr>
          <p:spPr>
            <a:xfrm>
              <a:off x="1824"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22" name="Google Shape;522;p20"/>
            <p:cNvSpPr/>
            <p:nvPr/>
          </p:nvSpPr>
          <p:spPr>
            <a:xfrm>
              <a:off x="1200"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523" name="Google Shape;523;p20"/>
            <p:cNvSpPr/>
            <p:nvPr/>
          </p:nvSpPr>
          <p:spPr>
            <a:xfrm>
              <a:off x="1824"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24" name="Google Shape;524;p20"/>
            <p:cNvSpPr/>
            <p:nvPr/>
          </p:nvSpPr>
          <p:spPr>
            <a:xfrm>
              <a:off x="1200"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sp>
          <p:nvSpPr>
            <p:cNvPr id="525" name="Google Shape;525;p20"/>
            <p:cNvSpPr/>
            <p:nvPr/>
          </p:nvSpPr>
          <p:spPr>
            <a:xfrm>
              <a:off x="480" y="249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526" name="Google Shape;526;p20"/>
            <p:cNvSpPr/>
            <p:nvPr/>
          </p:nvSpPr>
          <p:spPr>
            <a:xfrm>
              <a:off x="480" y="268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1001</a:t>
              </a:r>
              <a:endParaRPr b="0" i="0" sz="1400" u="none" cap="none" strike="noStrike">
                <a:solidFill>
                  <a:srgbClr val="000000"/>
                </a:solidFill>
                <a:latin typeface="Arial"/>
                <a:ea typeface="Arial"/>
                <a:cs typeface="Arial"/>
                <a:sym typeface="Arial"/>
              </a:endParaRPr>
            </a:p>
          </p:txBody>
        </p:sp>
        <p:sp>
          <p:nvSpPr>
            <p:cNvPr id="527" name="Google Shape;527;p20"/>
            <p:cNvSpPr/>
            <p:nvPr/>
          </p:nvSpPr>
          <p:spPr>
            <a:xfrm>
              <a:off x="480" y="288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1010</a:t>
              </a:r>
              <a:endParaRPr b="0" i="0" sz="1400" u="none" cap="none" strike="noStrike">
                <a:solidFill>
                  <a:srgbClr val="000000"/>
                </a:solidFill>
                <a:latin typeface="Arial"/>
                <a:ea typeface="Arial"/>
                <a:cs typeface="Arial"/>
                <a:sym typeface="Arial"/>
              </a:endParaRPr>
            </a:p>
          </p:txBody>
        </p:sp>
        <p:sp>
          <p:nvSpPr>
            <p:cNvPr id="528" name="Google Shape;528;p20"/>
            <p:cNvSpPr/>
            <p:nvPr/>
          </p:nvSpPr>
          <p:spPr>
            <a:xfrm>
              <a:off x="480" y="307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1011</a:t>
              </a:r>
              <a:endParaRPr b="0" i="0" sz="1400" u="none" cap="none" strike="noStrike">
                <a:solidFill>
                  <a:srgbClr val="000000"/>
                </a:solidFill>
                <a:latin typeface="Arial"/>
                <a:ea typeface="Arial"/>
                <a:cs typeface="Arial"/>
                <a:sym typeface="Arial"/>
              </a:endParaRPr>
            </a:p>
          </p:txBody>
        </p:sp>
        <p:sp>
          <p:nvSpPr>
            <p:cNvPr id="529" name="Google Shape;529;p20"/>
            <p:cNvSpPr/>
            <p:nvPr/>
          </p:nvSpPr>
          <p:spPr>
            <a:xfrm>
              <a:off x="480" y="326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1100</a:t>
              </a:r>
              <a:endParaRPr b="0" i="0" sz="1400" u="none" cap="none" strike="noStrike">
                <a:solidFill>
                  <a:srgbClr val="000000"/>
                </a:solidFill>
                <a:latin typeface="Arial"/>
                <a:ea typeface="Arial"/>
                <a:cs typeface="Arial"/>
                <a:sym typeface="Arial"/>
              </a:endParaRPr>
            </a:p>
          </p:txBody>
        </p:sp>
        <p:sp>
          <p:nvSpPr>
            <p:cNvPr id="530" name="Google Shape;530;p20"/>
            <p:cNvSpPr/>
            <p:nvPr/>
          </p:nvSpPr>
          <p:spPr>
            <a:xfrm>
              <a:off x="480" y="345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1101</a:t>
              </a:r>
              <a:endParaRPr b="0" i="0" sz="1400" u="none" cap="none" strike="noStrike">
                <a:solidFill>
                  <a:srgbClr val="000000"/>
                </a:solidFill>
                <a:latin typeface="Arial"/>
                <a:ea typeface="Arial"/>
                <a:cs typeface="Arial"/>
                <a:sym typeface="Arial"/>
              </a:endParaRPr>
            </a:p>
          </p:txBody>
        </p:sp>
        <p:sp>
          <p:nvSpPr>
            <p:cNvPr id="531" name="Google Shape;531;p20"/>
            <p:cNvSpPr/>
            <p:nvPr/>
          </p:nvSpPr>
          <p:spPr>
            <a:xfrm>
              <a:off x="480" y="364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1110</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480" y="384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1111</a:t>
              </a:r>
              <a:endParaRPr b="0" i="0" sz="1400" u="none" cap="none" strike="noStrike">
                <a:solidFill>
                  <a:srgbClr val="000000"/>
                </a:solidFill>
                <a:latin typeface="Arial"/>
                <a:ea typeface="Arial"/>
                <a:cs typeface="Arial"/>
                <a:sym typeface="Arial"/>
              </a:endParaRPr>
            </a:p>
          </p:txBody>
        </p:sp>
        <p:sp>
          <p:nvSpPr>
            <p:cNvPr id="533" name="Google Shape;533;p20"/>
            <p:cNvSpPr/>
            <p:nvPr/>
          </p:nvSpPr>
          <p:spPr>
            <a:xfrm>
              <a:off x="1200"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34" name="Google Shape;534;p20"/>
            <p:cNvSpPr/>
            <p:nvPr/>
          </p:nvSpPr>
          <p:spPr>
            <a:xfrm>
              <a:off x="1200"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35" name="Google Shape;535;p20"/>
            <p:cNvSpPr/>
            <p:nvPr/>
          </p:nvSpPr>
          <p:spPr>
            <a:xfrm>
              <a:off x="1200"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36" name="Google Shape;536;p20"/>
            <p:cNvSpPr/>
            <p:nvPr/>
          </p:nvSpPr>
          <p:spPr>
            <a:xfrm>
              <a:off x="1200"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37" name="Google Shape;537;p20"/>
            <p:cNvSpPr/>
            <p:nvPr/>
          </p:nvSpPr>
          <p:spPr>
            <a:xfrm>
              <a:off x="1200"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38" name="Google Shape;538;p20"/>
            <p:cNvSpPr/>
            <p:nvPr/>
          </p:nvSpPr>
          <p:spPr>
            <a:xfrm>
              <a:off x="1200"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39" name="Google Shape;539;p20"/>
            <p:cNvSpPr/>
            <p:nvPr/>
          </p:nvSpPr>
          <p:spPr>
            <a:xfrm>
              <a:off x="1200"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40" name="Google Shape;540;p20"/>
            <p:cNvSpPr/>
            <p:nvPr/>
          </p:nvSpPr>
          <p:spPr>
            <a:xfrm>
              <a:off x="1200"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41" name="Google Shape;541;p20"/>
            <p:cNvSpPr/>
            <p:nvPr/>
          </p:nvSpPr>
          <p:spPr>
            <a:xfrm>
              <a:off x="484" y="772"/>
              <a:ext cx="1952" cy="17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84" y="964"/>
              <a:ext cx="1952" cy="305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549" name="Google Shape;549;p2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b="1" lang="en-US"/>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28650439e58_0_0"/>
          <p:cNvSpPr txBox="1"/>
          <p:nvPr>
            <p:ph type="title"/>
          </p:nvPr>
        </p:nvSpPr>
        <p:spPr>
          <a:xfrm>
            <a:off x="357018" y="435678"/>
            <a:ext cx="7592100" cy="762000"/>
          </a:xfrm>
          <a:prstGeom prst="rect">
            <a:avLst/>
          </a:prstGeom>
        </p:spPr>
        <p:txBody>
          <a:bodyPr anchorCtr="0" anchor="ctr" bIns="45700" lIns="91425" spcFirstLastPara="1" rIns="91425" wrap="square" tIns="45700">
            <a:noAutofit/>
          </a:bodyPr>
          <a:lstStyle/>
          <a:p>
            <a:pPr indent="-119062" lvl="0" marL="119062" rtl="0" algn="l">
              <a:spcBef>
                <a:spcPts val="0"/>
              </a:spcBef>
              <a:spcAft>
                <a:spcPts val="0"/>
              </a:spcAft>
              <a:buNone/>
            </a:pPr>
            <a:r>
              <a:rPr lang="en-US"/>
              <a:t>Today: Bits, Bytes, and Integers</a:t>
            </a:r>
            <a:endParaRPr/>
          </a:p>
        </p:txBody>
      </p:sp>
      <p:sp>
        <p:nvSpPr>
          <p:cNvPr id="556" name="Google Shape;556;g28650439e58_0_0"/>
          <p:cNvSpPr txBox="1"/>
          <p:nvPr>
            <p:ph idx="1" type="body"/>
          </p:nvPr>
        </p:nvSpPr>
        <p:spPr>
          <a:xfrm>
            <a:off x="396875" y="1362075"/>
            <a:ext cx="7896300" cy="4972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ctr">
              <a:spcBef>
                <a:spcPts val="360"/>
              </a:spcBef>
              <a:spcAft>
                <a:spcPts val="0"/>
              </a:spcAft>
              <a:buNone/>
            </a:pPr>
            <a:r>
              <a:t/>
            </a:r>
            <a:endParaRPr/>
          </a:p>
          <a:p>
            <a:pPr indent="0" lvl="0" marL="0" rtl="0" algn="l">
              <a:spcBef>
                <a:spcPts val="360"/>
              </a:spcBef>
              <a:spcAft>
                <a:spcPts val="0"/>
              </a:spcAft>
              <a:buNone/>
            </a:pPr>
            <a:r>
              <a:rPr lang="en-US">
                <a:solidFill>
                  <a:srgbClr val="C00000"/>
                </a:solidFill>
              </a:rPr>
              <a:t>                        </a:t>
            </a:r>
            <a:r>
              <a:rPr lang="en-US" sz="5300">
                <a:solidFill>
                  <a:srgbClr val="C00000"/>
                </a:solidFill>
              </a:rPr>
              <a:t>End of Part 1!</a:t>
            </a:r>
            <a:endParaRPr sz="530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2"/>
          <p:cNvSpPr/>
          <p:nvPr/>
        </p:nvSpPr>
        <p:spPr>
          <a:xfrm>
            <a:off x="3213100" y="1841499"/>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562" name="Google Shape;562;p22"/>
          <p:cNvSpPr/>
          <p:nvPr/>
        </p:nvSpPr>
        <p:spPr>
          <a:xfrm>
            <a:off x="3517900" y="2222499"/>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563" name="Google Shape;563;p22"/>
          <p:cNvSpPr/>
          <p:nvPr/>
        </p:nvSpPr>
        <p:spPr>
          <a:xfrm>
            <a:off x="4660900" y="22225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564" name="Google Shape;564;p22"/>
          <p:cNvCxnSpPr/>
          <p:nvPr/>
        </p:nvCxnSpPr>
        <p:spPr>
          <a:xfrm>
            <a:off x="25273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65" name="Google Shape;565;p22"/>
          <p:cNvCxnSpPr/>
          <p:nvPr/>
        </p:nvCxnSpPr>
        <p:spPr>
          <a:xfrm>
            <a:off x="52705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66" name="Google Shape;566;p22"/>
          <p:cNvCxnSpPr/>
          <p:nvPr/>
        </p:nvCxnSpPr>
        <p:spPr>
          <a:xfrm>
            <a:off x="4127500" y="2362199"/>
            <a:ext cx="508000" cy="0"/>
          </a:xfrm>
          <a:prstGeom prst="straightConnector1">
            <a:avLst/>
          </a:prstGeom>
          <a:noFill/>
          <a:ln cap="flat" cmpd="sng" w="25400">
            <a:solidFill>
              <a:schemeClr val="dk1"/>
            </a:solidFill>
            <a:prstDash val="solid"/>
            <a:round/>
            <a:headEnd len="sm" w="sm" type="none"/>
            <a:tailEnd len="med" w="med" type="triangle"/>
          </a:ln>
        </p:spPr>
      </p:cxnSp>
      <p:sp>
        <p:nvSpPr>
          <p:cNvPr id="567" name="Google Shape;567;p22"/>
          <p:cNvSpPr/>
          <p:nvPr/>
        </p:nvSpPr>
        <p:spPr>
          <a:xfrm>
            <a:off x="0" y="1674812"/>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68" name="Google Shape;568;p22"/>
          <p:cNvSpPr/>
          <p:nvPr/>
        </p:nvSpPr>
        <p:spPr>
          <a:xfrm>
            <a:off x="6324600" y="1612105"/>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69" name="Google Shape;569;p22"/>
          <p:cNvSpPr/>
          <p:nvPr/>
        </p:nvSpPr>
        <p:spPr>
          <a:xfrm>
            <a:off x="2947988" y="2949574"/>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70" name="Google Shape;570;p22"/>
          <p:cNvSpPr/>
          <p:nvPr/>
        </p:nvSpPr>
        <p:spPr>
          <a:xfrm>
            <a:off x="2043113" y="2131700"/>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71" name="Google Shape;571;p22"/>
          <p:cNvSpPr/>
          <p:nvPr/>
        </p:nvSpPr>
        <p:spPr>
          <a:xfrm>
            <a:off x="6310313" y="2131700"/>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572" name="Google Shape;572;p22"/>
          <p:cNvSpPr/>
          <p:nvPr/>
        </p:nvSpPr>
        <p:spPr>
          <a:xfrm>
            <a:off x="4176713" y="2304884"/>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73" name="Google Shape;573;p22"/>
          <p:cNvSpPr txBox="1"/>
          <p:nvPr>
            <p:ph type="title"/>
          </p:nvPr>
        </p:nvSpPr>
        <p:spPr>
          <a:xfrm>
            <a:off x="357018" y="5334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Mapping Between Signed &amp; Unsigned</a:t>
            </a:r>
            <a:endParaRPr/>
          </a:p>
        </p:txBody>
      </p:sp>
      <p:sp>
        <p:nvSpPr>
          <p:cNvPr id="574" name="Google Shape;574;p22"/>
          <p:cNvSpPr/>
          <p:nvPr/>
        </p:nvSpPr>
        <p:spPr>
          <a:xfrm>
            <a:off x="3224213" y="3709988"/>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U2T</a:t>
            </a:r>
            <a:endParaRPr b="0" i="0" sz="1400" u="none" cap="none" strike="noStrike">
              <a:solidFill>
                <a:srgbClr val="000000"/>
              </a:solidFill>
              <a:latin typeface="Arial"/>
              <a:ea typeface="Arial"/>
              <a:cs typeface="Arial"/>
              <a:sym typeface="Arial"/>
            </a:endParaRPr>
          </a:p>
        </p:txBody>
      </p:sp>
      <p:sp>
        <p:nvSpPr>
          <p:cNvPr id="575" name="Google Shape;575;p22"/>
          <p:cNvSpPr/>
          <p:nvPr/>
        </p:nvSpPr>
        <p:spPr>
          <a:xfrm>
            <a:off x="3300429" y="40910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U2B</a:t>
            </a:r>
            <a:endParaRPr b="0" i="0" sz="1400" u="none" cap="none" strike="noStrike">
              <a:solidFill>
                <a:srgbClr val="000000"/>
              </a:solidFill>
              <a:latin typeface="Arial"/>
              <a:ea typeface="Arial"/>
              <a:cs typeface="Arial"/>
              <a:sym typeface="Arial"/>
            </a:endParaRPr>
          </a:p>
        </p:txBody>
      </p:sp>
      <p:sp>
        <p:nvSpPr>
          <p:cNvPr id="576" name="Google Shape;576;p22"/>
          <p:cNvSpPr/>
          <p:nvPr/>
        </p:nvSpPr>
        <p:spPr>
          <a:xfrm>
            <a:off x="4672013" y="4090988"/>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B2T</a:t>
            </a:r>
            <a:endParaRPr b="0" i="0" sz="1400" u="none" cap="none" strike="noStrike">
              <a:solidFill>
                <a:srgbClr val="000000"/>
              </a:solidFill>
              <a:latin typeface="Arial"/>
              <a:ea typeface="Arial"/>
              <a:cs typeface="Arial"/>
              <a:sym typeface="Arial"/>
            </a:endParaRPr>
          </a:p>
        </p:txBody>
      </p:sp>
      <p:cxnSp>
        <p:nvCxnSpPr>
          <p:cNvPr id="577" name="Google Shape;577;p22"/>
          <p:cNvCxnSpPr/>
          <p:nvPr/>
        </p:nvCxnSpPr>
        <p:spPr>
          <a:xfrm>
            <a:off x="25384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78" name="Google Shape;578;p22"/>
          <p:cNvCxnSpPr/>
          <p:nvPr/>
        </p:nvCxnSpPr>
        <p:spPr>
          <a:xfrm>
            <a:off x="52816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79" name="Google Shape;579;p22"/>
          <p:cNvCxnSpPr/>
          <p:nvPr/>
        </p:nvCxnSpPr>
        <p:spPr>
          <a:xfrm>
            <a:off x="4138613" y="4230688"/>
            <a:ext cx="508000" cy="0"/>
          </a:xfrm>
          <a:prstGeom prst="straightConnector1">
            <a:avLst/>
          </a:prstGeom>
          <a:noFill/>
          <a:ln cap="flat" cmpd="sng" w="25400">
            <a:solidFill>
              <a:schemeClr val="dk1"/>
            </a:solidFill>
            <a:prstDash val="solid"/>
            <a:round/>
            <a:headEnd len="sm" w="sm" type="none"/>
            <a:tailEnd len="med" w="med" type="triangle"/>
          </a:ln>
        </p:spPr>
      </p:cxnSp>
      <p:sp>
        <p:nvSpPr>
          <p:cNvPr id="580" name="Google Shape;580;p22"/>
          <p:cNvSpPr/>
          <p:nvPr/>
        </p:nvSpPr>
        <p:spPr>
          <a:xfrm>
            <a:off x="6324600" y="3580606"/>
            <a:ext cx="262276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81" name="Google Shape;581;p22"/>
          <p:cNvSpPr/>
          <p:nvPr/>
        </p:nvSpPr>
        <p:spPr>
          <a:xfrm>
            <a:off x="1243968" y="3657600"/>
            <a:ext cx="137858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82" name="Google Shape;582;p22"/>
          <p:cNvSpPr/>
          <p:nvPr/>
        </p:nvSpPr>
        <p:spPr>
          <a:xfrm>
            <a:off x="2947306" y="4818063"/>
            <a:ext cx="2920094"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83" name="Google Shape;583;p22"/>
          <p:cNvSpPr/>
          <p:nvPr/>
        </p:nvSpPr>
        <p:spPr>
          <a:xfrm>
            <a:off x="2054225" y="3962400"/>
            <a:ext cx="3968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1" sz="2400" u="none" cap="none" strike="noStrike">
              <a:solidFill>
                <a:schemeClr val="dk1"/>
              </a:solidFill>
              <a:latin typeface="Times"/>
              <a:ea typeface="Times"/>
              <a:cs typeface="Times"/>
              <a:sym typeface="Times"/>
            </a:endParaRPr>
          </a:p>
        </p:txBody>
      </p:sp>
      <p:sp>
        <p:nvSpPr>
          <p:cNvPr id="584" name="Google Shape;584;p22"/>
          <p:cNvSpPr/>
          <p:nvPr/>
        </p:nvSpPr>
        <p:spPr>
          <a:xfrm>
            <a:off x="6321425" y="3962400"/>
            <a:ext cx="282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1" sz="2400" u="none" cap="none" strike="noStrike">
              <a:solidFill>
                <a:schemeClr val="dk1"/>
              </a:solidFill>
              <a:latin typeface="Noto Sans Symbols"/>
              <a:ea typeface="Noto Sans Symbols"/>
              <a:cs typeface="Noto Sans Symbols"/>
              <a:sym typeface="Noto Sans Symbols"/>
            </a:endParaRPr>
          </a:p>
        </p:txBody>
      </p:sp>
      <p:sp>
        <p:nvSpPr>
          <p:cNvPr id="585" name="Google Shape;585;p22"/>
          <p:cNvSpPr/>
          <p:nvPr/>
        </p:nvSpPr>
        <p:spPr>
          <a:xfrm>
            <a:off x="4173971" y="4170219"/>
            <a:ext cx="3206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86" name="Google Shape;586;p22"/>
          <p:cNvSpPr txBox="1"/>
          <p:nvPr>
            <p:ph idx="1" type="body"/>
          </p:nvPr>
        </p:nvSpPr>
        <p:spPr>
          <a:xfrm>
            <a:off x="290513" y="5670550"/>
            <a:ext cx="8656855" cy="882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Mappings between unsigned and two’s complement numbers:</a:t>
            </a:r>
            <a:br>
              <a:rPr lang="en-US"/>
            </a:br>
            <a:r>
              <a:rPr lang="en-US"/>
              <a:t> </a:t>
            </a:r>
            <a:r>
              <a:rPr lang="en-US">
                <a:solidFill>
                  <a:srgbClr val="C00000"/>
                </a:solidFill>
              </a:rPr>
              <a:t>Keep bit representations and reinterpret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3"/>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592" name="Google Shape;592;p23"/>
          <p:cNvGraphicFramePr/>
          <p:nvPr/>
        </p:nvGraphicFramePr>
        <p:xfrm>
          <a:off x="3733800" y="990600"/>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93" name="Google Shape;593;p23"/>
          <p:cNvGraphicFramePr/>
          <p:nvPr/>
        </p:nvGraphicFramePr>
        <p:xfrm>
          <a:off x="7010400" y="1004379"/>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94" name="Google Shape;594;p23"/>
          <p:cNvGraphicFramePr/>
          <p:nvPr/>
        </p:nvGraphicFramePr>
        <p:xfrm>
          <a:off x="1752600" y="990600"/>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95" name="Google Shape;595;p23"/>
          <p:cNvGrpSpPr/>
          <p:nvPr/>
        </p:nvGrpSpPr>
        <p:grpSpPr>
          <a:xfrm>
            <a:off x="4977464" y="3631700"/>
            <a:ext cx="1932273" cy="476250"/>
            <a:chOff x="3039" y="2608"/>
            <a:chExt cx="1217" cy="300"/>
          </a:xfrm>
        </p:grpSpPr>
        <p:sp>
          <p:nvSpPr>
            <p:cNvPr id="596" name="Google Shape;596;p23"/>
            <p:cNvSpPr/>
            <p:nvPr/>
          </p:nvSpPr>
          <p:spPr>
            <a:xfrm>
              <a:off x="3387" y="2608"/>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597" name="Google Shape;597;p23"/>
            <p:cNvCxnSpPr/>
            <p:nvPr/>
          </p:nvCxnSpPr>
          <p:spPr>
            <a:xfrm rot="10800000">
              <a:off x="3039" y="2696"/>
              <a:ext cx="300" cy="0"/>
            </a:xfrm>
            <a:prstGeom prst="straightConnector1">
              <a:avLst/>
            </a:prstGeom>
            <a:noFill/>
            <a:ln cap="flat" cmpd="sng" w="25400">
              <a:solidFill>
                <a:schemeClr val="dk1"/>
              </a:solidFill>
              <a:prstDash val="solid"/>
              <a:round/>
              <a:headEnd len="sm" w="sm" type="none"/>
              <a:tailEnd len="med" w="med" type="triangle"/>
            </a:ln>
          </p:spPr>
        </p:cxnSp>
        <p:cxnSp>
          <p:nvCxnSpPr>
            <p:cNvPr id="598" name="Google Shape;598;p23"/>
            <p:cNvCxnSpPr/>
            <p:nvPr/>
          </p:nvCxnSpPr>
          <p:spPr>
            <a:xfrm rot="10800000">
              <a:off x="3936" y="2696"/>
              <a:ext cx="320" cy="0"/>
            </a:xfrm>
            <a:prstGeom prst="straightConnector1">
              <a:avLst/>
            </a:prstGeom>
            <a:noFill/>
            <a:ln cap="flat" cmpd="sng" w="25400">
              <a:solidFill>
                <a:schemeClr val="dk1"/>
              </a:solidFill>
              <a:prstDash val="solid"/>
              <a:round/>
              <a:headEnd len="sm" w="sm" type="none"/>
              <a:tailEnd len="med" w="med" type="triangle"/>
            </a:ln>
          </p:spPr>
        </p:cxnSp>
      </p:grpSp>
      <p:grpSp>
        <p:nvGrpSpPr>
          <p:cNvPr id="599" name="Google Shape;599;p23"/>
          <p:cNvGrpSpPr/>
          <p:nvPr/>
        </p:nvGrpSpPr>
        <p:grpSpPr>
          <a:xfrm>
            <a:off x="5011325" y="2846150"/>
            <a:ext cx="1574800" cy="476250"/>
            <a:chOff x="3264" y="2074"/>
            <a:chExt cx="992" cy="300"/>
          </a:xfrm>
        </p:grpSpPr>
        <p:sp>
          <p:nvSpPr>
            <p:cNvPr id="600" name="Google Shape;600;p23"/>
            <p:cNvSpPr/>
            <p:nvPr/>
          </p:nvSpPr>
          <p:spPr>
            <a:xfrm>
              <a:off x="3413" y="2074"/>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601" name="Google Shape;601;p23"/>
            <p:cNvCxnSpPr/>
            <p:nvPr/>
          </p:nvCxnSpPr>
          <p:spPr>
            <a:xfrm rot="10800000">
              <a:off x="3264" y="2224"/>
              <a:ext cx="288" cy="0"/>
            </a:xfrm>
            <a:prstGeom prst="straightConnector1">
              <a:avLst/>
            </a:prstGeom>
            <a:noFill/>
            <a:ln cap="flat" cmpd="sng" w="25400">
              <a:solidFill>
                <a:schemeClr val="dk1"/>
              </a:solidFill>
              <a:prstDash val="solid"/>
              <a:round/>
              <a:headEnd len="med" w="med" type="triangle"/>
              <a:tailEnd len="sm" w="sm" type="none"/>
            </a:ln>
          </p:spPr>
        </p:cxnSp>
        <p:cxnSp>
          <p:nvCxnSpPr>
            <p:cNvPr id="602" name="Google Shape;602;p23"/>
            <p:cNvCxnSpPr/>
            <p:nvPr/>
          </p:nvCxnSpPr>
          <p:spPr>
            <a:xfrm rot="10800000">
              <a:off x="3936" y="2216"/>
              <a:ext cx="320" cy="0"/>
            </a:xfrm>
            <a:prstGeom prst="straightConnector1">
              <a:avLst/>
            </a:prstGeom>
            <a:noFill/>
            <a:ln cap="flat" cmpd="sng" w="25400">
              <a:solidFill>
                <a:schemeClr val="dk1"/>
              </a:solidFill>
              <a:prstDash val="solid"/>
              <a:round/>
              <a:headEnd len="med" w="med" type="triangl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4"/>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608" name="Google Shape;608;p24"/>
          <p:cNvGraphicFramePr/>
          <p:nvPr/>
        </p:nvGraphicFramePr>
        <p:xfrm>
          <a:off x="3733800" y="990600"/>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609" name="Google Shape;609;p24"/>
          <p:cNvGraphicFramePr/>
          <p:nvPr/>
        </p:nvGraphicFramePr>
        <p:xfrm>
          <a:off x="7010400" y="990600"/>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610" name="Google Shape;610;p24"/>
          <p:cNvGraphicFramePr/>
          <p:nvPr/>
        </p:nvGraphicFramePr>
        <p:xfrm>
          <a:off x="1752600" y="990600"/>
          <a:ext cx="3000000" cy="3000000"/>
        </p:xfrm>
        <a:graphic>
          <a:graphicData uri="http://schemas.openxmlformats.org/drawingml/2006/table">
            <a:tbl>
              <a:tblPr>
                <a:noFill/>
                <a:tableStyleId>{FEEA39E4-4910-4FF8-A59C-5CB58C620A48}</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11" name="Google Shape;611;p24"/>
          <p:cNvGrpSpPr/>
          <p:nvPr/>
        </p:nvGrpSpPr>
        <p:grpSpPr>
          <a:xfrm>
            <a:off x="5257800" y="2286000"/>
            <a:ext cx="1447800" cy="584200"/>
            <a:chOff x="3312" y="1226"/>
            <a:chExt cx="912" cy="368"/>
          </a:xfrm>
        </p:grpSpPr>
        <p:cxnSp>
          <p:nvCxnSpPr>
            <p:cNvPr id="612" name="Google Shape;612;p24"/>
            <p:cNvCxnSpPr/>
            <p:nvPr/>
          </p:nvCxnSpPr>
          <p:spPr>
            <a:xfrm rot="10800000">
              <a:off x="3312" y="1536"/>
              <a:ext cx="912" cy="0"/>
            </a:xfrm>
            <a:prstGeom prst="straightConnector1">
              <a:avLst/>
            </a:prstGeom>
            <a:noFill/>
            <a:ln cap="flat" cmpd="sng" w="57150">
              <a:solidFill>
                <a:schemeClr val="dk1"/>
              </a:solidFill>
              <a:prstDash val="solid"/>
              <a:round/>
              <a:headEnd len="lg" w="lg" type="triangle"/>
              <a:tailEnd len="lg" w="lg" type="triangle"/>
            </a:ln>
          </p:spPr>
        </p:cxnSp>
        <p:sp>
          <p:nvSpPr>
            <p:cNvPr id="613" name="Google Shape;613;p24"/>
            <p:cNvSpPr txBox="1"/>
            <p:nvPr/>
          </p:nvSpPr>
          <p:spPr>
            <a:xfrm>
              <a:off x="3696" y="1226"/>
              <a:ext cx="187" cy="36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grpSp>
        <p:nvGrpSpPr>
          <p:cNvPr id="614" name="Google Shape;614;p24"/>
          <p:cNvGrpSpPr/>
          <p:nvPr/>
        </p:nvGrpSpPr>
        <p:grpSpPr>
          <a:xfrm>
            <a:off x="5257800" y="4724396"/>
            <a:ext cx="1447800" cy="492124"/>
            <a:chOff x="3312" y="2762"/>
            <a:chExt cx="912" cy="310"/>
          </a:xfrm>
        </p:grpSpPr>
        <p:cxnSp>
          <p:nvCxnSpPr>
            <p:cNvPr id="615" name="Google Shape;615;p24"/>
            <p:cNvCxnSpPr/>
            <p:nvPr/>
          </p:nvCxnSpPr>
          <p:spPr>
            <a:xfrm rot="10800000">
              <a:off x="3312" y="3072"/>
              <a:ext cx="912" cy="0"/>
            </a:xfrm>
            <a:prstGeom prst="straightConnector1">
              <a:avLst/>
            </a:prstGeom>
            <a:noFill/>
            <a:ln cap="flat" cmpd="sng" w="57150">
              <a:solidFill>
                <a:schemeClr val="dk1"/>
              </a:solidFill>
              <a:prstDash val="solid"/>
              <a:round/>
              <a:headEnd len="lg" w="lg" type="triangle"/>
              <a:tailEnd len="lg" w="lg" type="triangle"/>
            </a:ln>
          </p:spPr>
        </p:cxnSp>
        <p:sp>
          <p:nvSpPr>
            <p:cNvPr id="616" name="Google Shape;616;p24"/>
            <p:cNvSpPr txBox="1"/>
            <p:nvPr/>
          </p:nvSpPr>
          <p:spPr>
            <a:xfrm>
              <a:off x="3504" y="2762"/>
              <a:ext cx="329" cy="2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+/- 16</a:t>
              </a:r>
              <a:endParaRPr b="1" i="0" sz="24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grpSp>
        <p:nvGrpSpPr>
          <p:cNvPr id="621" name="Google Shape;621;p25"/>
          <p:cNvGrpSpPr/>
          <p:nvPr/>
        </p:nvGrpSpPr>
        <p:grpSpPr>
          <a:xfrm>
            <a:off x="1752600" y="3810000"/>
            <a:ext cx="2743200" cy="228600"/>
            <a:chOff x="2832" y="2208"/>
            <a:chExt cx="1728" cy="144"/>
          </a:xfrm>
        </p:grpSpPr>
        <p:sp>
          <p:nvSpPr>
            <p:cNvPr id="622" name="Google Shape;622;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629" name="Google Shape;629;p25"/>
          <p:cNvGrpSpPr/>
          <p:nvPr/>
        </p:nvGrpSpPr>
        <p:grpSpPr>
          <a:xfrm>
            <a:off x="1752600" y="4267200"/>
            <a:ext cx="2743200" cy="228600"/>
            <a:chOff x="2832" y="2208"/>
            <a:chExt cx="1728" cy="144"/>
          </a:xfrm>
        </p:grpSpPr>
        <p:sp>
          <p:nvSpPr>
            <p:cNvPr id="630" name="Google Shape;630;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5" name="Google Shape;635;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36" name="Google Shape;636;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637" name="Google Shape;637;p25"/>
          <p:cNvSpPr/>
          <p:nvPr/>
        </p:nvSpPr>
        <p:spPr>
          <a:xfrm>
            <a:off x="1219200" y="3657600"/>
            <a:ext cx="40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1219200" y="4114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1600200" y="3429000"/>
            <a:ext cx="565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–1</a:t>
            </a:r>
            <a:endParaRPr b="0" i="1" sz="1800" u="none" cap="none" strike="noStrike">
              <a:solidFill>
                <a:schemeClr val="dk1"/>
              </a:solidFill>
              <a:latin typeface="Times"/>
              <a:ea typeface="Times"/>
              <a:cs typeface="Times"/>
              <a:sym typeface="Times"/>
            </a:endParaRPr>
          </a:p>
        </p:txBody>
      </p:sp>
      <p:sp>
        <p:nvSpPr>
          <p:cNvPr id="640" name="Google Shape;640;p25"/>
          <p:cNvSpPr/>
          <p:nvPr/>
        </p:nvSpPr>
        <p:spPr>
          <a:xfrm>
            <a:off x="4267200" y="34290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a:ea typeface="Times"/>
                <a:cs typeface="Times"/>
                <a:sym typeface="Times"/>
              </a:rPr>
              <a:t>0</a:t>
            </a:r>
            <a:endParaRPr b="0" i="0" sz="1400" u="none" cap="none" strike="noStrike">
              <a:solidFill>
                <a:srgbClr val="000000"/>
              </a:solidFill>
              <a:latin typeface="Arial"/>
              <a:ea typeface="Arial"/>
              <a:cs typeface="Arial"/>
              <a:sym typeface="Arial"/>
            </a:endParaRPr>
          </a:p>
        </p:txBody>
      </p:sp>
      <p:sp>
        <p:nvSpPr>
          <p:cNvPr id="641" name="Google Shape;641;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Relation between Signed &amp; Unsigned</a:t>
            </a:r>
            <a:endParaRPr/>
          </a:p>
        </p:txBody>
      </p:sp>
      <p:cxnSp>
        <p:nvCxnSpPr>
          <p:cNvPr id="642" name="Google Shape;642;p25"/>
          <p:cNvCxnSpPr/>
          <p:nvPr/>
        </p:nvCxnSpPr>
        <p:spPr>
          <a:xfrm rot="10800000">
            <a:off x="1828800" y="4648200"/>
            <a:ext cx="0" cy="533400"/>
          </a:xfrm>
          <a:prstGeom prst="straightConnector1">
            <a:avLst/>
          </a:prstGeom>
          <a:noFill/>
          <a:ln cap="flat" cmpd="sng" w="28575">
            <a:solidFill>
              <a:schemeClr val="dk2"/>
            </a:solidFill>
            <a:prstDash val="solid"/>
            <a:round/>
            <a:headEnd len="sm" w="sm" type="none"/>
            <a:tailEnd len="med" w="med" type="triangle"/>
          </a:ln>
        </p:spPr>
      </p:cxnSp>
      <p:sp>
        <p:nvSpPr>
          <p:cNvPr id="643" name="Google Shape;643;p25"/>
          <p:cNvSpPr txBox="1"/>
          <p:nvPr/>
        </p:nvSpPr>
        <p:spPr>
          <a:xfrm>
            <a:off x="582613" y="5257800"/>
            <a:ext cx="2880725" cy="1200329"/>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negative weight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becomes</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positive weight</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3587750" y="1753394"/>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3892550" y="2134394"/>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5035550" y="2134400"/>
            <a:ext cx="7761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647" name="Google Shape;647;p25"/>
          <p:cNvCxnSpPr/>
          <p:nvPr/>
        </p:nvCxnSpPr>
        <p:spPr>
          <a:xfrm>
            <a:off x="29019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48" name="Google Shape;648;p25"/>
          <p:cNvCxnSpPr/>
          <p:nvPr/>
        </p:nvCxnSpPr>
        <p:spPr>
          <a:xfrm>
            <a:off x="56451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49" name="Google Shape;649;p25"/>
          <p:cNvCxnSpPr/>
          <p:nvPr/>
        </p:nvCxnSpPr>
        <p:spPr>
          <a:xfrm>
            <a:off x="4502150" y="2274094"/>
            <a:ext cx="508000" cy="0"/>
          </a:xfrm>
          <a:prstGeom prst="straightConnector1">
            <a:avLst/>
          </a:prstGeom>
          <a:noFill/>
          <a:ln cap="flat" cmpd="sng" w="25400">
            <a:solidFill>
              <a:schemeClr val="dk1"/>
            </a:solidFill>
            <a:prstDash val="solid"/>
            <a:round/>
            <a:headEnd len="sm" w="sm" type="none"/>
            <a:tailEnd len="med" w="med" type="triangle"/>
          </a:ln>
        </p:spPr>
      </p:cxnSp>
      <p:sp>
        <p:nvSpPr>
          <p:cNvPr id="650" name="Google Shape;650;p25"/>
          <p:cNvSpPr/>
          <p:nvPr/>
        </p:nvSpPr>
        <p:spPr>
          <a:xfrm>
            <a:off x="374650" y="1586707"/>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651" name="Google Shape;651;p25"/>
          <p:cNvSpPr/>
          <p:nvPr/>
        </p:nvSpPr>
        <p:spPr>
          <a:xfrm>
            <a:off x="6699250" y="1524000"/>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652" name="Google Shape;652;p25"/>
          <p:cNvSpPr/>
          <p:nvPr/>
        </p:nvSpPr>
        <p:spPr>
          <a:xfrm>
            <a:off x="3322638" y="2861469"/>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653" name="Google Shape;653;p25"/>
          <p:cNvSpPr/>
          <p:nvPr/>
        </p:nvSpPr>
        <p:spPr>
          <a:xfrm>
            <a:off x="2417763" y="2043595"/>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54" name="Google Shape;654;p25"/>
          <p:cNvSpPr/>
          <p:nvPr/>
        </p:nvSpPr>
        <p:spPr>
          <a:xfrm>
            <a:off x="6684963" y="2043595"/>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55" name="Google Shape;655;p25"/>
          <p:cNvSpPr/>
          <p:nvPr/>
        </p:nvSpPr>
        <p:spPr>
          <a:xfrm>
            <a:off x="4551363" y="2216779"/>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6"/>
          <p:cNvSpPr/>
          <p:nvPr/>
        </p:nvSpPr>
        <p:spPr>
          <a:xfrm>
            <a:off x="56753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1" name="Google Shape;661;p26"/>
          <p:cNvSpPr/>
          <p:nvPr/>
        </p:nvSpPr>
        <p:spPr>
          <a:xfrm>
            <a:off x="39989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2" name="Google Shape;662;p26"/>
          <p:cNvSpPr/>
          <p:nvPr/>
        </p:nvSpPr>
        <p:spPr>
          <a:xfrm>
            <a:off x="3998914" y="49530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3" name="Google Shape;663;p26"/>
          <p:cNvSpPr/>
          <p:nvPr/>
        </p:nvSpPr>
        <p:spPr>
          <a:xfrm>
            <a:off x="5675314" y="16002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4" name="Google Shape;664;p26"/>
          <p:cNvSpPr/>
          <p:nvPr/>
        </p:nvSpPr>
        <p:spPr>
          <a:xfrm>
            <a:off x="4075114" y="4724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5" name="Google Shape;665;p26"/>
          <p:cNvSpPr txBox="1"/>
          <p:nvPr/>
        </p:nvSpPr>
        <p:spPr>
          <a:xfrm>
            <a:off x="3160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666" name="Google Shape;666;p26"/>
          <p:cNvCxnSpPr/>
          <p:nvPr/>
        </p:nvCxnSpPr>
        <p:spPr>
          <a:xfrm>
            <a:off x="4227514" y="4800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67" name="Google Shape;667;p26"/>
          <p:cNvSpPr/>
          <p:nvPr/>
        </p:nvSpPr>
        <p:spPr>
          <a:xfrm>
            <a:off x="4075114" y="3200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8" name="Google Shape;668;p26"/>
          <p:cNvSpPr txBox="1"/>
          <p:nvPr/>
        </p:nvSpPr>
        <p:spPr>
          <a:xfrm>
            <a:off x="3101976"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cxnSp>
        <p:nvCxnSpPr>
          <p:cNvPr id="669" name="Google Shape;669;p26"/>
          <p:cNvCxnSpPr/>
          <p:nvPr/>
        </p:nvCxnSpPr>
        <p:spPr>
          <a:xfrm>
            <a:off x="4227514" y="3276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70" name="Google Shape;670;p26"/>
          <p:cNvSpPr/>
          <p:nvPr/>
        </p:nvSpPr>
        <p:spPr>
          <a:xfrm>
            <a:off x="4075114" y="6248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txBox="1"/>
          <p:nvPr/>
        </p:nvSpPr>
        <p:spPr>
          <a:xfrm>
            <a:off x="3089276" y="6172200"/>
            <a:ext cx="8270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TMin</a:t>
            </a:r>
            <a:endParaRPr b="0" i="1" sz="2400" u="none" cap="none" strike="noStrike">
              <a:solidFill>
                <a:schemeClr val="dk1"/>
              </a:solidFill>
              <a:latin typeface="Calibri"/>
              <a:ea typeface="Calibri"/>
              <a:cs typeface="Calibri"/>
              <a:sym typeface="Calibri"/>
            </a:endParaRPr>
          </a:p>
        </p:txBody>
      </p:sp>
      <p:sp>
        <p:nvSpPr>
          <p:cNvPr id="672" name="Google Shape;672;p26"/>
          <p:cNvSpPr/>
          <p:nvPr/>
        </p:nvSpPr>
        <p:spPr>
          <a:xfrm>
            <a:off x="4075114" y="5029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3" name="Google Shape;673;p26"/>
          <p:cNvSpPr txBox="1"/>
          <p:nvPr/>
        </p:nvSpPr>
        <p:spPr>
          <a:xfrm>
            <a:off x="3160714" y="49530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674" name="Google Shape;674;p26"/>
          <p:cNvSpPr/>
          <p:nvPr/>
        </p:nvSpPr>
        <p:spPr>
          <a:xfrm>
            <a:off x="4075114" y="53340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5" name="Google Shape;675;p26"/>
          <p:cNvSpPr txBox="1"/>
          <p:nvPr/>
        </p:nvSpPr>
        <p:spPr>
          <a:xfrm>
            <a:off x="3160714" y="52578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76" name="Google Shape;676;p26"/>
          <p:cNvSpPr/>
          <p:nvPr/>
        </p:nvSpPr>
        <p:spPr>
          <a:xfrm>
            <a:off x="5903914" y="4724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7" name="Google Shape;677;p26"/>
          <p:cNvSpPr/>
          <p:nvPr/>
        </p:nvSpPr>
        <p:spPr>
          <a:xfrm>
            <a:off x="5903914" y="3200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8" name="Google Shape;678;p26"/>
          <p:cNvSpPr/>
          <p:nvPr/>
        </p:nvSpPr>
        <p:spPr>
          <a:xfrm>
            <a:off x="5903914" y="2895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9" name="Google Shape;679;p26"/>
          <p:cNvSpPr/>
          <p:nvPr/>
        </p:nvSpPr>
        <p:spPr>
          <a:xfrm>
            <a:off x="5903914"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0" name="Google Shape;680;p26"/>
          <p:cNvSpPr/>
          <p:nvPr/>
        </p:nvSpPr>
        <p:spPr>
          <a:xfrm>
            <a:off x="5903914" y="198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a:off x="4227514" y="17526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2" name="Google Shape;682;p26"/>
          <p:cNvSpPr/>
          <p:nvPr/>
        </p:nvSpPr>
        <p:spPr>
          <a:xfrm>
            <a:off x="4227514" y="20574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3" name="Google Shape;683;p26"/>
          <p:cNvSpPr/>
          <p:nvPr/>
        </p:nvSpPr>
        <p:spPr>
          <a:xfrm>
            <a:off x="4227514" y="29718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txBox="1"/>
          <p:nvPr/>
        </p:nvSpPr>
        <p:spPr>
          <a:xfrm>
            <a:off x="6208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85" name="Google Shape;685;p26"/>
          <p:cNvSpPr txBox="1"/>
          <p:nvPr/>
        </p:nvSpPr>
        <p:spPr>
          <a:xfrm>
            <a:off x="6132514" y="1524000"/>
            <a:ext cx="1143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endParaRPr b="0" i="1" sz="2400" u="none" cap="none" strike="noStrike">
              <a:solidFill>
                <a:schemeClr val="dk1"/>
              </a:solidFill>
              <a:latin typeface="Calibri"/>
              <a:ea typeface="Calibri"/>
              <a:cs typeface="Calibri"/>
              <a:sym typeface="Calibri"/>
            </a:endParaRPr>
          </a:p>
        </p:txBody>
      </p:sp>
      <p:sp>
        <p:nvSpPr>
          <p:cNvPr id="686" name="Google Shape;686;p26"/>
          <p:cNvSpPr txBox="1"/>
          <p:nvPr/>
        </p:nvSpPr>
        <p:spPr>
          <a:xfrm>
            <a:off x="6132514" y="1828800"/>
            <a:ext cx="14478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r>
              <a:rPr b="0" i="0" lang="en-US" sz="2400" u="none" cap="none" strike="noStrike">
                <a:solidFill>
                  <a:schemeClr val="dk1"/>
                </a:solidFill>
                <a:latin typeface="Calibri"/>
                <a:ea typeface="Calibri"/>
                <a:cs typeface="Calibri"/>
                <a:sym typeface="Calibri"/>
              </a:rPr>
              <a:t> – 1</a:t>
            </a:r>
            <a:endParaRPr b="0" i="1" sz="2400" u="none" cap="none" strike="noStrike">
              <a:solidFill>
                <a:schemeClr val="dk1"/>
              </a:solidFill>
              <a:latin typeface="Calibri"/>
              <a:ea typeface="Calibri"/>
              <a:cs typeface="Calibri"/>
              <a:sym typeface="Calibri"/>
            </a:endParaRPr>
          </a:p>
        </p:txBody>
      </p:sp>
      <p:sp>
        <p:nvSpPr>
          <p:cNvPr id="687" name="Google Shape;687;p26"/>
          <p:cNvSpPr txBox="1"/>
          <p:nvPr/>
        </p:nvSpPr>
        <p:spPr>
          <a:xfrm>
            <a:off x="6208714"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sp>
        <p:nvSpPr>
          <p:cNvPr id="688" name="Google Shape;688;p26"/>
          <p:cNvSpPr txBox="1"/>
          <p:nvPr/>
        </p:nvSpPr>
        <p:spPr>
          <a:xfrm>
            <a:off x="6208714" y="2819400"/>
            <a:ext cx="140652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  </a:t>
            </a:r>
            <a:r>
              <a:rPr b="0" i="0" lang="en-US" sz="2400" u="none" cap="none" strike="noStrike">
                <a:solidFill>
                  <a:schemeClr val="dk1"/>
                </a:solidFill>
                <a:latin typeface="Calibri"/>
                <a:ea typeface="Calibri"/>
                <a:cs typeface="Calibri"/>
                <a:sym typeface="Calibri"/>
              </a:rPr>
              <a:t>+ 1</a:t>
            </a:r>
            <a:endParaRPr b="0" i="1" sz="2400" u="none" cap="none" strike="noStrike">
              <a:solidFill>
                <a:schemeClr val="dk1"/>
              </a:solidFill>
              <a:latin typeface="Calibri"/>
              <a:ea typeface="Calibri"/>
              <a:cs typeface="Calibri"/>
              <a:sym typeface="Calibri"/>
            </a:endParaRPr>
          </a:p>
        </p:txBody>
      </p:sp>
      <p:sp>
        <p:nvSpPr>
          <p:cNvPr id="689" name="Google Shape;689;p26"/>
          <p:cNvSpPr/>
          <p:nvPr/>
        </p:nvSpPr>
        <p:spPr>
          <a:xfrm>
            <a:off x="685801" y="4549775"/>
            <a:ext cx="2133600" cy="7080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2’s Complement Range</a:t>
            </a:r>
            <a:endParaRPr b="0" i="0" sz="2000" u="none" cap="none" strike="noStrike">
              <a:solidFill>
                <a:schemeClr val="dk1"/>
              </a:solidFill>
              <a:latin typeface="Calibri"/>
              <a:ea typeface="Calibri"/>
              <a:cs typeface="Calibri"/>
              <a:sym typeface="Calibri"/>
            </a:endParaRPr>
          </a:p>
        </p:txBody>
      </p:sp>
      <p:sp>
        <p:nvSpPr>
          <p:cNvPr id="690" name="Google Shape;690;p26"/>
          <p:cNvSpPr/>
          <p:nvPr/>
        </p:nvSpPr>
        <p:spPr>
          <a:xfrm>
            <a:off x="2971801" y="32004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1" name="Google Shape;691;p26"/>
          <p:cNvSpPr/>
          <p:nvPr/>
        </p:nvSpPr>
        <p:spPr>
          <a:xfrm flipH="1">
            <a:off x="7564439" y="16002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2" name="Google Shape;692;p26"/>
          <p:cNvSpPr/>
          <p:nvPr/>
        </p:nvSpPr>
        <p:spPr>
          <a:xfrm>
            <a:off x="7753352" y="2895600"/>
            <a:ext cx="11620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Range</a:t>
            </a:r>
            <a:endParaRPr b="0" i="0" sz="1400" u="none" cap="none" strike="noStrike">
              <a:solidFill>
                <a:srgbClr val="000000"/>
              </a:solidFill>
              <a:latin typeface="Arial"/>
              <a:ea typeface="Arial"/>
              <a:cs typeface="Arial"/>
              <a:sym typeface="Arial"/>
            </a:endParaRPr>
          </a:p>
        </p:txBody>
      </p:sp>
      <p:sp>
        <p:nvSpPr>
          <p:cNvPr id="693" name="Google Shape;693;p26"/>
          <p:cNvSpPr txBox="1"/>
          <p:nvPr>
            <p:ph type="title"/>
          </p:nvPr>
        </p:nvSpPr>
        <p:spPr>
          <a:xfrm>
            <a:off x="270412" y="533400"/>
            <a:ext cx="79454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Conversion Visualized</a:t>
            </a:r>
            <a:endParaRPr/>
          </a:p>
        </p:txBody>
      </p:sp>
      <p:sp>
        <p:nvSpPr>
          <p:cNvPr id="694" name="Google Shape;694;p26"/>
          <p:cNvSpPr txBox="1"/>
          <p:nvPr>
            <p:ph idx="1" type="body"/>
          </p:nvPr>
        </p:nvSpPr>
        <p:spPr>
          <a:xfrm>
            <a:off x="290513" y="1220788"/>
            <a:ext cx="4159250" cy="17160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2’s Comp. → Unsigned</a:t>
            </a:r>
            <a:endParaRPr/>
          </a:p>
          <a:p>
            <a:pPr indent="-285750" lvl="1" marL="742950" rtl="0" algn="l">
              <a:lnSpc>
                <a:spcPct val="100000"/>
              </a:lnSpc>
              <a:spcBef>
                <a:spcPts val="400"/>
              </a:spcBef>
              <a:spcAft>
                <a:spcPts val="0"/>
              </a:spcAft>
              <a:buSzPts val="2200"/>
              <a:buChar char="▪"/>
            </a:pPr>
            <a:r>
              <a:rPr lang="en-US"/>
              <a:t>Ordering Inversion</a:t>
            </a:r>
            <a:endParaRPr/>
          </a:p>
          <a:p>
            <a:pPr indent="-285750" lvl="1" marL="742950" rtl="0" algn="l">
              <a:lnSpc>
                <a:spcPct val="100000"/>
              </a:lnSpc>
              <a:spcBef>
                <a:spcPts val="400"/>
              </a:spcBef>
              <a:spcAft>
                <a:spcPts val="0"/>
              </a:spcAft>
              <a:buSzPts val="2200"/>
              <a:buChar char="▪"/>
            </a:pPr>
            <a:r>
              <a:rPr lang="en-US"/>
              <a:t>Negative → Big Positive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3baea9802_0_0"/>
          <p:cNvSpPr txBox="1"/>
          <p:nvPr>
            <p:ph type="title"/>
          </p:nvPr>
        </p:nvSpPr>
        <p:spPr>
          <a:xfrm>
            <a:off x="357018" y="435678"/>
            <a:ext cx="7592100" cy="762000"/>
          </a:xfrm>
          <a:prstGeom prst="rect">
            <a:avLst/>
          </a:prstGeom>
          <a:noFill/>
          <a:ln>
            <a:noFill/>
          </a:ln>
        </p:spPr>
        <p:txBody>
          <a:bodyPr anchorCtr="0" anchor="ctr" bIns="45700" lIns="91425" spcFirstLastPara="1" rIns="91425" wrap="square" tIns="45700">
            <a:noAutofit/>
          </a:bodyPr>
          <a:lstStyle/>
          <a:p>
            <a:pPr indent="-119062" lvl="0" marL="119062" rtl="0" algn="l">
              <a:lnSpc>
                <a:spcPct val="100000"/>
              </a:lnSpc>
              <a:spcBef>
                <a:spcPts val="0"/>
              </a:spcBef>
              <a:spcAft>
                <a:spcPts val="0"/>
              </a:spcAft>
              <a:buSzPts val="1400"/>
              <a:buNone/>
            </a:pPr>
            <a:r>
              <a:rPr lang="en-US"/>
              <a:t>Today: Bits, Bytes, and Integers</a:t>
            </a:r>
            <a:endParaRPr/>
          </a:p>
        </p:txBody>
      </p:sp>
      <p:sp>
        <p:nvSpPr>
          <p:cNvPr id="81" name="Google Shape;81;gf3baea9802_0_0"/>
          <p:cNvSpPr txBox="1"/>
          <p:nvPr>
            <p:ph idx="1" type="body"/>
          </p:nvPr>
        </p:nvSpPr>
        <p:spPr>
          <a:xfrm>
            <a:off x="396875" y="1362075"/>
            <a:ext cx="7896300" cy="497220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a:t>Representing information as bits</a:t>
            </a:r>
            <a:endParaRPr/>
          </a:p>
          <a:p>
            <a:pPr indent="-340360" lvl="0" marL="342900" rtl="0" algn="l">
              <a:lnSpc>
                <a:spcPct val="100000"/>
              </a:lnSpc>
              <a:spcBef>
                <a:spcPts val="480"/>
              </a:spcBef>
              <a:spcAft>
                <a:spcPts val="0"/>
              </a:spcAft>
              <a:buSzPts val="1400"/>
              <a:buChar char="⬛"/>
            </a:pPr>
            <a:r>
              <a:rPr lang="en-US">
                <a:solidFill>
                  <a:srgbClr val="A5A5A5"/>
                </a:solidFill>
              </a:rPr>
              <a:t>Bit-level manipulations</a:t>
            </a:r>
            <a:endParaRPr/>
          </a:p>
          <a:p>
            <a:pPr indent="-340360" lvl="0" marL="342900" rtl="0" algn="l">
              <a:lnSpc>
                <a:spcPct val="100000"/>
              </a:lnSpc>
              <a:spcBef>
                <a:spcPts val="480"/>
              </a:spcBef>
              <a:spcAft>
                <a:spcPts val="0"/>
              </a:spcAft>
              <a:buSzPts val="1400"/>
              <a:buChar char="⬛"/>
            </a:pPr>
            <a:r>
              <a:rPr lang="en-US">
                <a:solidFill>
                  <a:srgbClr val="A5A5A5"/>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5A5A5"/>
                </a:solidFill>
              </a:rPr>
              <a:t>Conversion, casting</a:t>
            </a:r>
            <a:endParaRPr/>
          </a:p>
          <a:p>
            <a:pPr indent="-285750" lvl="1" marL="742950" rtl="0" algn="l">
              <a:lnSpc>
                <a:spcPct val="100000"/>
              </a:lnSpc>
              <a:spcBef>
                <a:spcPts val="400"/>
              </a:spcBef>
              <a:spcAft>
                <a:spcPts val="0"/>
              </a:spcAft>
              <a:buSzPts val="2200"/>
              <a:buChar char="▪"/>
            </a:pPr>
            <a:r>
              <a:rPr lang="en-US">
                <a:solidFill>
                  <a:srgbClr val="A5A5A5"/>
                </a:solidFill>
              </a:rPr>
              <a:t>Expanding, truncating</a:t>
            </a:r>
            <a:endParaRPr/>
          </a:p>
          <a:p>
            <a:pPr indent="-285750" lvl="1" marL="742950" rtl="0" algn="l">
              <a:lnSpc>
                <a:spcPct val="100000"/>
              </a:lnSpc>
              <a:spcBef>
                <a:spcPts val="400"/>
              </a:spcBef>
              <a:spcAft>
                <a:spcPts val="0"/>
              </a:spcAft>
              <a:buSzPts val="2200"/>
              <a:buChar char="▪"/>
            </a:pPr>
            <a:r>
              <a:rPr lang="en-US">
                <a:solidFill>
                  <a:srgbClr val="A5A5A5"/>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5A5A5"/>
                </a:solidFill>
              </a:rPr>
              <a:t>Summary</a:t>
            </a:r>
            <a:endParaRPr/>
          </a:p>
          <a:p>
            <a:pPr indent="-340360" lvl="0" marL="342900" rtl="0" algn="l">
              <a:lnSpc>
                <a:spcPct val="100000"/>
              </a:lnSpc>
              <a:spcBef>
                <a:spcPts val="480"/>
              </a:spcBef>
              <a:spcAft>
                <a:spcPts val="0"/>
              </a:spcAft>
              <a:buSzPts val="1400"/>
              <a:buChar char="⬛"/>
            </a:pPr>
            <a:r>
              <a:rPr lang="en-US">
                <a:solidFill>
                  <a:srgbClr val="A5A5A5"/>
                </a:solidFill>
              </a:rPr>
              <a:t>Representations in memory, pointers, strings</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7"/>
          <p:cNvSpPr txBox="1"/>
          <p:nvPr>
            <p:ph type="title"/>
          </p:nvPr>
        </p:nvSpPr>
        <p:spPr>
          <a:xfrm>
            <a:off x="304800" y="533400"/>
            <a:ext cx="73231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vs. Unsigned in C</a:t>
            </a:r>
            <a:endParaRPr/>
          </a:p>
        </p:txBody>
      </p:sp>
      <p:sp>
        <p:nvSpPr>
          <p:cNvPr id="700" name="Google Shape;700;p27"/>
          <p:cNvSpPr txBox="1"/>
          <p:nvPr>
            <p:ph idx="1" type="body"/>
          </p:nvPr>
        </p:nvSpPr>
        <p:spPr>
          <a:xfrm>
            <a:off x="290513" y="1220788"/>
            <a:ext cx="88534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Constants</a:t>
            </a:r>
            <a:endParaRPr/>
          </a:p>
          <a:p>
            <a:pPr indent="-285750" lvl="1" marL="742950" rtl="0" algn="l">
              <a:lnSpc>
                <a:spcPct val="100000"/>
              </a:lnSpc>
              <a:spcBef>
                <a:spcPts val="400"/>
              </a:spcBef>
              <a:spcAft>
                <a:spcPts val="0"/>
              </a:spcAft>
              <a:buSzPts val="2200"/>
              <a:buChar char="▪"/>
            </a:pPr>
            <a:r>
              <a:rPr lang="en-US"/>
              <a:t>By default are considered to be signed integers</a:t>
            </a:r>
            <a:endParaRPr/>
          </a:p>
          <a:p>
            <a:pPr indent="-285750" lvl="1" marL="742950" rtl="0" algn="l">
              <a:lnSpc>
                <a:spcPct val="100000"/>
              </a:lnSpc>
              <a:spcBef>
                <a:spcPts val="400"/>
              </a:spcBef>
              <a:spcAft>
                <a:spcPts val="0"/>
              </a:spcAft>
              <a:buSzPts val="2200"/>
              <a:buChar char="▪"/>
            </a:pPr>
            <a:r>
              <a:rPr lang="en-US"/>
              <a:t>Unsigned if have “U” as suffix</a:t>
            </a:r>
            <a:endParaRPr/>
          </a:p>
          <a:p>
            <a:pPr indent="-228600" lvl="2" marL="1143000" rtl="0" algn="l">
              <a:lnSpc>
                <a:spcPct val="100000"/>
              </a:lnSpc>
              <a:spcBef>
                <a:spcPts val="400"/>
              </a:spcBef>
              <a:spcAft>
                <a:spcPts val="0"/>
              </a:spcAft>
              <a:buClr>
                <a:schemeClr val="dk1"/>
              </a:buClr>
              <a:buSzPts val="1600"/>
              <a:buFont typeface="Noto Sans Symbols"/>
              <a:buNone/>
            </a:pPr>
            <a:r>
              <a:rPr b="1" lang="en-US">
                <a:latin typeface="Courier New"/>
                <a:ea typeface="Courier New"/>
                <a:cs typeface="Courier New"/>
                <a:sym typeface="Courier New"/>
              </a:rPr>
              <a:t>0U, 4294967259U</a:t>
            </a:r>
            <a:endParaRPr/>
          </a:p>
          <a:p>
            <a:pPr indent="-342900" lvl="0" marL="342900" rtl="0" algn="l">
              <a:lnSpc>
                <a:spcPct val="100000"/>
              </a:lnSpc>
              <a:spcBef>
                <a:spcPts val="480"/>
              </a:spcBef>
              <a:spcAft>
                <a:spcPts val="0"/>
              </a:spcAft>
              <a:buSzPts val="1440"/>
              <a:buChar char="⬛"/>
            </a:pPr>
            <a:r>
              <a:rPr lang="en-US"/>
              <a:t>Casting</a:t>
            </a:r>
            <a:endParaRPr/>
          </a:p>
          <a:p>
            <a:pPr indent="-285750" lvl="1" marL="742950" rtl="0" algn="l">
              <a:lnSpc>
                <a:spcPct val="100000"/>
              </a:lnSpc>
              <a:spcBef>
                <a:spcPts val="400"/>
              </a:spcBef>
              <a:spcAft>
                <a:spcPts val="0"/>
              </a:spcAft>
              <a:buSzPts val="2200"/>
              <a:buChar char="▪"/>
            </a:pPr>
            <a:r>
              <a:rPr lang="en-US"/>
              <a:t>Explicit casting between signed &amp; unsigned same as U2T and T2U</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int tx, ty;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ux, uy;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(int)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(unsigned) ty;</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Implicit casting also occurs via assignments and procedure calls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ty;</a:t>
            </a:r>
            <a:endParaRPr/>
          </a:p>
          <a:p>
            <a:pPr indent="-274320" lvl="0" marL="342900" rtl="0" algn="l">
              <a:lnSpc>
                <a:spcPct val="100000"/>
              </a:lnSpc>
              <a:spcBef>
                <a:spcPts val="360"/>
              </a:spcBef>
              <a:spcAft>
                <a:spcPts val="0"/>
              </a:spcAft>
              <a:buSzPts val="1080"/>
              <a:buNone/>
            </a:pPr>
            <a:r>
              <a:t/>
            </a:r>
            <a:endParaRPr b="0"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8"/>
          <p:cNvSpPr/>
          <p:nvPr/>
        </p:nvSpPr>
        <p:spPr>
          <a:xfrm>
            <a:off x="290513" y="3276600"/>
            <a:ext cx="8853487" cy="3581400"/>
          </a:xfrm>
          <a:prstGeom prst="rect">
            <a:avLst/>
          </a:prstGeom>
          <a:noFill/>
          <a:ln>
            <a:noFill/>
          </a:ln>
        </p:spPr>
        <p:txBody>
          <a:bodyPr anchorCtr="0" anchor="t" bIns="44450" lIns="90475" spcFirstLastPara="1" rIns="90475" wrap="square" tIns="44450">
            <a:noAutofit/>
          </a:bodyPr>
          <a:lstStyle/>
          <a:p>
            <a:pPr indent="-187325" lvl="1" marL="687388" marR="0" rtl="0" algn="l">
              <a:lnSpc>
                <a:spcPct val="100000"/>
              </a:lnSpc>
              <a:spcBef>
                <a:spcPts val="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0	0U	</a:t>
            </a:r>
            <a:r>
              <a:rPr b="1"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	</a:t>
            </a:r>
            <a:r>
              <a:rPr b="1" i="0" lang="en-US" sz="2000" u="none" cap="none" strike="noStrike">
                <a:solidFill>
                  <a:schemeClr val="dk1"/>
                </a:solidFill>
                <a:latin typeface="Arial Narrow"/>
                <a:ea typeface="Arial Narrow"/>
                <a:cs typeface="Arial Narrow"/>
                <a:sym typeface="Arial Narrow"/>
              </a:rPr>
              <a:t>&lt;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0U	</a:t>
            </a:r>
            <a:r>
              <a:rPr b="1" i="0" lang="en-US" sz="2000" u="none" cap="none" strike="noStrike">
                <a:solidFill>
                  <a:schemeClr val="dk1"/>
                </a:solidFill>
                <a:latin typeface="Arial Narrow"/>
                <a:ea typeface="Arial Narrow"/>
                <a:cs typeface="Arial Narrow"/>
                <a:sym typeface="Arial Narrow"/>
              </a:rPr>
              <a:t>&gt;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0" i="0" sz="1400" u="none" cap="none" strike="noStrike">
              <a:solidFill>
                <a:srgbClr val="000000"/>
              </a:solidFill>
              <a:latin typeface="Arial"/>
              <a:ea typeface="Arial"/>
              <a:cs typeface="Arial"/>
              <a:sym typeface="Arial"/>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2147483647U	-2147483648</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(unsigned)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2147483648U</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(int) 2147483648U</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p:txBody>
      </p:sp>
      <p:sp>
        <p:nvSpPr>
          <p:cNvPr id="706" name="Google Shape;706;p28"/>
          <p:cNvSpPr txBox="1"/>
          <p:nvPr>
            <p:ph type="title"/>
          </p:nvPr>
        </p:nvSpPr>
        <p:spPr>
          <a:xfrm>
            <a:off x="304800" y="323850"/>
            <a:ext cx="652462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Casting Surprises</a:t>
            </a:r>
            <a:endParaRPr/>
          </a:p>
        </p:txBody>
      </p:sp>
      <p:sp>
        <p:nvSpPr>
          <p:cNvPr id="707" name="Google Shape;707;p28"/>
          <p:cNvSpPr txBox="1"/>
          <p:nvPr>
            <p:ph idx="1" type="body"/>
          </p:nvPr>
        </p:nvSpPr>
        <p:spPr>
          <a:xfrm>
            <a:off x="290513" y="914400"/>
            <a:ext cx="9005887" cy="58674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Expression Evaluation</a:t>
            </a:r>
            <a:endParaRPr/>
          </a:p>
          <a:p>
            <a:pPr indent="-187325" lvl="1" marL="687388" rtl="0" algn="l">
              <a:lnSpc>
                <a:spcPct val="100000"/>
              </a:lnSpc>
              <a:spcBef>
                <a:spcPts val="400"/>
              </a:spcBef>
              <a:spcAft>
                <a:spcPts val="0"/>
              </a:spcAft>
              <a:buSzPts val="2200"/>
              <a:buChar char="▪"/>
            </a:pPr>
            <a:r>
              <a:rPr lang="en-US"/>
              <a:t>If there is a mix of unsigned and signed in single expression, </a:t>
            </a:r>
            <a:br>
              <a:rPr lang="en-US"/>
            </a:br>
            <a:r>
              <a:rPr b="1" i="1" lang="en-US">
                <a:solidFill>
                  <a:srgbClr val="C00000"/>
                </a:solidFill>
              </a:rPr>
              <a:t>signed values implicitly cast to unsigned</a:t>
            </a:r>
            <a:endParaRPr/>
          </a:p>
          <a:p>
            <a:pPr indent="-187325" lvl="1" marL="687388" rtl="0" algn="l">
              <a:lnSpc>
                <a:spcPct val="100000"/>
              </a:lnSpc>
              <a:spcBef>
                <a:spcPts val="400"/>
              </a:spcBef>
              <a:spcAft>
                <a:spcPts val="0"/>
              </a:spcAft>
              <a:buSzPts val="2200"/>
              <a:buChar char="▪"/>
            </a:pPr>
            <a:r>
              <a:rPr lang="en-US"/>
              <a:t>Including comparison operations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r>
              <a:rPr b="1" lang="en-US"/>
              <a:t>, </a:t>
            </a:r>
            <a:r>
              <a:rPr b="1" lang="en-US">
                <a:latin typeface="Courier New"/>
                <a:ea typeface="Courier New"/>
                <a:cs typeface="Courier New"/>
                <a:sym typeface="Courier New"/>
              </a:rPr>
              <a:t>==</a:t>
            </a:r>
            <a:r>
              <a:rPr b="1" lang="en-US"/>
              <a:t>,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endParaRPr/>
          </a:p>
          <a:p>
            <a:pPr indent="-187325" lvl="1" marL="687388" rtl="0" algn="l">
              <a:lnSpc>
                <a:spcPct val="100000"/>
              </a:lnSpc>
              <a:spcBef>
                <a:spcPts val="400"/>
              </a:spcBef>
              <a:spcAft>
                <a:spcPts val="0"/>
              </a:spcAft>
              <a:buSzPts val="2200"/>
              <a:buChar char="▪"/>
            </a:pPr>
            <a:r>
              <a:rPr lang="en-US"/>
              <a:t>Examples for </a:t>
            </a:r>
            <a:r>
              <a:rPr i="1" lang="en-US"/>
              <a:t>W</a:t>
            </a:r>
            <a:r>
              <a:rPr lang="en-US"/>
              <a:t> = 32:    </a:t>
            </a:r>
            <a:r>
              <a:rPr b="1" lang="en-US">
                <a:solidFill>
                  <a:srgbClr val="C00000"/>
                </a:solidFill>
              </a:rPr>
              <a:t>TMIN = -2,147,483,648 ,     TMAX = 2,147,483,647</a:t>
            </a:r>
            <a:endParaRPr/>
          </a:p>
          <a:p>
            <a:pPr indent="-342900" lvl="0" marL="342900" rtl="0" algn="l">
              <a:lnSpc>
                <a:spcPct val="100000"/>
              </a:lnSpc>
              <a:spcBef>
                <a:spcPts val="480"/>
              </a:spcBef>
              <a:spcAft>
                <a:spcPts val="0"/>
              </a:spcAft>
              <a:buSzPts val="1440"/>
              <a:buChar char="⬛"/>
            </a:pPr>
            <a:r>
              <a:rPr lang="en-US"/>
              <a:t>Constant</a:t>
            </a:r>
            <a:r>
              <a:rPr baseline="-25000" lang="en-US"/>
              <a:t>1</a:t>
            </a:r>
            <a:r>
              <a:rPr lang="en-US"/>
              <a:t>	Constant</a:t>
            </a:r>
            <a:r>
              <a:rPr baseline="-25000" lang="en-US"/>
              <a:t>2</a:t>
            </a:r>
            <a:r>
              <a:rPr lang="en-US"/>
              <a:t>	Relation	Evaluation</a:t>
            </a:r>
            <a:endParaRPr/>
          </a:p>
          <a:p>
            <a:pPr indent="-117475" lvl="1" marL="288925" rtl="0" algn="l">
              <a:lnSpc>
                <a:spcPct val="100000"/>
              </a:lnSpc>
              <a:spcBef>
                <a:spcPts val="420"/>
              </a:spcBef>
              <a:spcAft>
                <a:spcPts val="0"/>
              </a:spcAft>
              <a:buSzPts val="2310"/>
              <a:buFont typeface="Noto Sans Symbols"/>
              <a:buNone/>
            </a:pPr>
            <a:r>
              <a:rPr lang="en-US" sz="2100"/>
              <a:t>	0	0U	</a:t>
            </a:r>
            <a:endParaRPr/>
          </a:p>
          <a:p>
            <a:pPr indent="-117475" lvl="1" marL="288925" rtl="0" algn="l">
              <a:lnSpc>
                <a:spcPct val="100000"/>
              </a:lnSpc>
              <a:spcBef>
                <a:spcPts val="420"/>
              </a:spcBef>
              <a:spcAft>
                <a:spcPts val="0"/>
              </a:spcAft>
              <a:buSzPts val="2310"/>
              <a:buFont typeface="Noto Sans Symbols"/>
              <a:buNone/>
            </a:pPr>
            <a:r>
              <a:rPr lang="en-US" sz="2100"/>
              <a:t>	-1	0	</a:t>
            </a:r>
            <a:endParaRPr/>
          </a:p>
          <a:p>
            <a:pPr indent="-117475" lvl="1" marL="288925" rtl="0" algn="l">
              <a:lnSpc>
                <a:spcPct val="100000"/>
              </a:lnSpc>
              <a:spcBef>
                <a:spcPts val="420"/>
              </a:spcBef>
              <a:spcAft>
                <a:spcPts val="0"/>
              </a:spcAft>
              <a:buSzPts val="2310"/>
              <a:buFont typeface="Noto Sans Symbols"/>
              <a:buNone/>
            </a:pPr>
            <a:r>
              <a:rPr lang="en-US" sz="2100"/>
              <a:t>	-1	0U	</a:t>
            </a:r>
            <a:endParaRPr/>
          </a:p>
          <a:p>
            <a:pPr indent="-117475" lvl="1" marL="288925" rtl="0" algn="l">
              <a:lnSpc>
                <a:spcPct val="100000"/>
              </a:lnSpc>
              <a:spcBef>
                <a:spcPts val="420"/>
              </a:spcBef>
              <a:spcAft>
                <a:spcPts val="0"/>
              </a:spcAft>
              <a:buSzPts val="2310"/>
              <a:buFont typeface="Noto Sans Symbols"/>
              <a:buNone/>
            </a:pPr>
            <a:r>
              <a:rPr lang="en-US" sz="2100"/>
              <a:t>	2147483647	-2147483647-1 	</a:t>
            </a:r>
            <a:endParaRPr/>
          </a:p>
          <a:p>
            <a:pPr indent="-117475" lvl="1" marL="288925" rtl="0" algn="l">
              <a:lnSpc>
                <a:spcPct val="100000"/>
              </a:lnSpc>
              <a:spcBef>
                <a:spcPts val="420"/>
              </a:spcBef>
              <a:spcAft>
                <a:spcPts val="0"/>
              </a:spcAft>
              <a:buSzPts val="2310"/>
              <a:buFont typeface="Noto Sans Symbols"/>
              <a:buNone/>
            </a:pPr>
            <a:r>
              <a:rPr lang="en-US" sz="2100"/>
              <a:t>	2147483647U	-2147483647-1 	</a:t>
            </a:r>
            <a:endParaRPr/>
          </a:p>
          <a:p>
            <a:pPr indent="-117475" lvl="1" marL="288925" rtl="0" algn="l">
              <a:lnSpc>
                <a:spcPct val="100000"/>
              </a:lnSpc>
              <a:spcBef>
                <a:spcPts val="420"/>
              </a:spcBef>
              <a:spcAft>
                <a:spcPts val="0"/>
              </a:spcAft>
              <a:buSzPts val="2310"/>
              <a:buFont typeface="Noto Sans Symbols"/>
              <a:buNone/>
            </a:pPr>
            <a:r>
              <a:rPr lang="en-US" sz="2100"/>
              <a:t>	-1	-2 	</a:t>
            </a:r>
            <a:endParaRPr/>
          </a:p>
          <a:p>
            <a:pPr indent="-117475" lvl="1" marL="288925" rtl="0" algn="l">
              <a:lnSpc>
                <a:spcPct val="100000"/>
              </a:lnSpc>
              <a:spcBef>
                <a:spcPts val="420"/>
              </a:spcBef>
              <a:spcAft>
                <a:spcPts val="0"/>
              </a:spcAft>
              <a:buSzPts val="2310"/>
              <a:buFont typeface="Noto Sans Symbols"/>
              <a:buNone/>
            </a:pPr>
            <a:r>
              <a:rPr lang="en-US" sz="2100"/>
              <a:t>	(unsigned)-1	-2 	</a:t>
            </a:r>
            <a:endParaRPr/>
          </a:p>
          <a:p>
            <a:pPr indent="-117475" lvl="1" marL="288925" rtl="0" algn="l">
              <a:lnSpc>
                <a:spcPct val="100000"/>
              </a:lnSpc>
              <a:spcBef>
                <a:spcPts val="420"/>
              </a:spcBef>
              <a:spcAft>
                <a:spcPts val="0"/>
              </a:spcAft>
              <a:buSzPts val="2310"/>
              <a:buFont typeface="Noto Sans Symbols"/>
              <a:buNone/>
            </a:pPr>
            <a:r>
              <a:rPr lang="en-US" sz="2100"/>
              <a:t>	 2147483647 	2147483648U 	</a:t>
            </a:r>
            <a:endParaRPr/>
          </a:p>
          <a:p>
            <a:pPr indent="-117475" lvl="1" marL="288925" rtl="0" algn="l">
              <a:lnSpc>
                <a:spcPct val="100000"/>
              </a:lnSpc>
              <a:spcBef>
                <a:spcPts val="420"/>
              </a:spcBef>
              <a:spcAft>
                <a:spcPts val="0"/>
              </a:spcAft>
              <a:buSzPts val="2310"/>
              <a:buFont typeface="Noto Sans Symbols"/>
              <a:buNone/>
            </a:pPr>
            <a:r>
              <a:rPr lang="en-US" sz="2100"/>
              <a:t>	 2147483647 	(int) 2147483648U </a:t>
            </a:r>
            <a:r>
              <a:rPr lang="en-US">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29"/>
          <p:cNvSpPr txBox="1"/>
          <p:nvPr>
            <p:ph type="title"/>
          </p:nvPr>
        </p:nvSpPr>
        <p:spPr>
          <a:xfrm>
            <a:off x="381000" y="685800"/>
            <a:ext cx="8177382"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br>
              <a:rPr lang="en-US"/>
            </a:br>
            <a:r>
              <a:rPr lang="en-US"/>
              <a:t>Casting Signed ↔ Unsigned: Basic Rules</a:t>
            </a:r>
            <a:endParaRPr/>
          </a:p>
        </p:txBody>
      </p:sp>
      <p:sp>
        <p:nvSpPr>
          <p:cNvPr id="714" name="Google Shape;714;p29"/>
          <p:cNvSpPr txBox="1"/>
          <p:nvPr>
            <p:ph idx="1" type="body"/>
          </p:nvPr>
        </p:nvSpPr>
        <p:spPr>
          <a:xfrm>
            <a:off x="396875" y="1809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Bit pattern is maintained</a:t>
            </a:r>
            <a:endParaRPr/>
          </a:p>
          <a:p>
            <a:pPr indent="-342900" lvl="0" marL="342900" rtl="0" algn="l">
              <a:lnSpc>
                <a:spcPct val="100000"/>
              </a:lnSpc>
              <a:spcBef>
                <a:spcPts val="480"/>
              </a:spcBef>
              <a:spcAft>
                <a:spcPts val="0"/>
              </a:spcAft>
              <a:buSzPts val="1440"/>
              <a:buChar char="⬛"/>
            </a:pPr>
            <a:r>
              <a:rPr lang="en-US"/>
              <a:t>But reinterpreted</a:t>
            </a:r>
            <a:endParaRPr/>
          </a:p>
          <a:p>
            <a:pPr indent="-342900" lvl="0" marL="342900" rtl="0" algn="l">
              <a:lnSpc>
                <a:spcPct val="100000"/>
              </a:lnSpc>
              <a:spcBef>
                <a:spcPts val="480"/>
              </a:spcBef>
              <a:spcAft>
                <a:spcPts val="0"/>
              </a:spcAft>
              <a:buSzPts val="1440"/>
              <a:buChar char="⬛"/>
            </a:pPr>
            <a:r>
              <a:rPr lang="en-US"/>
              <a:t>Can have unexpected effects: adding or subtracting 2</a:t>
            </a:r>
            <a:r>
              <a:rPr baseline="30000" lang="en-US"/>
              <a:t>w</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Expression containing signed and unsigned int</a:t>
            </a:r>
            <a:endParaRPr/>
          </a:p>
          <a:p>
            <a:pPr indent="-285750" lvl="1" marL="742950" rtl="0" algn="l">
              <a:lnSpc>
                <a:spcPct val="100000"/>
              </a:lnSpc>
              <a:spcBef>
                <a:spcPts val="400"/>
              </a:spcBef>
              <a:spcAft>
                <a:spcPts val="0"/>
              </a:spcAft>
              <a:buSzPts val="2200"/>
              <a:buChar char="▪"/>
            </a:pPr>
            <a:r>
              <a:rPr lang="en-US">
                <a:latin typeface="Courier New"/>
                <a:ea typeface="Courier New"/>
                <a:cs typeface="Courier New"/>
                <a:sym typeface="Courier New"/>
              </a:rPr>
              <a:t>int</a:t>
            </a:r>
            <a:r>
              <a:rPr lang="en-US"/>
              <a:t> is cast to </a:t>
            </a:r>
            <a:r>
              <a:rPr lang="en-US">
                <a:latin typeface="Courier New"/>
                <a:ea typeface="Courier New"/>
                <a:cs typeface="Courier New"/>
                <a:sym typeface="Courier New"/>
              </a:rPr>
              <a:t>unsigned</a:t>
            </a:r>
            <a:r>
              <a:rPr lang="en-U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721" name="Google Shape;721;p3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b="1" lang="en-US"/>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1"/>
          <p:cNvSpPr txBox="1"/>
          <p:nvPr>
            <p:ph type="title"/>
          </p:nvPr>
        </p:nvSpPr>
        <p:spPr>
          <a:xfrm>
            <a:off x="304800" y="533400"/>
            <a:ext cx="611028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a:t>
            </a:r>
            <a:endParaRPr/>
          </a:p>
        </p:txBody>
      </p:sp>
      <p:sp>
        <p:nvSpPr>
          <p:cNvPr id="727" name="Google Shape;727;p31"/>
          <p:cNvSpPr txBox="1"/>
          <p:nvPr>
            <p:ph idx="1" type="body"/>
          </p:nvPr>
        </p:nvSpPr>
        <p:spPr>
          <a:xfrm>
            <a:off x="303213" y="1220788"/>
            <a:ext cx="82946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Task:</a:t>
            </a:r>
            <a:endParaRPr/>
          </a:p>
          <a:p>
            <a:pPr indent="-285750" lvl="1" marL="742950" rtl="0" algn="l">
              <a:lnSpc>
                <a:spcPct val="100000"/>
              </a:lnSpc>
              <a:spcBef>
                <a:spcPts val="400"/>
              </a:spcBef>
              <a:spcAft>
                <a:spcPts val="0"/>
              </a:spcAft>
              <a:buSzPts val="2200"/>
              <a:buChar char="▪"/>
            </a:pPr>
            <a:r>
              <a:rPr lang="en-US"/>
              <a:t>Given </a:t>
            </a:r>
            <a:r>
              <a:rPr i="1" lang="en-US"/>
              <a:t>w</a:t>
            </a:r>
            <a:r>
              <a:rPr lang="en-US"/>
              <a:t>-bit signed integer </a:t>
            </a:r>
            <a:r>
              <a:rPr i="1" lang="en-US"/>
              <a:t>x</a:t>
            </a:r>
            <a:endParaRPr/>
          </a:p>
          <a:p>
            <a:pPr indent="-285750" lvl="1" marL="742950" rtl="0" algn="l">
              <a:lnSpc>
                <a:spcPct val="100000"/>
              </a:lnSpc>
              <a:spcBef>
                <a:spcPts val="400"/>
              </a:spcBef>
              <a:spcAft>
                <a:spcPts val="0"/>
              </a:spcAft>
              <a:buSzPts val="2200"/>
              <a:buChar char="▪"/>
            </a:pPr>
            <a:r>
              <a:rPr lang="en-US"/>
              <a:t>Convert it to </a:t>
            </a:r>
            <a:r>
              <a:rPr i="1" lang="en-US"/>
              <a:t>w</a:t>
            </a:r>
            <a:r>
              <a:rPr lang="en-US"/>
              <a:t>+</a:t>
            </a:r>
            <a:r>
              <a:rPr i="1" lang="en-US"/>
              <a:t>k</a:t>
            </a:r>
            <a:r>
              <a:rPr lang="en-US"/>
              <a:t>-bit integer with same value</a:t>
            </a:r>
            <a:endParaRPr/>
          </a:p>
          <a:p>
            <a:pPr indent="-342900" lvl="0" marL="342900" rtl="0" algn="l">
              <a:lnSpc>
                <a:spcPct val="100000"/>
              </a:lnSpc>
              <a:spcBef>
                <a:spcPts val="480"/>
              </a:spcBef>
              <a:spcAft>
                <a:spcPts val="0"/>
              </a:spcAft>
              <a:buSzPts val="1440"/>
              <a:buChar char="⬛"/>
            </a:pPr>
            <a:r>
              <a:rPr lang="en-US"/>
              <a:t>Rule:</a:t>
            </a:r>
            <a:endParaRPr/>
          </a:p>
          <a:p>
            <a:pPr indent="-285750" lvl="1" marL="742950" rtl="0" algn="l">
              <a:lnSpc>
                <a:spcPct val="100000"/>
              </a:lnSpc>
              <a:spcBef>
                <a:spcPts val="400"/>
              </a:spcBef>
              <a:spcAft>
                <a:spcPts val="0"/>
              </a:spcAft>
              <a:buSzPts val="2200"/>
              <a:buChar char="▪"/>
            </a:pPr>
            <a:r>
              <a:rPr lang="en-US"/>
              <a:t>Make </a:t>
            </a:r>
            <a:r>
              <a:rPr i="1" lang="en-US"/>
              <a:t>k</a:t>
            </a:r>
            <a:r>
              <a:rPr lang="en-US"/>
              <a:t> copies of sign bit:</a:t>
            </a:r>
            <a:endParaRPr/>
          </a:p>
          <a:p>
            <a:pPr indent="-285750" lvl="1" marL="742950" rtl="0" algn="l">
              <a:lnSpc>
                <a:spcPct val="100000"/>
              </a:lnSpc>
              <a:spcBef>
                <a:spcPts val="400"/>
              </a:spcBef>
              <a:spcAft>
                <a:spcPts val="0"/>
              </a:spcAft>
              <a:buSzPts val="2200"/>
              <a:buChar char="▪"/>
            </a:pPr>
            <a:r>
              <a:rPr b="0" i="1" lang="en-US"/>
              <a:t>X</a:t>
            </a:r>
            <a:r>
              <a:rPr lang="en-US"/>
              <a:t> </a:t>
            </a:r>
            <a:r>
              <a:rPr lang="en-US">
                <a:latin typeface="Noto Sans Symbols"/>
                <a:ea typeface="Noto Sans Symbols"/>
                <a:cs typeface="Noto Sans Symbols"/>
                <a:sym typeface="Noto Sans Symbols"/>
              </a:rPr>
              <a:t>′</a:t>
            </a:r>
            <a:r>
              <a:rPr lang="en-US"/>
              <a:t> =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–2 </a:t>
            </a:r>
            <a:r>
              <a:rPr lang="en-US"/>
              <a:t>,…, </a:t>
            </a:r>
            <a:r>
              <a:rPr b="0" i="1" lang="en-US"/>
              <a:t>x</a:t>
            </a:r>
            <a:r>
              <a:rPr b="0" baseline="-25000" lang="en-US"/>
              <a:t>0</a:t>
            </a:r>
            <a:endParaRPr/>
          </a:p>
          <a:p>
            <a:pPr indent="-251459" lvl="0" marL="342900" rtl="0" algn="l">
              <a:lnSpc>
                <a:spcPct val="100000"/>
              </a:lnSpc>
              <a:spcBef>
                <a:spcPts val="480"/>
              </a:spcBef>
              <a:spcAft>
                <a:spcPts val="0"/>
              </a:spcAft>
              <a:buSzPts val="1440"/>
              <a:buNone/>
            </a:pPr>
            <a:r>
              <a:t/>
            </a:r>
            <a:endParaRPr/>
          </a:p>
        </p:txBody>
      </p:sp>
      <p:sp>
        <p:nvSpPr>
          <p:cNvPr id="728" name="Google Shape;728;p31"/>
          <p:cNvSpPr/>
          <p:nvPr/>
        </p:nvSpPr>
        <p:spPr>
          <a:xfrm>
            <a:off x="1752600" y="3733800"/>
            <a:ext cx="1296988" cy="77788"/>
          </a:xfrm>
          <a:custGeom>
            <a:rect b="b" l="l" r="r" t="t"/>
            <a:pathLst>
              <a:path extrusionOk="0" h="49" w="817">
                <a:moveTo>
                  <a:pt x="0" y="0"/>
                </a:moveTo>
                <a:lnTo>
                  <a:pt x="0" y="48"/>
                </a:lnTo>
                <a:lnTo>
                  <a:pt x="816" y="48"/>
                </a:lnTo>
                <a:lnTo>
                  <a:pt x="816"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9" name="Google Shape;729;p31"/>
          <p:cNvSpPr/>
          <p:nvPr/>
        </p:nvSpPr>
        <p:spPr>
          <a:xfrm>
            <a:off x="1447800" y="3962400"/>
            <a:ext cx="1529841" cy="3359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Calibri"/>
                <a:ea typeface="Calibri"/>
                <a:cs typeface="Calibri"/>
                <a:sym typeface="Calibri"/>
              </a:rPr>
              <a:t>k</a:t>
            </a:r>
            <a:r>
              <a:rPr b="1" i="0" lang="en-US" sz="1600" u="none" cap="none" strike="noStrike">
                <a:solidFill>
                  <a:schemeClr val="dk1"/>
                </a:solidFill>
                <a:latin typeface="Calibri"/>
                <a:ea typeface="Calibri"/>
                <a:cs typeface="Calibri"/>
                <a:sym typeface="Calibri"/>
              </a:rPr>
              <a:t> copies of MSB</a:t>
            </a:r>
            <a:endParaRPr b="0" i="0" sz="1400" u="none" cap="none" strike="noStrike">
              <a:solidFill>
                <a:srgbClr val="000000"/>
              </a:solidFill>
              <a:latin typeface="Arial"/>
              <a:ea typeface="Arial"/>
              <a:cs typeface="Arial"/>
              <a:sym typeface="Arial"/>
            </a:endParaRPr>
          </a:p>
        </p:txBody>
      </p:sp>
      <p:grpSp>
        <p:nvGrpSpPr>
          <p:cNvPr id="730" name="Google Shape;730;p31"/>
          <p:cNvGrpSpPr/>
          <p:nvPr/>
        </p:nvGrpSpPr>
        <p:grpSpPr>
          <a:xfrm>
            <a:off x="1905000" y="3887788"/>
            <a:ext cx="5181600" cy="2913062"/>
            <a:chOff x="1392" y="2104"/>
            <a:chExt cx="3264" cy="1835"/>
          </a:xfrm>
        </p:grpSpPr>
        <p:grpSp>
          <p:nvGrpSpPr>
            <p:cNvPr id="731" name="Google Shape;731;p31"/>
            <p:cNvGrpSpPr/>
            <p:nvPr/>
          </p:nvGrpSpPr>
          <p:grpSpPr>
            <a:xfrm>
              <a:off x="1392" y="2352"/>
              <a:ext cx="3264" cy="1248"/>
              <a:chOff x="1392" y="2352"/>
              <a:chExt cx="3264" cy="1248"/>
            </a:xfrm>
          </p:grpSpPr>
          <p:grpSp>
            <p:nvGrpSpPr>
              <p:cNvPr id="732" name="Google Shape;732;p31"/>
              <p:cNvGrpSpPr/>
              <p:nvPr/>
            </p:nvGrpSpPr>
            <p:grpSpPr>
              <a:xfrm>
                <a:off x="2928" y="2400"/>
                <a:ext cx="1728" cy="144"/>
                <a:chOff x="2928" y="2400"/>
                <a:chExt cx="1728" cy="144"/>
              </a:xfrm>
            </p:grpSpPr>
            <p:sp>
              <p:nvSpPr>
                <p:cNvPr id="733" name="Google Shape;733;p31"/>
                <p:cNvSpPr/>
                <p:nvPr/>
              </p:nvSpPr>
              <p:spPr>
                <a:xfrm>
                  <a:off x="2928" y="2400"/>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4" name="Google Shape;734;p31"/>
                <p:cNvSpPr/>
                <p:nvPr/>
              </p:nvSpPr>
              <p:spPr>
                <a:xfrm>
                  <a:off x="307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5" name="Google Shape;735;p31"/>
                <p:cNvSpPr/>
                <p:nvPr/>
              </p:nvSpPr>
              <p:spPr>
                <a:xfrm>
                  <a:off x="3216"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6" name="Google Shape;736;p31"/>
                <p:cNvSpPr/>
                <p:nvPr/>
              </p:nvSpPr>
              <p:spPr>
                <a:xfrm>
                  <a:off x="4224"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7" name="Google Shape;737;p31"/>
                <p:cNvSpPr/>
                <p:nvPr/>
              </p:nvSpPr>
              <p:spPr>
                <a:xfrm>
                  <a:off x="4368"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8" name="Google Shape;738;p31"/>
                <p:cNvSpPr/>
                <p:nvPr/>
              </p:nvSpPr>
              <p:spPr>
                <a:xfrm>
                  <a:off x="451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9" name="Google Shape;739;p31"/>
                <p:cNvSpPr/>
                <p:nvPr/>
              </p:nvSpPr>
              <p:spPr>
                <a:xfrm>
                  <a:off x="3360" y="2400"/>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740" name="Google Shape;740;p31"/>
              <p:cNvSpPr/>
              <p:nvPr/>
            </p:nvSpPr>
            <p:spPr>
              <a:xfrm>
                <a:off x="2544" y="2352"/>
                <a:ext cx="2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Noto Sans Symbols"/>
                  <a:ea typeface="Noto Sans Symbols"/>
                  <a:cs typeface="Noto Sans Symbols"/>
                  <a:sym typeface="Noto Sans Symbols"/>
                </a:endParaRPr>
              </a:p>
            </p:txBody>
          </p:sp>
          <p:sp>
            <p:nvSpPr>
              <p:cNvPr id="741" name="Google Shape;741;p31"/>
              <p:cNvSpPr/>
              <p:nvPr/>
            </p:nvSpPr>
            <p:spPr>
              <a:xfrm>
                <a:off x="1392" y="3360"/>
                <a:ext cx="2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cxnSp>
            <p:nvCxnSpPr>
              <p:cNvPr id="742" name="Google Shape;742;p31"/>
              <p:cNvCxnSpPr/>
              <p:nvPr/>
            </p:nvCxnSpPr>
            <p:spPr>
              <a:xfrm>
                <a:off x="302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43" name="Google Shape;743;p31"/>
              <p:cNvCxnSpPr/>
              <p:nvPr/>
            </p:nvCxnSpPr>
            <p:spPr>
              <a:xfrm flipH="1">
                <a:off x="2880" y="2592"/>
                <a:ext cx="144" cy="816"/>
              </a:xfrm>
              <a:prstGeom prst="straightConnector1">
                <a:avLst/>
              </a:prstGeom>
              <a:noFill/>
              <a:ln cap="flat" cmpd="sng" w="25400">
                <a:solidFill>
                  <a:schemeClr val="dk1"/>
                </a:solidFill>
                <a:prstDash val="solid"/>
                <a:round/>
                <a:headEnd len="sm" w="sm" type="none"/>
                <a:tailEnd len="med" w="med" type="triangle"/>
              </a:ln>
            </p:spPr>
          </p:cxnSp>
          <p:grpSp>
            <p:nvGrpSpPr>
              <p:cNvPr id="744" name="Google Shape;744;p31"/>
              <p:cNvGrpSpPr/>
              <p:nvPr/>
            </p:nvGrpSpPr>
            <p:grpSpPr>
              <a:xfrm>
                <a:off x="1824" y="3456"/>
                <a:ext cx="2832" cy="144"/>
                <a:chOff x="1824" y="3456"/>
                <a:chExt cx="2832" cy="144"/>
              </a:xfrm>
            </p:grpSpPr>
            <p:sp>
              <p:nvSpPr>
                <p:cNvPr id="745" name="Google Shape;745;p31"/>
                <p:cNvSpPr/>
                <p:nvPr/>
              </p:nvSpPr>
              <p:spPr>
                <a:xfrm>
                  <a:off x="2112" y="3456"/>
                  <a:ext cx="528"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sp>
              <p:nvSpPr>
                <p:cNvPr id="746" name="Google Shape;746;p31"/>
                <p:cNvSpPr/>
                <p:nvPr/>
              </p:nvSpPr>
              <p:spPr>
                <a:xfrm>
                  <a:off x="278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7" name="Google Shape;747;p31"/>
                <p:cNvSpPr/>
                <p:nvPr/>
              </p:nvSpPr>
              <p:spPr>
                <a:xfrm>
                  <a:off x="2640"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8" name="Google Shape;748;p31"/>
                <p:cNvSpPr/>
                <p:nvPr/>
              </p:nvSpPr>
              <p:spPr>
                <a:xfrm>
                  <a:off x="196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9" name="Google Shape;749;p31"/>
                <p:cNvSpPr/>
                <p:nvPr/>
              </p:nvSpPr>
              <p:spPr>
                <a:xfrm>
                  <a:off x="182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nvGrpSpPr>
                <p:cNvPr id="750" name="Google Shape;750;p31"/>
                <p:cNvGrpSpPr/>
                <p:nvPr/>
              </p:nvGrpSpPr>
              <p:grpSpPr>
                <a:xfrm>
                  <a:off x="2928" y="3456"/>
                  <a:ext cx="1728" cy="144"/>
                  <a:chOff x="2928" y="3456"/>
                  <a:chExt cx="1728" cy="144"/>
                </a:xfrm>
              </p:grpSpPr>
              <p:sp>
                <p:nvSpPr>
                  <p:cNvPr id="751" name="Google Shape;751;p31"/>
                  <p:cNvSpPr/>
                  <p:nvPr/>
                </p:nvSpPr>
                <p:spPr>
                  <a:xfrm>
                    <a:off x="292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2" name="Google Shape;752;p31"/>
                  <p:cNvSpPr/>
                  <p:nvPr/>
                </p:nvSpPr>
                <p:spPr>
                  <a:xfrm>
                    <a:off x="307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3" name="Google Shape;753;p31"/>
                  <p:cNvSpPr/>
                  <p:nvPr/>
                </p:nvSpPr>
                <p:spPr>
                  <a:xfrm>
                    <a:off x="3216"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4" name="Google Shape;754;p31"/>
                  <p:cNvSpPr/>
                  <p:nvPr/>
                </p:nvSpPr>
                <p:spPr>
                  <a:xfrm>
                    <a:off x="4224"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5" name="Google Shape;755;p31"/>
                  <p:cNvSpPr/>
                  <p:nvPr/>
                </p:nvSpPr>
                <p:spPr>
                  <a:xfrm>
                    <a:off x="4368"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6" name="Google Shape;756;p31"/>
                  <p:cNvSpPr/>
                  <p:nvPr/>
                </p:nvSpPr>
                <p:spPr>
                  <a:xfrm>
                    <a:off x="451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7" name="Google Shape;757;p31"/>
                  <p:cNvSpPr/>
                  <p:nvPr/>
                </p:nvSpPr>
                <p:spPr>
                  <a:xfrm>
                    <a:off x="3360" y="345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cxnSp>
            <p:nvCxnSpPr>
              <p:cNvPr id="758" name="Google Shape;758;p31"/>
              <p:cNvCxnSpPr/>
              <p:nvPr/>
            </p:nvCxnSpPr>
            <p:spPr>
              <a:xfrm flipH="1">
                <a:off x="2736" y="2592"/>
                <a:ext cx="288" cy="816"/>
              </a:xfrm>
              <a:prstGeom prst="straightConnector1">
                <a:avLst/>
              </a:prstGeom>
              <a:noFill/>
              <a:ln cap="flat" cmpd="sng" w="25400">
                <a:solidFill>
                  <a:schemeClr val="dk1"/>
                </a:solidFill>
                <a:prstDash val="solid"/>
                <a:round/>
                <a:headEnd len="sm" w="sm" type="none"/>
                <a:tailEnd len="med" w="med" type="triangle"/>
              </a:ln>
            </p:spPr>
          </p:cxnSp>
          <p:cxnSp>
            <p:nvCxnSpPr>
              <p:cNvPr id="759" name="Google Shape;759;p31"/>
              <p:cNvCxnSpPr/>
              <p:nvPr/>
            </p:nvCxnSpPr>
            <p:spPr>
              <a:xfrm flipH="1">
                <a:off x="2064" y="2592"/>
                <a:ext cx="960" cy="816"/>
              </a:xfrm>
              <a:prstGeom prst="straightConnector1">
                <a:avLst/>
              </a:prstGeom>
              <a:noFill/>
              <a:ln cap="flat" cmpd="sng" w="25400">
                <a:solidFill>
                  <a:schemeClr val="dk1"/>
                </a:solidFill>
                <a:prstDash val="solid"/>
                <a:round/>
                <a:headEnd len="sm" w="sm" type="none"/>
                <a:tailEnd len="med" w="med" type="triangle"/>
              </a:ln>
            </p:spPr>
          </p:cxnSp>
          <p:cxnSp>
            <p:nvCxnSpPr>
              <p:cNvPr id="760" name="Google Shape;760;p31"/>
              <p:cNvCxnSpPr/>
              <p:nvPr/>
            </p:nvCxnSpPr>
            <p:spPr>
              <a:xfrm flipH="1">
                <a:off x="1920" y="2592"/>
                <a:ext cx="1104" cy="816"/>
              </a:xfrm>
              <a:prstGeom prst="straightConnector1">
                <a:avLst/>
              </a:prstGeom>
              <a:noFill/>
              <a:ln cap="flat" cmpd="sng" w="25400">
                <a:solidFill>
                  <a:schemeClr val="dk1"/>
                </a:solidFill>
                <a:prstDash val="solid"/>
                <a:round/>
                <a:headEnd len="sm" w="sm" type="none"/>
                <a:tailEnd len="med" w="med" type="triangle"/>
              </a:ln>
            </p:spPr>
          </p:cxnSp>
          <p:cxnSp>
            <p:nvCxnSpPr>
              <p:cNvPr id="761" name="Google Shape;761;p31"/>
              <p:cNvCxnSpPr/>
              <p:nvPr/>
            </p:nvCxnSpPr>
            <p:spPr>
              <a:xfrm>
                <a:off x="3168"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62" name="Google Shape;762;p31"/>
              <p:cNvCxnSpPr/>
              <p:nvPr/>
            </p:nvCxnSpPr>
            <p:spPr>
              <a:xfrm>
                <a:off x="3312"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63" name="Google Shape;763;p31"/>
              <p:cNvCxnSpPr/>
              <p:nvPr/>
            </p:nvCxnSpPr>
            <p:spPr>
              <a:xfrm>
                <a:off x="4320"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64" name="Google Shape;764;p31"/>
              <p:cNvCxnSpPr/>
              <p:nvPr/>
            </p:nvCxnSpPr>
            <p:spPr>
              <a:xfrm>
                <a:off x="446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65" name="Google Shape;765;p31"/>
              <p:cNvCxnSpPr/>
              <p:nvPr/>
            </p:nvCxnSpPr>
            <p:spPr>
              <a:xfrm>
                <a:off x="4608" y="2592"/>
                <a:ext cx="0" cy="816"/>
              </a:xfrm>
              <a:prstGeom prst="straightConnector1">
                <a:avLst/>
              </a:prstGeom>
              <a:noFill/>
              <a:ln cap="flat" cmpd="sng" w="25400">
                <a:solidFill>
                  <a:schemeClr val="dk1"/>
                </a:solidFill>
                <a:prstDash val="solid"/>
                <a:round/>
                <a:headEnd len="sm" w="sm" type="none"/>
                <a:tailEnd len="med" w="med" type="triangle"/>
              </a:ln>
            </p:spPr>
          </p:cxnSp>
          <p:sp>
            <p:nvSpPr>
              <p:cNvPr id="766" name="Google Shape;766;p31"/>
              <p:cNvSpPr/>
              <p:nvPr/>
            </p:nvSpPr>
            <p:spPr>
              <a:xfrm>
                <a:off x="2352" y="3120"/>
                <a:ext cx="45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767" name="Google Shape;767;p31"/>
            <p:cNvCxnSpPr/>
            <p:nvPr/>
          </p:nvCxnSpPr>
          <p:spPr>
            <a:xfrm>
              <a:off x="2928" y="2208"/>
              <a:ext cx="1728" cy="0"/>
            </a:xfrm>
            <a:prstGeom prst="straightConnector1">
              <a:avLst/>
            </a:prstGeom>
            <a:noFill/>
            <a:ln cap="flat" cmpd="sng" w="25400">
              <a:solidFill>
                <a:schemeClr val="dk1"/>
              </a:solidFill>
              <a:prstDash val="solid"/>
              <a:round/>
              <a:headEnd len="med" w="med" type="stealth"/>
              <a:tailEnd len="med" w="med" type="stealth"/>
            </a:ln>
          </p:spPr>
        </p:cxnSp>
        <p:sp>
          <p:nvSpPr>
            <p:cNvPr id="768" name="Google Shape;768;p31"/>
            <p:cNvSpPr/>
            <p:nvPr/>
          </p:nvSpPr>
          <p:spPr>
            <a:xfrm>
              <a:off x="3696" y="2104"/>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69" name="Google Shape;769;p31"/>
            <p:cNvCxnSpPr/>
            <p:nvPr/>
          </p:nvCxnSpPr>
          <p:spPr>
            <a:xfrm>
              <a:off x="2928" y="3744"/>
              <a:ext cx="1728" cy="0"/>
            </a:xfrm>
            <a:prstGeom prst="straightConnector1">
              <a:avLst/>
            </a:prstGeom>
            <a:noFill/>
            <a:ln cap="flat" cmpd="sng" w="25400">
              <a:solidFill>
                <a:schemeClr val="dk1"/>
              </a:solidFill>
              <a:prstDash val="solid"/>
              <a:round/>
              <a:headEnd len="med" w="med" type="stealth"/>
              <a:tailEnd len="med" w="med" type="stealth"/>
            </a:ln>
          </p:spPr>
        </p:cxnSp>
        <p:sp>
          <p:nvSpPr>
            <p:cNvPr id="770" name="Google Shape;770;p31"/>
            <p:cNvSpPr/>
            <p:nvPr/>
          </p:nvSpPr>
          <p:spPr>
            <a:xfrm>
              <a:off x="3696" y="3640"/>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71" name="Google Shape;771;p31"/>
            <p:cNvCxnSpPr/>
            <p:nvPr/>
          </p:nvCxnSpPr>
          <p:spPr>
            <a:xfrm>
              <a:off x="1824" y="3744"/>
              <a:ext cx="1104" cy="0"/>
            </a:xfrm>
            <a:prstGeom prst="straightConnector1">
              <a:avLst/>
            </a:prstGeom>
            <a:noFill/>
            <a:ln cap="flat" cmpd="sng" w="25400">
              <a:solidFill>
                <a:schemeClr val="dk1"/>
              </a:solidFill>
              <a:prstDash val="solid"/>
              <a:round/>
              <a:headEnd len="med" w="med" type="stealth"/>
              <a:tailEnd len="med" w="med" type="stealth"/>
            </a:ln>
          </p:spPr>
        </p:cxnSp>
        <p:sp>
          <p:nvSpPr>
            <p:cNvPr id="772" name="Google Shape;772;p31"/>
            <p:cNvSpPr/>
            <p:nvPr/>
          </p:nvSpPr>
          <p:spPr>
            <a:xfrm>
              <a:off x="2208" y="3648"/>
              <a:ext cx="204"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2"/>
          <p:cNvSpPr txBox="1"/>
          <p:nvPr>
            <p:ph type="title"/>
          </p:nvPr>
        </p:nvSpPr>
        <p:spPr>
          <a:xfrm>
            <a:off x="304800" y="323850"/>
            <a:ext cx="7005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 Example</a:t>
            </a:r>
            <a:endParaRPr/>
          </a:p>
        </p:txBody>
      </p:sp>
      <p:sp>
        <p:nvSpPr>
          <p:cNvPr id="778" name="Google Shape;778;p32"/>
          <p:cNvSpPr txBox="1"/>
          <p:nvPr>
            <p:ph idx="1" type="body"/>
          </p:nvPr>
        </p:nvSpPr>
        <p:spPr>
          <a:xfrm>
            <a:off x="290513" y="4803775"/>
            <a:ext cx="8307387" cy="164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Converting from smaller to larger integer data type</a:t>
            </a:r>
            <a:endParaRPr/>
          </a:p>
          <a:p>
            <a:pPr indent="-342900" lvl="0" marL="342900" rtl="0" algn="l">
              <a:lnSpc>
                <a:spcPct val="100000"/>
              </a:lnSpc>
              <a:spcBef>
                <a:spcPts val="480"/>
              </a:spcBef>
              <a:spcAft>
                <a:spcPts val="0"/>
              </a:spcAft>
              <a:buSzPts val="1440"/>
              <a:buChar char="⬛"/>
            </a:pPr>
            <a:r>
              <a:rPr lang="en-US"/>
              <a:t>C automatically performs sign extension</a:t>
            </a:r>
            <a:endParaRPr/>
          </a:p>
        </p:txBody>
      </p:sp>
      <p:sp>
        <p:nvSpPr>
          <p:cNvPr id="779" name="Google Shape;779;p32"/>
          <p:cNvSpPr txBox="1"/>
          <p:nvPr/>
        </p:nvSpPr>
        <p:spPr>
          <a:xfrm>
            <a:off x="381000" y="1284982"/>
            <a:ext cx="4191000" cy="1077218"/>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ix = (int)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iy = (int) y;</a:t>
            </a:r>
            <a:endParaRPr b="0" i="0" sz="1400" u="none" cap="none" strike="noStrike">
              <a:solidFill>
                <a:srgbClr val="000000"/>
              </a:solidFill>
              <a:latin typeface="Arial"/>
              <a:ea typeface="Arial"/>
              <a:cs typeface="Arial"/>
              <a:sym typeface="Arial"/>
            </a:endParaRPr>
          </a:p>
        </p:txBody>
      </p:sp>
      <p:sp>
        <p:nvSpPr>
          <p:cNvPr id="780" name="Google Shape;780;p32"/>
          <p:cNvSpPr/>
          <p:nvPr/>
        </p:nvSpPr>
        <p:spPr>
          <a:xfrm>
            <a:off x="11096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1" name="Google Shape;781;p32"/>
          <p:cNvSpPr/>
          <p:nvPr/>
        </p:nvSpPr>
        <p:spPr>
          <a:xfrm>
            <a:off x="2082800" y="2863850"/>
            <a:ext cx="17463"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2" name="Google Shape;782;p32"/>
          <p:cNvSpPr/>
          <p:nvPr/>
        </p:nvSpPr>
        <p:spPr>
          <a:xfrm>
            <a:off x="37385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783" name="Google Shape;783;p32"/>
          <p:cNvGrpSpPr/>
          <p:nvPr/>
        </p:nvGrpSpPr>
        <p:grpSpPr>
          <a:xfrm>
            <a:off x="355600" y="2844801"/>
            <a:ext cx="8431213" cy="1427163"/>
            <a:chOff x="224" y="1792"/>
            <a:chExt cx="5311" cy="899"/>
          </a:xfrm>
        </p:grpSpPr>
        <p:sp>
          <p:nvSpPr>
            <p:cNvPr id="784" name="Google Shape;784;p32"/>
            <p:cNvSpPr/>
            <p:nvPr/>
          </p:nvSpPr>
          <p:spPr>
            <a:xfrm>
              <a:off x="751" y="1808"/>
              <a:ext cx="544"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Decimal</a:t>
              </a:r>
              <a:endParaRPr b="1" i="0" sz="1600" u="none" cap="none" strike="noStrike">
                <a:solidFill>
                  <a:schemeClr val="dk1"/>
                </a:solidFill>
                <a:latin typeface="Courier New"/>
                <a:ea typeface="Courier New"/>
                <a:cs typeface="Courier New"/>
                <a:sym typeface="Courier New"/>
              </a:endParaRPr>
            </a:p>
          </p:txBody>
        </p:sp>
        <p:sp>
          <p:nvSpPr>
            <p:cNvPr id="785" name="Google Shape;785;p32"/>
            <p:cNvSpPr/>
            <p:nvPr/>
          </p:nvSpPr>
          <p:spPr>
            <a:xfrm>
              <a:off x="1711" y="1808"/>
              <a:ext cx="233"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Hex</a:t>
              </a:r>
              <a:endParaRPr b="1" i="0" sz="1600" u="none" cap="none" strike="noStrike">
                <a:solidFill>
                  <a:schemeClr val="dk1"/>
                </a:solidFill>
                <a:latin typeface="Courier New"/>
                <a:ea typeface="Courier New"/>
                <a:cs typeface="Courier New"/>
                <a:sym typeface="Courier New"/>
              </a:endParaRPr>
            </a:p>
          </p:txBody>
        </p:sp>
        <p:sp>
          <p:nvSpPr>
            <p:cNvPr id="786" name="Google Shape;786;p32"/>
            <p:cNvSpPr/>
            <p:nvPr/>
          </p:nvSpPr>
          <p:spPr>
            <a:xfrm>
              <a:off x="3742" y="1808"/>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Binary</a:t>
              </a:r>
              <a:endParaRPr b="1" i="0" sz="1600" u="none" cap="none" strike="noStrike">
                <a:solidFill>
                  <a:schemeClr val="dk1"/>
                </a:solidFill>
                <a:latin typeface="Courier New"/>
                <a:ea typeface="Courier New"/>
                <a:cs typeface="Courier New"/>
                <a:sym typeface="Courier New"/>
              </a:endParaRPr>
            </a:p>
          </p:txBody>
        </p:sp>
        <p:sp>
          <p:nvSpPr>
            <p:cNvPr id="787" name="Google Shape;787;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8" name="Google Shape;788;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9" name="Google Shape;789;p32"/>
            <p:cNvSpPr/>
            <p:nvPr/>
          </p:nvSpPr>
          <p:spPr>
            <a:xfrm>
              <a:off x="236" y="1792"/>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0" name="Google Shape;790;p32"/>
            <p:cNvSpPr/>
            <p:nvPr/>
          </p:nvSpPr>
          <p:spPr>
            <a:xfrm>
              <a:off x="699"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1" name="Google Shape;791;p32"/>
            <p:cNvSpPr/>
            <p:nvPr/>
          </p:nvSpPr>
          <p:spPr>
            <a:xfrm>
              <a:off x="711" y="1792"/>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2" name="Google Shape;792;p32"/>
            <p:cNvSpPr/>
            <p:nvPr/>
          </p:nvSpPr>
          <p:spPr>
            <a:xfrm>
              <a:off x="1312" y="1792"/>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3" name="Google Shape;793;p32"/>
            <p:cNvSpPr/>
            <p:nvPr/>
          </p:nvSpPr>
          <p:spPr>
            <a:xfrm>
              <a:off x="1323" y="1792"/>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4" name="Google Shape;794;p32"/>
            <p:cNvSpPr/>
            <p:nvPr/>
          </p:nvSpPr>
          <p:spPr>
            <a:xfrm>
              <a:off x="2355"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5" name="Google Shape;795;p32"/>
            <p:cNvSpPr/>
            <p:nvPr/>
          </p:nvSpPr>
          <p:spPr>
            <a:xfrm>
              <a:off x="2367" y="1792"/>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6" name="Google Shape;796;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7" name="Google Shape;797;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8" name="Google Shape;798;p32"/>
            <p:cNvSpPr/>
            <p:nvPr/>
          </p:nvSpPr>
          <p:spPr>
            <a:xfrm>
              <a:off x="224"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9" name="Google Shape;799;p32"/>
            <p:cNvSpPr/>
            <p:nvPr/>
          </p:nvSpPr>
          <p:spPr>
            <a:xfrm>
              <a:off x="699"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0" name="Google Shape;800;p32"/>
            <p:cNvSpPr/>
            <p:nvPr/>
          </p:nvSpPr>
          <p:spPr>
            <a:xfrm>
              <a:off x="1312" y="1804"/>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1" name="Google Shape;801;p32"/>
            <p:cNvSpPr/>
            <p:nvPr/>
          </p:nvSpPr>
          <p:spPr>
            <a:xfrm>
              <a:off x="2355"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2" name="Google Shape;802;p32"/>
            <p:cNvSpPr/>
            <p:nvPr/>
          </p:nvSpPr>
          <p:spPr>
            <a:xfrm>
              <a:off x="5523"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3" name="Google Shape;803;p32"/>
            <p:cNvSpPr/>
            <p:nvPr/>
          </p:nvSpPr>
          <p:spPr>
            <a:xfrm>
              <a:off x="273" y="1993"/>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x</a:t>
              </a:r>
              <a:endParaRPr b="1" i="0" sz="1600" u="none" cap="none" strike="noStrike">
                <a:solidFill>
                  <a:schemeClr val="dk1"/>
                </a:solidFill>
                <a:latin typeface="Courier New"/>
                <a:ea typeface="Courier New"/>
                <a:cs typeface="Courier New"/>
                <a:sym typeface="Courier New"/>
              </a:endParaRPr>
            </a:p>
          </p:txBody>
        </p:sp>
        <p:sp>
          <p:nvSpPr>
            <p:cNvPr id="804" name="Google Shape;804;p32"/>
            <p:cNvSpPr/>
            <p:nvPr/>
          </p:nvSpPr>
          <p:spPr>
            <a:xfrm>
              <a:off x="874" y="1986"/>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05" name="Google Shape;805;p32"/>
            <p:cNvSpPr/>
            <p:nvPr/>
          </p:nvSpPr>
          <p:spPr>
            <a:xfrm>
              <a:off x="1886" y="1993"/>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3B 6D</a:t>
              </a:r>
              <a:endParaRPr b="1" i="0" sz="1600" u="none" cap="none" strike="noStrike">
                <a:solidFill>
                  <a:schemeClr val="dk1"/>
                </a:solidFill>
                <a:latin typeface="Courier New"/>
                <a:ea typeface="Courier New"/>
                <a:cs typeface="Courier New"/>
                <a:sym typeface="Courier New"/>
              </a:endParaRPr>
            </a:p>
          </p:txBody>
        </p:sp>
        <p:sp>
          <p:nvSpPr>
            <p:cNvPr id="806" name="Google Shape;806;p32"/>
            <p:cNvSpPr/>
            <p:nvPr/>
          </p:nvSpPr>
          <p:spPr>
            <a:xfrm>
              <a:off x="4017" y="1993"/>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00111011 01101101</a:t>
              </a:r>
              <a:endParaRPr b="1" i="0" sz="1600" u="none" cap="none" strike="noStrike">
                <a:solidFill>
                  <a:schemeClr val="dk1"/>
                </a:solidFill>
                <a:latin typeface="Courier New"/>
                <a:ea typeface="Courier New"/>
                <a:cs typeface="Courier New"/>
                <a:sym typeface="Courier New"/>
              </a:endParaRPr>
            </a:p>
          </p:txBody>
        </p:sp>
        <p:sp>
          <p:nvSpPr>
            <p:cNvPr id="807" name="Google Shape;807;p32"/>
            <p:cNvSpPr/>
            <p:nvPr/>
          </p:nvSpPr>
          <p:spPr>
            <a:xfrm>
              <a:off x="224"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8" name="Google Shape;808;p32"/>
            <p:cNvSpPr/>
            <p:nvPr/>
          </p:nvSpPr>
          <p:spPr>
            <a:xfrm>
              <a:off x="236" y="1970"/>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9" name="Google Shape;809;p32"/>
            <p:cNvSpPr/>
            <p:nvPr/>
          </p:nvSpPr>
          <p:spPr>
            <a:xfrm>
              <a:off x="699"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0" name="Google Shape;810;p32"/>
            <p:cNvSpPr/>
            <p:nvPr/>
          </p:nvSpPr>
          <p:spPr>
            <a:xfrm>
              <a:off x="711" y="1970"/>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1" name="Google Shape;811;p32"/>
            <p:cNvSpPr/>
            <p:nvPr/>
          </p:nvSpPr>
          <p:spPr>
            <a:xfrm>
              <a:off x="1312" y="197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2" name="Google Shape;812;p32"/>
            <p:cNvSpPr/>
            <p:nvPr/>
          </p:nvSpPr>
          <p:spPr>
            <a:xfrm>
              <a:off x="1323" y="1970"/>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3" name="Google Shape;813;p32"/>
            <p:cNvSpPr/>
            <p:nvPr/>
          </p:nvSpPr>
          <p:spPr>
            <a:xfrm>
              <a:off x="2355"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4" name="Google Shape;814;p32"/>
            <p:cNvSpPr/>
            <p:nvPr/>
          </p:nvSpPr>
          <p:spPr>
            <a:xfrm>
              <a:off x="2367" y="1970"/>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5" name="Google Shape;815;p32"/>
            <p:cNvSpPr/>
            <p:nvPr/>
          </p:nvSpPr>
          <p:spPr>
            <a:xfrm>
              <a:off x="5523"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6" name="Google Shape;816;p32"/>
            <p:cNvSpPr/>
            <p:nvPr/>
          </p:nvSpPr>
          <p:spPr>
            <a:xfrm>
              <a:off x="224"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7" name="Google Shape;817;p32"/>
            <p:cNvSpPr/>
            <p:nvPr/>
          </p:nvSpPr>
          <p:spPr>
            <a:xfrm>
              <a:off x="699"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8" name="Google Shape;818;p32"/>
            <p:cNvSpPr/>
            <p:nvPr/>
          </p:nvSpPr>
          <p:spPr>
            <a:xfrm>
              <a:off x="1312" y="1982"/>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9" name="Google Shape;819;p32"/>
            <p:cNvSpPr/>
            <p:nvPr/>
          </p:nvSpPr>
          <p:spPr>
            <a:xfrm>
              <a:off x="2355"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0" name="Google Shape;820;p32"/>
            <p:cNvSpPr/>
            <p:nvPr/>
          </p:nvSpPr>
          <p:spPr>
            <a:xfrm>
              <a:off x="5523"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1" name="Google Shape;821;p32"/>
            <p:cNvSpPr/>
            <p:nvPr/>
          </p:nvSpPr>
          <p:spPr>
            <a:xfrm>
              <a:off x="273" y="2170"/>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ix</a:t>
              </a:r>
              <a:endParaRPr b="1" i="0" sz="1600" u="none" cap="none" strike="noStrike">
                <a:solidFill>
                  <a:schemeClr val="dk1"/>
                </a:solidFill>
                <a:latin typeface="Courier New"/>
                <a:ea typeface="Courier New"/>
                <a:cs typeface="Courier New"/>
                <a:sym typeface="Courier New"/>
              </a:endParaRPr>
            </a:p>
          </p:txBody>
        </p:sp>
        <p:sp>
          <p:nvSpPr>
            <p:cNvPr id="822" name="Google Shape;822;p32"/>
            <p:cNvSpPr/>
            <p:nvPr/>
          </p:nvSpPr>
          <p:spPr>
            <a:xfrm>
              <a:off x="874" y="2164"/>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23" name="Google Shape;823;p32"/>
            <p:cNvSpPr/>
            <p:nvPr/>
          </p:nvSpPr>
          <p:spPr>
            <a:xfrm>
              <a:off x="1419" y="2170"/>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 00 3B 6D</a:t>
              </a:r>
              <a:endParaRPr b="1" i="0" sz="1600" u="none" cap="none" strike="noStrike">
                <a:solidFill>
                  <a:schemeClr val="dk1"/>
                </a:solidFill>
                <a:latin typeface="Courier New"/>
                <a:ea typeface="Courier New"/>
                <a:cs typeface="Courier New"/>
                <a:sym typeface="Courier New"/>
              </a:endParaRPr>
            </a:p>
          </p:txBody>
        </p:sp>
        <p:sp>
          <p:nvSpPr>
            <p:cNvPr id="824" name="Google Shape;824;p32"/>
            <p:cNvSpPr/>
            <p:nvPr/>
          </p:nvSpPr>
          <p:spPr>
            <a:xfrm>
              <a:off x="2617" y="2170"/>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00000000 00000000 00111011 01101101</a:t>
              </a:r>
              <a:endParaRPr b="1" i="0" sz="1600" u="none" cap="none" strike="noStrike">
                <a:solidFill>
                  <a:schemeClr val="dk1"/>
                </a:solidFill>
                <a:latin typeface="Courier New"/>
                <a:ea typeface="Courier New"/>
                <a:cs typeface="Courier New"/>
                <a:sym typeface="Courier New"/>
              </a:endParaRPr>
            </a:p>
          </p:txBody>
        </p:sp>
        <p:sp>
          <p:nvSpPr>
            <p:cNvPr id="825" name="Google Shape;825;p32"/>
            <p:cNvSpPr/>
            <p:nvPr/>
          </p:nvSpPr>
          <p:spPr>
            <a:xfrm>
              <a:off x="224"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6" name="Google Shape;826;p32"/>
            <p:cNvSpPr/>
            <p:nvPr/>
          </p:nvSpPr>
          <p:spPr>
            <a:xfrm>
              <a:off x="236" y="2147"/>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7" name="Google Shape;827;p32"/>
            <p:cNvSpPr/>
            <p:nvPr/>
          </p:nvSpPr>
          <p:spPr>
            <a:xfrm>
              <a:off x="699"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8" name="Google Shape;828;p32"/>
            <p:cNvSpPr/>
            <p:nvPr/>
          </p:nvSpPr>
          <p:spPr>
            <a:xfrm>
              <a:off x="711" y="2147"/>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9" name="Google Shape;829;p32"/>
            <p:cNvSpPr/>
            <p:nvPr/>
          </p:nvSpPr>
          <p:spPr>
            <a:xfrm>
              <a:off x="1312" y="2147"/>
              <a:ext cx="11"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0" name="Google Shape;830;p32"/>
            <p:cNvSpPr/>
            <p:nvPr/>
          </p:nvSpPr>
          <p:spPr>
            <a:xfrm>
              <a:off x="1323" y="2147"/>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1" name="Google Shape;831;p32"/>
            <p:cNvSpPr/>
            <p:nvPr/>
          </p:nvSpPr>
          <p:spPr>
            <a:xfrm>
              <a:off x="2355"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2" name="Google Shape;832;p32"/>
            <p:cNvSpPr/>
            <p:nvPr/>
          </p:nvSpPr>
          <p:spPr>
            <a:xfrm>
              <a:off x="2367" y="2147"/>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3" name="Google Shape;833;p32"/>
            <p:cNvSpPr/>
            <p:nvPr/>
          </p:nvSpPr>
          <p:spPr>
            <a:xfrm>
              <a:off x="5523"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4" name="Google Shape;834;p32"/>
            <p:cNvSpPr/>
            <p:nvPr/>
          </p:nvSpPr>
          <p:spPr>
            <a:xfrm>
              <a:off x="224"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5" name="Google Shape;835;p32"/>
            <p:cNvSpPr/>
            <p:nvPr/>
          </p:nvSpPr>
          <p:spPr>
            <a:xfrm>
              <a:off x="699"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6" name="Google Shape;836;p32"/>
            <p:cNvSpPr/>
            <p:nvPr/>
          </p:nvSpPr>
          <p:spPr>
            <a:xfrm>
              <a:off x="1312" y="2160"/>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7" name="Google Shape;837;p32"/>
            <p:cNvSpPr/>
            <p:nvPr/>
          </p:nvSpPr>
          <p:spPr>
            <a:xfrm>
              <a:off x="2355"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8" name="Google Shape;838;p32"/>
            <p:cNvSpPr/>
            <p:nvPr/>
          </p:nvSpPr>
          <p:spPr>
            <a:xfrm>
              <a:off x="5523"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9" name="Google Shape;839;p32"/>
            <p:cNvSpPr/>
            <p:nvPr/>
          </p:nvSpPr>
          <p:spPr>
            <a:xfrm>
              <a:off x="273" y="2348"/>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y</a:t>
              </a:r>
              <a:endParaRPr b="1" i="0" sz="1600" u="none" cap="none" strike="noStrike">
                <a:solidFill>
                  <a:schemeClr val="dk1"/>
                </a:solidFill>
                <a:latin typeface="Courier New"/>
                <a:ea typeface="Courier New"/>
                <a:cs typeface="Courier New"/>
                <a:sym typeface="Courier New"/>
              </a:endParaRPr>
            </a:p>
          </p:txBody>
        </p:sp>
        <p:sp>
          <p:nvSpPr>
            <p:cNvPr id="840" name="Google Shape;840;p32"/>
            <p:cNvSpPr/>
            <p:nvPr/>
          </p:nvSpPr>
          <p:spPr>
            <a:xfrm>
              <a:off x="826" y="2341"/>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41" name="Google Shape;841;p32"/>
            <p:cNvSpPr/>
            <p:nvPr/>
          </p:nvSpPr>
          <p:spPr>
            <a:xfrm>
              <a:off x="1886" y="2348"/>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C4 93</a:t>
              </a:r>
              <a:endParaRPr b="1" i="0" sz="1600" u="none" cap="none" strike="noStrike">
                <a:solidFill>
                  <a:schemeClr val="dk1"/>
                </a:solidFill>
                <a:latin typeface="Courier New"/>
                <a:ea typeface="Courier New"/>
                <a:cs typeface="Courier New"/>
                <a:sym typeface="Courier New"/>
              </a:endParaRPr>
            </a:p>
          </p:txBody>
        </p:sp>
        <p:sp>
          <p:nvSpPr>
            <p:cNvPr id="842" name="Google Shape;842;p32"/>
            <p:cNvSpPr/>
            <p:nvPr/>
          </p:nvSpPr>
          <p:spPr>
            <a:xfrm>
              <a:off x="4017" y="2348"/>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11000100 10010011</a:t>
              </a:r>
              <a:endParaRPr b="1" i="0" sz="1600" u="none" cap="none" strike="noStrike">
                <a:solidFill>
                  <a:schemeClr val="dk1"/>
                </a:solidFill>
                <a:latin typeface="Courier New"/>
                <a:ea typeface="Courier New"/>
                <a:cs typeface="Courier New"/>
                <a:sym typeface="Courier New"/>
              </a:endParaRPr>
            </a:p>
          </p:txBody>
        </p:sp>
        <p:sp>
          <p:nvSpPr>
            <p:cNvPr id="843" name="Google Shape;843;p32"/>
            <p:cNvSpPr/>
            <p:nvPr/>
          </p:nvSpPr>
          <p:spPr>
            <a:xfrm>
              <a:off x="224"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4" name="Google Shape;844;p32"/>
            <p:cNvSpPr/>
            <p:nvPr/>
          </p:nvSpPr>
          <p:spPr>
            <a:xfrm>
              <a:off x="236" y="2325"/>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5" name="Google Shape;845;p32"/>
            <p:cNvSpPr/>
            <p:nvPr/>
          </p:nvSpPr>
          <p:spPr>
            <a:xfrm>
              <a:off x="699"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6" name="Google Shape;846;p32"/>
            <p:cNvSpPr/>
            <p:nvPr/>
          </p:nvSpPr>
          <p:spPr>
            <a:xfrm>
              <a:off x="711" y="2325"/>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7" name="Google Shape;847;p32"/>
            <p:cNvSpPr/>
            <p:nvPr/>
          </p:nvSpPr>
          <p:spPr>
            <a:xfrm>
              <a:off x="1312" y="2325"/>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8" name="Google Shape;848;p32"/>
            <p:cNvSpPr/>
            <p:nvPr/>
          </p:nvSpPr>
          <p:spPr>
            <a:xfrm>
              <a:off x="1323" y="2325"/>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9" name="Google Shape;849;p32"/>
            <p:cNvSpPr/>
            <p:nvPr/>
          </p:nvSpPr>
          <p:spPr>
            <a:xfrm>
              <a:off x="2355"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0" name="Google Shape;850;p32"/>
            <p:cNvSpPr/>
            <p:nvPr/>
          </p:nvSpPr>
          <p:spPr>
            <a:xfrm>
              <a:off x="2367" y="2325"/>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1" name="Google Shape;851;p32"/>
            <p:cNvSpPr/>
            <p:nvPr/>
          </p:nvSpPr>
          <p:spPr>
            <a:xfrm>
              <a:off x="5523"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2" name="Google Shape;852;p32"/>
            <p:cNvSpPr/>
            <p:nvPr/>
          </p:nvSpPr>
          <p:spPr>
            <a:xfrm>
              <a:off x="224"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3" name="Google Shape;853;p32"/>
            <p:cNvSpPr/>
            <p:nvPr/>
          </p:nvSpPr>
          <p:spPr>
            <a:xfrm>
              <a:off x="699"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4" name="Google Shape;854;p32"/>
            <p:cNvSpPr/>
            <p:nvPr/>
          </p:nvSpPr>
          <p:spPr>
            <a:xfrm>
              <a:off x="1312" y="2337"/>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5" name="Google Shape;855;p32"/>
            <p:cNvSpPr/>
            <p:nvPr/>
          </p:nvSpPr>
          <p:spPr>
            <a:xfrm>
              <a:off x="2355"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6" name="Google Shape;856;p32"/>
            <p:cNvSpPr/>
            <p:nvPr/>
          </p:nvSpPr>
          <p:spPr>
            <a:xfrm>
              <a:off x="5523"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7" name="Google Shape;857;p32"/>
            <p:cNvSpPr/>
            <p:nvPr/>
          </p:nvSpPr>
          <p:spPr>
            <a:xfrm>
              <a:off x="316" y="2526"/>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iy</a:t>
              </a:r>
              <a:endParaRPr b="1" i="0" sz="1600" u="none" cap="none" strike="noStrike">
                <a:solidFill>
                  <a:schemeClr val="dk1"/>
                </a:solidFill>
                <a:latin typeface="Courier New"/>
                <a:ea typeface="Courier New"/>
                <a:cs typeface="Courier New"/>
                <a:sym typeface="Courier New"/>
              </a:endParaRPr>
            </a:p>
          </p:txBody>
        </p:sp>
        <p:sp>
          <p:nvSpPr>
            <p:cNvPr id="858" name="Google Shape;858;p32"/>
            <p:cNvSpPr/>
            <p:nvPr/>
          </p:nvSpPr>
          <p:spPr>
            <a:xfrm>
              <a:off x="826" y="2519"/>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59" name="Google Shape;859;p32"/>
            <p:cNvSpPr/>
            <p:nvPr/>
          </p:nvSpPr>
          <p:spPr>
            <a:xfrm>
              <a:off x="1419" y="2526"/>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FF FF C4 93</a:t>
              </a:r>
              <a:endParaRPr b="1" i="0" sz="1600" u="none" cap="none" strike="noStrike">
                <a:solidFill>
                  <a:schemeClr val="dk1"/>
                </a:solidFill>
                <a:latin typeface="Courier New"/>
                <a:ea typeface="Courier New"/>
                <a:cs typeface="Courier New"/>
                <a:sym typeface="Courier New"/>
              </a:endParaRPr>
            </a:p>
          </p:txBody>
        </p:sp>
        <p:sp>
          <p:nvSpPr>
            <p:cNvPr id="860" name="Google Shape;860;p32"/>
            <p:cNvSpPr/>
            <p:nvPr/>
          </p:nvSpPr>
          <p:spPr>
            <a:xfrm>
              <a:off x="2617" y="2526"/>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11111111 11111111 11000100 10010011</a:t>
              </a:r>
              <a:endParaRPr b="1" i="0" sz="1600" u="none" cap="none" strike="noStrike">
                <a:solidFill>
                  <a:schemeClr val="dk1"/>
                </a:solidFill>
                <a:latin typeface="Courier New"/>
                <a:ea typeface="Courier New"/>
                <a:cs typeface="Courier New"/>
                <a:sym typeface="Courier New"/>
              </a:endParaRPr>
            </a:p>
          </p:txBody>
        </p:sp>
        <p:sp>
          <p:nvSpPr>
            <p:cNvPr id="861" name="Google Shape;861;p32"/>
            <p:cNvSpPr/>
            <p:nvPr/>
          </p:nvSpPr>
          <p:spPr>
            <a:xfrm>
              <a:off x="224"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2" name="Google Shape;862;p32"/>
            <p:cNvSpPr/>
            <p:nvPr/>
          </p:nvSpPr>
          <p:spPr>
            <a:xfrm>
              <a:off x="236" y="2503"/>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3" name="Google Shape;863;p32"/>
            <p:cNvSpPr/>
            <p:nvPr/>
          </p:nvSpPr>
          <p:spPr>
            <a:xfrm>
              <a:off x="699"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4" name="Google Shape;864;p32"/>
            <p:cNvSpPr/>
            <p:nvPr/>
          </p:nvSpPr>
          <p:spPr>
            <a:xfrm>
              <a:off x="711" y="2503"/>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5" name="Google Shape;865;p32"/>
            <p:cNvSpPr/>
            <p:nvPr/>
          </p:nvSpPr>
          <p:spPr>
            <a:xfrm>
              <a:off x="1312" y="2503"/>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6" name="Google Shape;866;p32"/>
            <p:cNvSpPr/>
            <p:nvPr/>
          </p:nvSpPr>
          <p:spPr>
            <a:xfrm>
              <a:off x="1323" y="2503"/>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7" name="Google Shape;867;p32"/>
            <p:cNvSpPr/>
            <p:nvPr/>
          </p:nvSpPr>
          <p:spPr>
            <a:xfrm>
              <a:off x="2355"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8" name="Google Shape;868;p32"/>
            <p:cNvSpPr/>
            <p:nvPr/>
          </p:nvSpPr>
          <p:spPr>
            <a:xfrm>
              <a:off x="2367" y="2503"/>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9" name="Google Shape;869;p32"/>
            <p:cNvSpPr/>
            <p:nvPr/>
          </p:nvSpPr>
          <p:spPr>
            <a:xfrm>
              <a:off x="5523"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0" name="Google Shape;870;p32"/>
            <p:cNvSpPr/>
            <p:nvPr/>
          </p:nvSpPr>
          <p:spPr>
            <a:xfrm>
              <a:off x="224"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1" name="Google Shape;871;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2" name="Google Shape;872;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3" name="Google Shape;873;p32"/>
            <p:cNvSpPr/>
            <p:nvPr/>
          </p:nvSpPr>
          <p:spPr>
            <a:xfrm>
              <a:off x="236" y="2679"/>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4" name="Google Shape;874;p32"/>
            <p:cNvSpPr/>
            <p:nvPr/>
          </p:nvSpPr>
          <p:spPr>
            <a:xfrm>
              <a:off x="699"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5" name="Google Shape;875;p32"/>
            <p:cNvSpPr/>
            <p:nvPr/>
          </p:nvSpPr>
          <p:spPr>
            <a:xfrm>
              <a:off x="699"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6" name="Google Shape;876;p32"/>
            <p:cNvSpPr/>
            <p:nvPr/>
          </p:nvSpPr>
          <p:spPr>
            <a:xfrm>
              <a:off x="711" y="2679"/>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7" name="Google Shape;877;p32"/>
            <p:cNvSpPr/>
            <p:nvPr/>
          </p:nvSpPr>
          <p:spPr>
            <a:xfrm>
              <a:off x="1312" y="2515"/>
              <a:ext cx="11"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8" name="Google Shape;878;p32"/>
            <p:cNvSpPr/>
            <p:nvPr/>
          </p:nvSpPr>
          <p:spPr>
            <a:xfrm>
              <a:off x="1312" y="2679"/>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9" name="Google Shape;879;p32"/>
            <p:cNvSpPr/>
            <p:nvPr/>
          </p:nvSpPr>
          <p:spPr>
            <a:xfrm>
              <a:off x="1323" y="2679"/>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0" name="Google Shape;880;p32"/>
            <p:cNvSpPr/>
            <p:nvPr/>
          </p:nvSpPr>
          <p:spPr>
            <a:xfrm>
              <a:off x="2355"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1" name="Google Shape;881;p32"/>
            <p:cNvSpPr/>
            <p:nvPr/>
          </p:nvSpPr>
          <p:spPr>
            <a:xfrm>
              <a:off x="2355"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2" name="Google Shape;882;p32"/>
            <p:cNvSpPr/>
            <p:nvPr/>
          </p:nvSpPr>
          <p:spPr>
            <a:xfrm>
              <a:off x="2367" y="2679"/>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3" name="Google Shape;883;p32"/>
            <p:cNvSpPr/>
            <p:nvPr/>
          </p:nvSpPr>
          <p:spPr>
            <a:xfrm>
              <a:off x="5523"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4" name="Google Shape;884;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85" name="Google Shape;885;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3"/>
          <p:cNvSpPr txBox="1"/>
          <p:nvPr>
            <p:ph type="title"/>
          </p:nvPr>
        </p:nvSpPr>
        <p:spPr>
          <a:xfrm>
            <a:off x="357018" y="685800"/>
            <a:ext cx="7592093"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 Of Part 1:</a:t>
            </a:r>
            <a:br>
              <a:rPr lang="en-US"/>
            </a:br>
            <a:r>
              <a:rPr lang="en-US"/>
              <a:t>Expanding, Truncating: Basic Rules</a:t>
            </a:r>
            <a:endParaRPr/>
          </a:p>
        </p:txBody>
      </p:sp>
      <p:sp>
        <p:nvSpPr>
          <p:cNvPr id="892" name="Google Shape;892;p33"/>
          <p:cNvSpPr txBox="1"/>
          <p:nvPr>
            <p:ph idx="1" type="body"/>
          </p:nvPr>
        </p:nvSpPr>
        <p:spPr>
          <a:xfrm>
            <a:off x="396875" y="1885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Expanding (e.g., short int to int)</a:t>
            </a:r>
            <a:endParaRPr/>
          </a:p>
          <a:p>
            <a:pPr indent="-285750" lvl="1" marL="742950" rtl="0" algn="l">
              <a:lnSpc>
                <a:spcPct val="100000"/>
              </a:lnSpc>
              <a:spcBef>
                <a:spcPts val="400"/>
              </a:spcBef>
              <a:spcAft>
                <a:spcPts val="0"/>
              </a:spcAft>
              <a:buSzPts val="2200"/>
              <a:buChar char="▪"/>
            </a:pPr>
            <a:r>
              <a:rPr lang="en-US"/>
              <a:t>Unsigned: zeros added</a:t>
            </a:r>
            <a:endParaRPr/>
          </a:p>
          <a:p>
            <a:pPr indent="-285750" lvl="1" marL="742950" rtl="0" algn="l">
              <a:lnSpc>
                <a:spcPct val="100000"/>
              </a:lnSpc>
              <a:spcBef>
                <a:spcPts val="400"/>
              </a:spcBef>
              <a:spcAft>
                <a:spcPts val="0"/>
              </a:spcAft>
              <a:buSzPts val="2200"/>
              <a:buChar char="▪"/>
            </a:pPr>
            <a:r>
              <a:rPr lang="en-US"/>
              <a:t>Signed: sign extension</a:t>
            </a:r>
            <a:endParaRPr/>
          </a:p>
          <a:p>
            <a:pPr indent="-285750" lvl="1" marL="742950" rtl="0" algn="l">
              <a:lnSpc>
                <a:spcPct val="100000"/>
              </a:lnSpc>
              <a:spcBef>
                <a:spcPts val="400"/>
              </a:spcBef>
              <a:spcAft>
                <a:spcPts val="0"/>
              </a:spcAft>
              <a:buSzPts val="2200"/>
              <a:buChar char="▪"/>
            </a:pPr>
            <a:r>
              <a:rPr lang="en-US"/>
              <a:t>Both yield expected result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Truncating (e.g., unsigned to unsigned short)</a:t>
            </a:r>
            <a:endParaRPr/>
          </a:p>
          <a:p>
            <a:pPr indent="-285750" lvl="1" marL="742950" rtl="0" algn="l">
              <a:lnSpc>
                <a:spcPct val="100000"/>
              </a:lnSpc>
              <a:spcBef>
                <a:spcPts val="400"/>
              </a:spcBef>
              <a:spcAft>
                <a:spcPts val="0"/>
              </a:spcAft>
              <a:buSzPts val="2200"/>
              <a:buChar char="▪"/>
            </a:pPr>
            <a:r>
              <a:rPr lang="en-US"/>
              <a:t>Unsigned/signed: bits are truncated</a:t>
            </a:r>
            <a:endParaRPr/>
          </a:p>
          <a:p>
            <a:pPr indent="-285750" lvl="1" marL="742950" rtl="0" algn="l">
              <a:lnSpc>
                <a:spcPct val="100000"/>
              </a:lnSpc>
              <a:spcBef>
                <a:spcPts val="400"/>
              </a:spcBef>
              <a:spcAft>
                <a:spcPts val="0"/>
              </a:spcAft>
              <a:buSzPts val="2200"/>
              <a:buChar char="▪"/>
            </a:pPr>
            <a:r>
              <a:rPr lang="en-US"/>
              <a:t>Result reinterpreted</a:t>
            </a:r>
            <a:endParaRPr/>
          </a:p>
          <a:p>
            <a:pPr indent="-285750" lvl="1" marL="742950" rtl="0" algn="l">
              <a:lnSpc>
                <a:spcPct val="100000"/>
              </a:lnSpc>
              <a:spcBef>
                <a:spcPts val="400"/>
              </a:spcBef>
              <a:spcAft>
                <a:spcPts val="0"/>
              </a:spcAft>
              <a:buSzPts val="2200"/>
              <a:buChar char="▪"/>
            </a:pPr>
            <a:r>
              <a:rPr lang="en-US"/>
              <a:t>Unsigned: mod operation</a:t>
            </a:r>
            <a:endParaRPr/>
          </a:p>
          <a:p>
            <a:pPr indent="-285750" lvl="1" marL="742950" rtl="0" algn="l">
              <a:lnSpc>
                <a:spcPct val="100000"/>
              </a:lnSpc>
              <a:spcBef>
                <a:spcPts val="400"/>
              </a:spcBef>
              <a:spcAft>
                <a:spcPts val="0"/>
              </a:spcAft>
              <a:buSzPts val="2200"/>
              <a:buChar char="▪"/>
            </a:pPr>
            <a:r>
              <a:rPr lang="en-US"/>
              <a:t>Signed: similar to mod</a:t>
            </a:r>
            <a:endParaRPr/>
          </a:p>
          <a:p>
            <a:pPr indent="-285750" lvl="1" marL="742950" rtl="0" algn="l">
              <a:lnSpc>
                <a:spcPct val="100000"/>
              </a:lnSpc>
              <a:spcBef>
                <a:spcPts val="400"/>
              </a:spcBef>
              <a:spcAft>
                <a:spcPts val="0"/>
              </a:spcAft>
              <a:buSzPts val="2200"/>
              <a:buChar char="▪"/>
            </a:pPr>
            <a:r>
              <a:rPr lang="en-US"/>
              <a:t>For small numbers yields expected behavior</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899" name="Google Shape;899;p3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b="1" lang="en-US"/>
              <a:t>Addition, negation, multiplication, shifting</a:t>
            </a:r>
            <a:endParaRPr b="1"/>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Summary</a:t>
            </a:r>
            <a:endParaRPr b="1">
              <a:solidFill>
                <a:srgbClr val="A6A6A6"/>
              </a:solidFill>
            </a:endParaRPr>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Overview of Data Lab</a:t>
            </a:r>
            <a:endParaRPr b="1">
              <a:solidFill>
                <a:srgbClr val="A6A6A6"/>
              </a:solidFill>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5"/>
          <p:cNvSpPr txBox="1"/>
          <p:nvPr>
            <p:ph type="title"/>
          </p:nvPr>
        </p:nvSpPr>
        <p:spPr>
          <a:xfrm>
            <a:off x="457200" y="511175"/>
            <a:ext cx="63817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Addition</a:t>
            </a:r>
            <a:endParaRPr/>
          </a:p>
        </p:txBody>
      </p:sp>
      <p:sp>
        <p:nvSpPr>
          <p:cNvPr id="905" name="Google Shape;905;p35"/>
          <p:cNvSpPr txBox="1"/>
          <p:nvPr>
            <p:ph idx="1" type="body"/>
          </p:nvPr>
        </p:nvSpPr>
        <p:spPr>
          <a:xfrm>
            <a:off x="679450" y="3533775"/>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Addition Function</a:t>
            </a:r>
            <a:endParaRPr/>
          </a:p>
          <a:p>
            <a:pPr indent="-285750" lvl="1" marL="742950" rtl="0" algn="l">
              <a:lnSpc>
                <a:spcPct val="100000"/>
              </a:lnSpc>
              <a:spcBef>
                <a:spcPts val="400"/>
              </a:spcBef>
              <a:spcAft>
                <a:spcPts val="0"/>
              </a:spcAft>
              <a:buSzPts val="2200"/>
              <a:buChar char="▪"/>
            </a:pPr>
            <a:r>
              <a:rPr lang="en-US"/>
              <a:t>Ignores carry output</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i="1" lang="en-US"/>
              <a:t>s</a:t>
            </a:r>
            <a:r>
              <a:rPr b="0" lang="en-US"/>
              <a:t>		=	 UAdd</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906" name="Google Shape;906;p35"/>
          <p:cNvGrpSpPr/>
          <p:nvPr/>
        </p:nvGrpSpPr>
        <p:grpSpPr>
          <a:xfrm>
            <a:off x="4965700" y="1371600"/>
            <a:ext cx="2743200" cy="228600"/>
            <a:chOff x="2976" y="816"/>
            <a:chExt cx="1728" cy="144"/>
          </a:xfrm>
        </p:grpSpPr>
        <p:sp>
          <p:nvSpPr>
            <p:cNvPr id="907" name="Google Shape;907;p35"/>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8" name="Google Shape;908;p35"/>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9" name="Google Shape;909;p35"/>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0" name="Google Shape;910;p35"/>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1" name="Google Shape;911;p35"/>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2" name="Google Shape;912;p35"/>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3" name="Google Shape;913;p35"/>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914" name="Google Shape;914;p35"/>
          <p:cNvGrpSpPr/>
          <p:nvPr/>
        </p:nvGrpSpPr>
        <p:grpSpPr>
          <a:xfrm>
            <a:off x="4965700" y="1828800"/>
            <a:ext cx="2743200" cy="228600"/>
            <a:chOff x="2976" y="1104"/>
            <a:chExt cx="1728" cy="144"/>
          </a:xfrm>
        </p:grpSpPr>
        <p:sp>
          <p:nvSpPr>
            <p:cNvPr id="915" name="Google Shape;915;p35"/>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6" name="Google Shape;916;p35"/>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7" name="Google Shape;917;p35"/>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8" name="Google Shape;918;p35"/>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9" name="Google Shape;919;p35"/>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0" name="Google Shape;920;p35"/>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1" name="Google Shape;921;p35"/>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22" name="Google Shape;922;p35"/>
          <p:cNvSpPr/>
          <p:nvPr/>
        </p:nvSpPr>
        <p:spPr>
          <a:xfrm>
            <a:off x="4425950" y="12192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923" name="Google Shape;923;p35"/>
          <p:cNvSpPr/>
          <p:nvPr/>
        </p:nvSpPr>
        <p:spPr>
          <a:xfrm>
            <a:off x="4438650" y="16764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924" name="Google Shape;924;p35"/>
          <p:cNvCxnSpPr/>
          <p:nvPr/>
        </p:nvCxnSpPr>
        <p:spPr>
          <a:xfrm>
            <a:off x="3975100" y="2133600"/>
            <a:ext cx="3886200" cy="0"/>
          </a:xfrm>
          <a:prstGeom prst="straightConnector1">
            <a:avLst/>
          </a:prstGeom>
          <a:noFill/>
          <a:ln cap="flat" cmpd="sng" w="25400">
            <a:solidFill>
              <a:schemeClr val="dk1"/>
            </a:solidFill>
            <a:prstDash val="solid"/>
            <a:round/>
            <a:headEnd len="sm" w="sm" type="none"/>
            <a:tailEnd len="sm" w="sm" type="none"/>
          </a:ln>
        </p:spPr>
      </p:cxnSp>
      <p:sp>
        <p:nvSpPr>
          <p:cNvPr id="925" name="Google Shape;925;p35"/>
          <p:cNvSpPr/>
          <p:nvPr/>
        </p:nvSpPr>
        <p:spPr>
          <a:xfrm>
            <a:off x="4147417" y="1683760"/>
            <a:ext cx="3577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926" name="Google Shape;926;p35"/>
          <p:cNvGrpSpPr/>
          <p:nvPr/>
        </p:nvGrpSpPr>
        <p:grpSpPr>
          <a:xfrm>
            <a:off x="4737100" y="2286000"/>
            <a:ext cx="2971800" cy="228600"/>
            <a:chOff x="2832" y="1392"/>
            <a:chExt cx="1872" cy="144"/>
          </a:xfrm>
        </p:grpSpPr>
        <p:grpSp>
          <p:nvGrpSpPr>
            <p:cNvPr id="927" name="Google Shape;927;p35"/>
            <p:cNvGrpSpPr/>
            <p:nvPr/>
          </p:nvGrpSpPr>
          <p:grpSpPr>
            <a:xfrm>
              <a:off x="2976" y="1392"/>
              <a:ext cx="1728" cy="144"/>
              <a:chOff x="2976" y="1392"/>
              <a:chExt cx="1728" cy="144"/>
            </a:xfrm>
          </p:grpSpPr>
          <p:sp>
            <p:nvSpPr>
              <p:cNvPr id="928" name="Google Shape;928;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9" name="Google Shape;929;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0" name="Google Shape;930;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1" name="Google Shape;931;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2" name="Google Shape;932;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3" name="Google Shape;933;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4" name="Google Shape;934;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35" name="Google Shape;935;p35"/>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936" name="Google Shape;936;p35"/>
          <p:cNvSpPr/>
          <p:nvPr/>
        </p:nvSpPr>
        <p:spPr>
          <a:xfrm>
            <a:off x="4081462" y="2133600"/>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1800" u="none" cap="none" strike="noStrike">
                <a:solidFill>
                  <a:schemeClr val="dk1"/>
                </a:solidFill>
                <a:latin typeface="Times"/>
                <a:ea typeface="Times"/>
                <a:cs typeface="Times"/>
                <a:sym typeface="Times"/>
              </a:rPr>
              <a:t>u </a:t>
            </a:r>
            <a:r>
              <a:rPr b="0" i="0" lang="en-US" sz="1800" u="none" cap="none" strike="noStrike">
                <a:solidFill>
                  <a:schemeClr val="dk1"/>
                </a:solidFill>
                <a:latin typeface="Times"/>
                <a:ea typeface="Times"/>
                <a:cs typeface="Times"/>
                <a:sym typeface="Times"/>
              </a:rPr>
              <a:t>+ </a:t>
            </a:r>
            <a:r>
              <a:rPr b="0" i="1" lang="en-US" sz="1800" u="none" cap="none" strike="noStrike">
                <a:solidFill>
                  <a:schemeClr val="dk1"/>
                </a:solidFill>
                <a:latin typeface="Times"/>
                <a:ea typeface="Times"/>
                <a:cs typeface="Times"/>
                <a:sym typeface="Times"/>
              </a:rPr>
              <a:t>v</a:t>
            </a:r>
            <a:endParaRPr b="0" i="0" sz="800" u="none" cap="none" strike="noStrike">
              <a:solidFill>
                <a:srgbClr val="000000"/>
              </a:solidFill>
              <a:latin typeface="Arial"/>
              <a:ea typeface="Arial"/>
              <a:cs typeface="Arial"/>
              <a:sym typeface="Arial"/>
            </a:endParaRPr>
          </a:p>
        </p:txBody>
      </p:sp>
      <p:grpSp>
        <p:nvGrpSpPr>
          <p:cNvPr id="937" name="Google Shape;937;p35"/>
          <p:cNvGrpSpPr/>
          <p:nvPr/>
        </p:nvGrpSpPr>
        <p:grpSpPr>
          <a:xfrm>
            <a:off x="4965700" y="2743200"/>
            <a:ext cx="2743200" cy="228600"/>
            <a:chOff x="2976" y="1392"/>
            <a:chExt cx="1728" cy="144"/>
          </a:xfrm>
        </p:grpSpPr>
        <p:sp>
          <p:nvSpPr>
            <p:cNvPr id="938" name="Google Shape;938;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9" name="Google Shape;939;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40" name="Google Shape;940;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41" name="Google Shape;941;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42" name="Google Shape;942;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43" name="Google Shape;943;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44" name="Google Shape;944;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945" name="Google Shape;945;p35"/>
          <p:cNvCxnSpPr/>
          <p:nvPr/>
        </p:nvCxnSpPr>
        <p:spPr>
          <a:xfrm>
            <a:off x="3975100" y="2590800"/>
            <a:ext cx="3886200" cy="0"/>
          </a:xfrm>
          <a:prstGeom prst="straightConnector1">
            <a:avLst/>
          </a:prstGeom>
          <a:noFill/>
          <a:ln cap="flat" cmpd="sng" w="25400">
            <a:solidFill>
              <a:schemeClr val="dk1"/>
            </a:solidFill>
            <a:prstDash val="solid"/>
            <a:round/>
            <a:headEnd len="sm" w="sm" type="none"/>
            <a:tailEnd len="sm" w="sm" type="none"/>
          </a:ln>
        </p:spPr>
      </p:cxnSp>
      <p:sp>
        <p:nvSpPr>
          <p:cNvPr id="946" name="Google Shape;946;p35"/>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947" name="Google Shape;947;p35"/>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48" name="Google Shape;948;p35"/>
          <p:cNvSpPr txBox="1"/>
          <p:nvPr/>
        </p:nvSpPr>
        <p:spPr>
          <a:xfrm>
            <a:off x="457200" y="26670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49" name="Google Shape;949;p35"/>
          <p:cNvSpPr/>
          <p:nvPr/>
        </p:nvSpPr>
        <p:spPr>
          <a:xfrm>
            <a:off x="3437081" y="2590800"/>
            <a:ext cx="13843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1800" u="none" cap="none" strike="noStrike">
                <a:solidFill>
                  <a:schemeClr val="dk1"/>
                </a:solidFill>
                <a:latin typeface="Times"/>
                <a:ea typeface="Times"/>
                <a:cs typeface="Times"/>
                <a:sym typeface="Times"/>
              </a:rPr>
              <a:t>UAdd</a:t>
            </a:r>
            <a:r>
              <a:rPr b="0" baseline="-2500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a:t>
            </a:r>
            <a:r>
              <a:rPr b="0" i="1" lang="en-US" sz="1400" u="none" cap="none" strike="noStrike">
                <a:solidFill>
                  <a:schemeClr val="dk1"/>
                </a:solidFill>
                <a:latin typeface="Times"/>
                <a:ea typeface="Times"/>
                <a:cs typeface="Times"/>
                <a:sym typeface="Times"/>
              </a:rPr>
              <a:t>u</a:t>
            </a:r>
            <a:r>
              <a:rPr b="0" i="0" lang="en-US" sz="1800" u="none" cap="none" strike="noStrike">
                <a:solidFill>
                  <a:schemeClr val="dk1"/>
                </a:solidFill>
                <a:latin typeface="Times"/>
                <a:ea typeface="Times"/>
                <a:cs typeface="Times"/>
                <a:sym typeface="Times"/>
              </a:rPr>
              <a:t> , </a:t>
            </a:r>
            <a:r>
              <a:rPr b="0" i="1" lang="en-US" sz="1800" u="none" cap="none" strike="noStrike">
                <a:solidFill>
                  <a:schemeClr val="dk1"/>
                </a:solidFill>
                <a:latin typeface="Times"/>
                <a:ea typeface="Times"/>
                <a:cs typeface="Times"/>
                <a:sym typeface="Times"/>
              </a:rPr>
              <a:t>v</a:t>
            </a:r>
            <a:r>
              <a:rPr b="0" i="0" lang="en-US" sz="1800" u="none" cap="none" strike="noStrike">
                <a:solidFill>
                  <a:schemeClr val="dk1"/>
                </a:solidFill>
                <a:latin typeface="Times"/>
                <a:ea typeface="Times"/>
                <a:cs typeface="Times"/>
                <a:sym typeface="Times"/>
              </a:rPr>
              <a:t>)</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graphicFrame>
        <p:nvGraphicFramePr>
          <p:cNvPr id="954" name="Google Shape;954;p36"/>
          <p:cNvGraphicFramePr/>
          <p:nvPr/>
        </p:nvGraphicFramePr>
        <p:xfrm>
          <a:off x="3733800" y="2012950"/>
          <a:ext cx="4560888" cy="3973513"/>
        </p:xfrm>
        <a:graphic>
          <a:graphicData uri="http://schemas.openxmlformats.org/presentationml/2006/ole">
            <mc:AlternateContent>
              <mc:Choice Requires="v">
                <p:oleObj r:id="rId4" imgH="3973513" imgW="4560888" progId="Excel.Sheet.8" spid="_x0000_s1">
                  <p:embed/>
                </p:oleObj>
              </mc:Choice>
              <mc:Fallback>
                <p:oleObj r:id="rId5" imgH="3973513" imgW="4560888" progId="Excel.Sheet.8">
                  <p:embed/>
                  <p:pic>
                    <p:nvPicPr>
                      <p:cNvPr id="954" name="Google Shape;954;p36"/>
                      <p:cNvPicPr preferRelativeResize="0"/>
                      <p:nvPr/>
                    </p:nvPicPr>
                    <p:blipFill rotWithShape="1">
                      <a:blip r:embed="rId6">
                        <a:alphaModFix/>
                      </a:blip>
                      <a:srcRect b="0" l="0" r="0" t="0"/>
                      <a:stretch/>
                    </p:blipFill>
                    <p:spPr>
                      <a:xfrm>
                        <a:off x="3733800" y="2012950"/>
                        <a:ext cx="4560888" cy="3973513"/>
                      </a:xfrm>
                      <a:prstGeom prst="rect">
                        <a:avLst/>
                      </a:prstGeom>
                      <a:noFill/>
                      <a:ln>
                        <a:noFill/>
                      </a:ln>
                    </p:spPr>
                  </p:pic>
                </p:oleObj>
              </mc:Fallback>
            </mc:AlternateContent>
          </a:graphicData>
        </a:graphic>
      </p:graphicFrame>
      <p:sp>
        <p:nvSpPr>
          <p:cNvPr id="955" name="Google Shape;955;p36"/>
          <p:cNvSpPr txBox="1"/>
          <p:nvPr>
            <p:ph type="title"/>
          </p:nvPr>
        </p:nvSpPr>
        <p:spPr>
          <a:xfrm>
            <a:off x="304800" y="609600"/>
            <a:ext cx="883920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(Mathematical) Integer Addition</a:t>
            </a:r>
            <a:endParaRPr/>
          </a:p>
        </p:txBody>
      </p:sp>
      <p:sp>
        <p:nvSpPr>
          <p:cNvPr id="956" name="Google Shape;956;p36"/>
          <p:cNvSpPr txBox="1"/>
          <p:nvPr>
            <p:ph idx="1" type="body"/>
          </p:nvPr>
        </p:nvSpPr>
        <p:spPr>
          <a:xfrm>
            <a:off x="290513" y="1557338"/>
            <a:ext cx="3290887" cy="5224462"/>
          </a:xfrm>
          <a:prstGeom prst="rect">
            <a:avLst/>
          </a:prstGeom>
          <a:noFill/>
          <a:ln>
            <a:noFill/>
          </a:ln>
        </p:spPr>
        <p:txBody>
          <a:bodyPr anchorCtr="0" anchor="t" bIns="44450" lIns="90475" spcFirstLastPara="1" rIns="90475" wrap="square" tIns="44450">
            <a:noAutofit/>
          </a:bodyPr>
          <a:lstStyle/>
          <a:p>
            <a:pPr indent="-228600" lvl="0" marL="228600" rtl="0" algn="l">
              <a:lnSpc>
                <a:spcPct val="100000"/>
              </a:lnSpc>
              <a:spcBef>
                <a:spcPts val="0"/>
              </a:spcBef>
              <a:spcAft>
                <a:spcPts val="0"/>
              </a:spcAft>
              <a:buSzPts val="1440"/>
              <a:buChar char="⬛"/>
            </a:pPr>
            <a:r>
              <a:rPr lang="en-US"/>
              <a:t>Integer Addition</a:t>
            </a:r>
            <a:endParaRPr/>
          </a:p>
          <a:p>
            <a:pPr indent="-228600" lvl="1" marL="635000" rtl="0" algn="l">
              <a:lnSpc>
                <a:spcPct val="100000"/>
              </a:lnSpc>
              <a:spcBef>
                <a:spcPts val="400"/>
              </a:spcBef>
              <a:spcAft>
                <a:spcPts val="0"/>
              </a:spcAft>
              <a:buSzPts val="2200"/>
              <a:buChar char="▪"/>
            </a:pPr>
            <a:r>
              <a:rPr lang="en-US"/>
              <a:t>4-bit integers </a:t>
            </a:r>
            <a:r>
              <a:rPr i="1" lang="en-US"/>
              <a:t>u</a:t>
            </a:r>
            <a:r>
              <a:rPr lang="en-US"/>
              <a:t>, </a:t>
            </a:r>
            <a:r>
              <a:rPr i="1" lang="en-US"/>
              <a:t>v</a:t>
            </a:r>
            <a:endParaRPr/>
          </a:p>
          <a:p>
            <a:pPr indent="-228600" lvl="1" marL="635000" rtl="0" algn="l">
              <a:lnSpc>
                <a:spcPct val="100000"/>
              </a:lnSpc>
              <a:spcBef>
                <a:spcPts val="400"/>
              </a:spcBef>
              <a:spcAft>
                <a:spcPts val="0"/>
              </a:spcAft>
              <a:buSzPts val="2200"/>
              <a:buChar char="▪"/>
            </a:pPr>
            <a:r>
              <a:rPr lang="en-US"/>
              <a:t>Compute true sum Add</a:t>
            </a:r>
            <a:r>
              <a:rPr baseline="-25000" lang="en-US"/>
              <a:t>4</a:t>
            </a:r>
            <a:r>
              <a:rPr lang="en-US"/>
              <a:t>(</a:t>
            </a:r>
            <a:r>
              <a:rPr i="1" lang="en-US"/>
              <a:t>u</a:t>
            </a:r>
            <a:r>
              <a:rPr lang="en-US"/>
              <a:t> , </a:t>
            </a:r>
            <a:r>
              <a:rPr i="1" lang="en-US"/>
              <a:t>v</a:t>
            </a:r>
            <a:r>
              <a:rPr lang="en-US"/>
              <a:t>)</a:t>
            </a:r>
            <a:endParaRPr/>
          </a:p>
          <a:p>
            <a:pPr indent="-228600" lvl="1" marL="635000" rtl="0" algn="l">
              <a:lnSpc>
                <a:spcPct val="100000"/>
              </a:lnSpc>
              <a:spcBef>
                <a:spcPts val="400"/>
              </a:spcBef>
              <a:spcAft>
                <a:spcPts val="0"/>
              </a:spcAft>
              <a:buSzPts val="2200"/>
              <a:buChar char="▪"/>
            </a:pPr>
            <a:r>
              <a:rPr lang="en-US"/>
              <a:t>Values increase linearly with </a:t>
            </a:r>
            <a:r>
              <a:rPr i="1" lang="en-US"/>
              <a:t>u</a:t>
            </a:r>
            <a:r>
              <a:rPr lang="en-US"/>
              <a:t> and </a:t>
            </a:r>
            <a:r>
              <a:rPr i="1" lang="en-US"/>
              <a:t>v</a:t>
            </a:r>
            <a:endParaRPr/>
          </a:p>
          <a:p>
            <a:pPr indent="-228600" lvl="1" marL="635000" rtl="0" algn="l">
              <a:lnSpc>
                <a:spcPct val="100000"/>
              </a:lnSpc>
              <a:spcBef>
                <a:spcPts val="400"/>
              </a:spcBef>
              <a:spcAft>
                <a:spcPts val="0"/>
              </a:spcAft>
              <a:buSzPts val="2200"/>
              <a:buChar char="▪"/>
            </a:pPr>
            <a:r>
              <a:rPr lang="en-US"/>
              <a:t>Forms planar surface</a:t>
            </a:r>
            <a:endParaRPr/>
          </a:p>
        </p:txBody>
      </p:sp>
      <p:sp>
        <p:nvSpPr>
          <p:cNvPr id="957" name="Google Shape;957;p36"/>
          <p:cNvSpPr/>
          <p:nvPr/>
        </p:nvSpPr>
        <p:spPr>
          <a:xfrm>
            <a:off x="5257800" y="1555750"/>
            <a:ext cx="155330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58" name="Google Shape;958;p36"/>
          <p:cNvSpPr/>
          <p:nvPr/>
        </p:nvSpPr>
        <p:spPr>
          <a:xfrm>
            <a:off x="4343400" y="536575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59" name="Google Shape;959;p36"/>
          <p:cNvSpPr/>
          <p:nvPr/>
        </p:nvSpPr>
        <p:spPr>
          <a:xfrm>
            <a:off x="7239000" y="483235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5c236ea936_0_0"/>
          <p:cNvSpPr txBox="1"/>
          <p:nvPr>
            <p:ph type="title"/>
          </p:nvPr>
        </p:nvSpPr>
        <p:spPr>
          <a:xfrm>
            <a:off x="357018" y="435678"/>
            <a:ext cx="75921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huh?</a:t>
            </a:r>
            <a:endParaRPr/>
          </a:p>
        </p:txBody>
      </p:sp>
      <p:sp>
        <p:nvSpPr>
          <p:cNvPr id="88" name="Google Shape;88;g15c236ea936_0_0"/>
          <p:cNvSpPr txBox="1"/>
          <p:nvPr>
            <p:ph idx="1" type="body"/>
          </p:nvPr>
        </p:nvSpPr>
        <p:spPr>
          <a:xfrm>
            <a:off x="396875" y="1362075"/>
            <a:ext cx="7896300" cy="497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080"/>
              <a:buNone/>
            </a:pPr>
            <a:r>
              <a:t/>
            </a:r>
            <a:endParaRPr/>
          </a:p>
          <a:p>
            <a:pPr indent="0" lvl="0" marL="0" rtl="0" algn="l">
              <a:lnSpc>
                <a:spcPct val="100000"/>
              </a:lnSpc>
              <a:spcBef>
                <a:spcPts val="360"/>
              </a:spcBef>
              <a:spcAft>
                <a:spcPts val="0"/>
              </a:spcAft>
              <a:buSzPts val="1080"/>
              <a:buNone/>
            </a:pPr>
            <a:r>
              <a:t/>
            </a:r>
            <a:endParaRPr sz="4800"/>
          </a:p>
          <a:p>
            <a:pPr indent="0" lvl="0" marL="0" rtl="0" algn="ctr">
              <a:lnSpc>
                <a:spcPct val="100000"/>
              </a:lnSpc>
              <a:spcBef>
                <a:spcPts val="360"/>
              </a:spcBef>
              <a:spcAft>
                <a:spcPts val="0"/>
              </a:spcAft>
              <a:buSzPts val="1080"/>
              <a:buNone/>
            </a:pPr>
            <a:r>
              <a:rPr lang="en-US" sz="4800"/>
              <a:t>-1 vs 0</a:t>
            </a:r>
            <a:endParaRPr sz="4800"/>
          </a:p>
          <a:p>
            <a:pPr indent="0" lvl="0" marL="0" rtl="0" algn="ctr">
              <a:lnSpc>
                <a:spcPct val="100000"/>
              </a:lnSpc>
              <a:spcBef>
                <a:spcPts val="360"/>
              </a:spcBef>
              <a:spcAft>
                <a:spcPts val="0"/>
              </a:spcAft>
              <a:buSzPts val="1080"/>
              <a:buNone/>
            </a:pPr>
            <a:r>
              <a:rPr lang="en-US" sz="4800">
                <a:solidFill>
                  <a:srgbClr val="FF0000"/>
                </a:solidFill>
              </a:rPr>
              <a:t>comp.c</a:t>
            </a:r>
            <a:endParaRPr sz="48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graphicFrame>
        <p:nvGraphicFramePr>
          <p:cNvPr id="964" name="Google Shape;964;p37"/>
          <p:cNvGraphicFramePr/>
          <p:nvPr/>
        </p:nvGraphicFramePr>
        <p:xfrm>
          <a:off x="3810000" y="224155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964" name="Google Shape;964;p37"/>
                      <p:cNvPicPr preferRelativeResize="0"/>
                      <p:nvPr/>
                    </p:nvPicPr>
                    <p:blipFill rotWithShape="1">
                      <a:blip r:embed="rId6">
                        <a:alphaModFix/>
                      </a:blip>
                      <a:srcRect b="0" l="0" r="0" t="0"/>
                      <a:stretch/>
                    </p:blipFill>
                    <p:spPr>
                      <a:xfrm>
                        <a:off x="3810000" y="2241550"/>
                        <a:ext cx="4560888" cy="3975100"/>
                      </a:xfrm>
                      <a:prstGeom prst="rect">
                        <a:avLst/>
                      </a:prstGeom>
                      <a:noFill/>
                      <a:ln>
                        <a:noFill/>
                      </a:ln>
                    </p:spPr>
                  </p:pic>
                </p:oleObj>
              </mc:Fallback>
            </mc:AlternateContent>
          </a:graphicData>
        </a:graphic>
      </p:graphicFrame>
      <p:sp>
        <p:nvSpPr>
          <p:cNvPr id="965" name="Google Shape;965;p37"/>
          <p:cNvSpPr txBox="1"/>
          <p:nvPr>
            <p:ph type="title"/>
          </p:nvPr>
        </p:nvSpPr>
        <p:spPr>
          <a:xfrm>
            <a:off x="304800" y="511175"/>
            <a:ext cx="78533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Unsigned Addition</a:t>
            </a:r>
            <a:endParaRPr/>
          </a:p>
        </p:txBody>
      </p:sp>
      <p:sp>
        <p:nvSpPr>
          <p:cNvPr id="966" name="Google Shape;966;p37"/>
          <p:cNvSpPr txBox="1"/>
          <p:nvPr>
            <p:ph idx="1" type="body"/>
          </p:nvPr>
        </p:nvSpPr>
        <p:spPr>
          <a:xfrm>
            <a:off x="290513" y="1633538"/>
            <a:ext cx="3476625"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true sum ≥ 2</a:t>
            </a:r>
            <a:r>
              <a:rPr baseline="30000" i="1" lang="en-US"/>
              <a:t>w</a:t>
            </a:r>
            <a:endParaRPr/>
          </a:p>
          <a:p>
            <a:pPr indent="-285750" lvl="1" marL="742950" rtl="0" algn="l">
              <a:lnSpc>
                <a:spcPct val="100000"/>
              </a:lnSpc>
              <a:spcBef>
                <a:spcPts val="400"/>
              </a:spcBef>
              <a:spcAft>
                <a:spcPts val="0"/>
              </a:spcAft>
              <a:buSzPts val="2200"/>
              <a:buChar char="▪"/>
            </a:pPr>
            <a:r>
              <a:rPr lang="en-US"/>
              <a:t>At most once</a:t>
            </a:r>
            <a:endParaRPr/>
          </a:p>
        </p:txBody>
      </p:sp>
      <p:grpSp>
        <p:nvGrpSpPr>
          <p:cNvPr id="967" name="Google Shape;967;p37"/>
          <p:cNvGrpSpPr/>
          <p:nvPr/>
        </p:nvGrpSpPr>
        <p:grpSpPr>
          <a:xfrm>
            <a:off x="609600" y="3743325"/>
            <a:ext cx="2044699" cy="1830388"/>
            <a:chOff x="384" y="2098"/>
            <a:chExt cx="1288" cy="1153"/>
          </a:xfrm>
        </p:grpSpPr>
        <p:grpSp>
          <p:nvGrpSpPr>
            <p:cNvPr id="968" name="Google Shape;968;p37"/>
            <p:cNvGrpSpPr/>
            <p:nvPr/>
          </p:nvGrpSpPr>
          <p:grpSpPr>
            <a:xfrm>
              <a:off x="776" y="2208"/>
              <a:ext cx="80" cy="864"/>
              <a:chOff x="776" y="2208"/>
              <a:chExt cx="80" cy="864"/>
            </a:xfrm>
          </p:grpSpPr>
          <p:cxnSp>
            <p:nvCxnSpPr>
              <p:cNvPr id="969" name="Google Shape;969;p37"/>
              <p:cNvCxnSpPr/>
              <p:nvPr/>
            </p:nvCxnSpPr>
            <p:spPr>
              <a:xfrm>
                <a:off x="816" y="2216"/>
                <a:ext cx="0" cy="848"/>
              </a:xfrm>
              <a:prstGeom prst="straightConnector1">
                <a:avLst/>
              </a:prstGeom>
              <a:noFill/>
              <a:ln cap="flat" cmpd="sng" w="25400">
                <a:solidFill>
                  <a:schemeClr val="dk1"/>
                </a:solidFill>
                <a:prstDash val="solid"/>
                <a:round/>
                <a:headEnd len="sm" w="sm" type="none"/>
                <a:tailEnd len="sm" w="sm" type="none"/>
              </a:ln>
            </p:spPr>
          </p:cxnSp>
          <p:cxnSp>
            <p:nvCxnSpPr>
              <p:cNvPr id="970" name="Google Shape;970;p37"/>
              <p:cNvCxnSpPr/>
              <p:nvPr/>
            </p:nvCxnSpPr>
            <p:spPr>
              <a:xfrm>
                <a:off x="776" y="3072"/>
                <a:ext cx="80" cy="0"/>
              </a:xfrm>
              <a:prstGeom prst="straightConnector1">
                <a:avLst/>
              </a:prstGeom>
              <a:noFill/>
              <a:ln cap="flat" cmpd="sng" w="25400">
                <a:solidFill>
                  <a:schemeClr val="dk1"/>
                </a:solidFill>
                <a:prstDash val="solid"/>
                <a:round/>
                <a:headEnd len="sm" w="sm" type="none"/>
                <a:tailEnd len="sm" w="sm" type="none"/>
              </a:ln>
            </p:spPr>
          </p:cxnSp>
          <p:cxnSp>
            <p:nvCxnSpPr>
              <p:cNvPr id="971" name="Google Shape;971;p37"/>
              <p:cNvCxnSpPr/>
              <p:nvPr/>
            </p:nvCxnSpPr>
            <p:spPr>
              <a:xfrm>
                <a:off x="776" y="2640"/>
                <a:ext cx="80" cy="0"/>
              </a:xfrm>
              <a:prstGeom prst="straightConnector1">
                <a:avLst/>
              </a:prstGeom>
              <a:noFill/>
              <a:ln cap="flat" cmpd="sng" w="25400">
                <a:solidFill>
                  <a:schemeClr val="dk1"/>
                </a:solidFill>
                <a:prstDash val="solid"/>
                <a:round/>
                <a:headEnd len="sm" w="sm" type="none"/>
                <a:tailEnd len="sm" w="sm" type="none"/>
              </a:ln>
            </p:spPr>
          </p:cxnSp>
          <p:cxnSp>
            <p:nvCxnSpPr>
              <p:cNvPr id="972" name="Google Shape;972;p37"/>
              <p:cNvCxnSpPr/>
              <p:nvPr/>
            </p:nvCxnSpPr>
            <p:spPr>
              <a:xfrm>
                <a:off x="776" y="2208"/>
                <a:ext cx="80" cy="0"/>
              </a:xfrm>
              <a:prstGeom prst="straightConnector1">
                <a:avLst/>
              </a:prstGeom>
              <a:noFill/>
              <a:ln cap="flat" cmpd="sng" w="25400">
                <a:solidFill>
                  <a:schemeClr val="dk1"/>
                </a:solidFill>
                <a:prstDash val="solid"/>
                <a:round/>
                <a:headEnd len="sm" w="sm" type="none"/>
                <a:tailEnd len="sm" w="sm" type="none"/>
              </a:ln>
            </p:spPr>
          </p:cxnSp>
        </p:grpSp>
        <p:grpSp>
          <p:nvGrpSpPr>
            <p:cNvPr id="973" name="Google Shape;973;p37"/>
            <p:cNvGrpSpPr/>
            <p:nvPr/>
          </p:nvGrpSpPr>
          <p:grpSpPr>
            <a:xfrm>
              <a:off x="1592" y="2640"/>
              <a:ext cx="80" cy="432"/>
              <a:chOff x="1592" y="2640"/>
              <a:chExt cx="80" cy="432"/>
            </a:xfrm>
          </p:grpSpPr>
          <p:cxnSp>
            <p:nvCxnSpPr>
              <p:cNvPr id="974" name="Google Shape;974;p37"/>
              <p:cNvCxnSpPr/>
              <p:nvPr/>
            </p:nvCxnSpPr>
            <p:spPr>
              <a:xfrm>
                <a:off x="1632" y="2648"/>
                <a:ext cx="0" cy="416"/>
              </a:xfrm>
              <a:prstGeom prst="straightConnector1">
                <a:avLst/>
              </a:prstGeom>
              <a:noFill/>
              <a:ln cap="flat" cmpd="sng" w="25400">
                <a:solidFill>
                  <a:schemeClr val="dk1"/>
                </a:solidFill>
                <a:prstDash val="solid"/>
                <a:round/>
                <a:headEnd len="sm" w="sm" type="none"/>
                <a:tailEnd len="sm" w="sm" type="none"/>
              </a:ln>
            </p:spPr>
          </p:cxnSp>
          <p:cxnSp>
            <p:nvCxnSpPr>
              <p:cNvPr id="975" name="Google Shape;975;p37"/>
              <p:cNvCxnSpPr/>
              <p:nvPr/>
            </p:nvCxnSpPr>
            <p:spPr>
              <a:xfrm>
                <a:off x="1592" y="3072"/>
                <a:ext cx="80" cy="0"/>
              </a:xfrm>
              <a:prstGeom prst="straightConnector1">
                <a:avLst/>
              </a:prstGeom>
              <a:noFill/>
              <a:ln cap="flat" cmpd="sng" w="25400">
                <a:solidFill>
                  <a:schemeClr val="dk1"/>
                </a:solidFill>
                <a:prstDash val="solid"/>
                <a:round/>
                <a:headEnd len="sm" w="sm" type="none"/>
                <a:tailEnd len="sm" w="sm" type="none"/>
              </a:ln>
            </p:spPr>
          </p:cxnSp>
          <p:cxnSp>
            <p:nvCxnSpPr>
              <p:cNvPr id="976" name="Google Shape;976;p37"/>
              <p:cNvCxnSpPr/>
              <p:nvPr/>
            </p:nvCxnSpPr>
            <p:spPr>
              <a:xfrm>
                <a:off x="1592" y="2640"/>
                <a:ext cx="80" cy="0"/>
              </a:xfrm>
              <a:prstGeom prst="straightConnector1">
                <a:avLst/>
              </a:prstGeom>
              <a:noFill/>
              <a:ln cap="flat" cmpd="sng" w="25400">
                <a:solidFill>
                  <a:schemeClr val="dk1"/>
                </a:solidFill>
                <a:prstDash val="solid"/>
                <a:round/>
                <a:headEnd len="sm" w="sm" type="none"/>
                <a:tailEnd len="sm" w="sm" type="none"/>
              </a:ln>
            </p:spPr>
          </p:cxnSp>
        </p:grpSp>
        <p:cxnSp>
          <p:nvCxnSpPr>
            <p:cNvPr id="977" name="Google Shape;977;p37"/>
            <p:cNvCxnSpPr/>
            <p:nvPr/>
          </p:nvCxnSpPr>
          <p:spPr>
            <a:xfrm>
              <a:off x="920" y="2880"/>
              <a:ext cx="608" cy="0"/>
            </a:xfrm>
            <a:prstGeom prst="straightConnector1">
              <a:avLst/>
            </a:prstGeom>
            <a:noFill/>
            <a:ln cap="flat" cmpd="sng" w="25400">
              <a:solidFill>
                <a:schemeClr val="dk1"/>
              </a:solidFill>
              <a:prstDash val="solid"/>
              <a:round/>
              <a:headEnd len="sm" w="sm" type="none"/>
              <a:tailEnd len="med" w="med" type="triangle"/>
            </a:ln>
          </p:spPr>
        </p:cxnSp>
        <p:sp>
          <p:nvSpPr>
            <p:cNvPr id="978" name="Google Shape;978;p37"/>
            <p:cNvSpPr/>
            <p:nvPr/>
          </p:nvSpPr>
          <p:spPr>
            <a:xfrm>
              <a:off x="912" y="2400"/>
              <a:ext cx="625" cy="337"/>
            </a:xfrm>
            <a:custGeom>
              <a:rect b="b" l="l" r="r" t="t"/>
              <a:pathLst>
                <a:path extrusionOk="0" h="337" w="625">
                  <a:moveTo>
                    <a:pt x="0" y="0"/>
                  </a:moveTo>
                  <a:lnTo>
                    <a:pt x="240" y="0"/>
                  </a:lnTo>
                  <a:lnTo>
                    <a:pt x="384" y="336"/>
                  </a:lnTo>
                  <a:lnTo>
                    <a:pt x="624" y="336"/>
                  </a:lnTo>
                </a:path>
              </a:pathLst>
            </a:custGeom>
            <a:noFill/>
            <a:ln cap="rnd" cmpd="sng" w="254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79" name="Google Shape;979;p37"/>
            <p:cNvSpPr/>
            <p:nvPr/>
          </p:nvSpPr>
          <p:spPr>
            <a:xfrm>
              <a:off x="384" y="2962"/>
              <a:ext cx="21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a:off x="384" y="2530"/>
              <a:ext cx="30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a:off x="384" y="2098"/>
              <a:ext cx="45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sp>
        <p:nvSpPr>
          <p:cNvPr id="982" name="Google Shape;982;p37"/>
          <p:cNvSpPr/>
          <p:nvPr/>
        </p:nvSpPr>
        <p:spPr>
          <a:xfrm>
            <a:off x="5410200" y="2317750"/>
            <a:ext cx="174541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UAdd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83" name="Google Shape;983;p37"/>
          <p:cNvSpPr/>
          <p:nvPr/>
        </p:nvSpPr>
        <p:spPr>
          <a:xfrm>
            <a:off x="4240213" y="5618163"/>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84" name="Google Shape;984;p37"/>
          <p:cNvSpPr/>
          <p:nvPr/>
        </p:nvSpPr>
        <p:spPr>
          <a:xfrm>
            <a:off x="7764463" y="4932363"/>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985" name="Google Shape;985;p37"/>
          <p:cNvSpPr/>
          <p:nvPr/>
        </p:nvSpPr>
        <p:spPr>
          <a:xfrm>
            <a:off x="442913" y="3438525"/>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986" name="Google Shape;986;p37"/>
          <p:cNvSpPr/>
          <p:nvPr/>
        </p:nvSpPr>
        <p:spPr>
          <a:xfrm>
            <a:off x="1662113" y="5343525"/>
            <a:ext cx="1913984"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Modular Sum</a:t>
            </a:r>
            <a:endParaRPr b="0" i="0" sz="1400" u="none" cap="none" strike="noStrike">
              <a:solidFill>
                <a:srgbClr val="000000"/>
              </a:solidFill>
              <a:latin typeface="Arial"/>
              <a:ea typeface="Arial"/>
              <a:cs typeface="Arial"/>
              <a:sym typeface="Arial"/>
            </a:endParaRPr>
          </a:p>
        </p:txBody>
      </p:sp>
      <p:sp>
        <p:nvSpPr>
          <p:cNvPr id="987" name="Google Shape;987;p37"/>
          <p:cNvSpPr txBox="1"/>
          <p:nvPr/>
        </p:nvSpPr>
        <p:spPr>
          <a:xfrm>
            <a:off x="1524000" y="3917950"/>
            <a:ext cx="98583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sp>
        <p:nvSpPr>
          <p:cNvPr id="988" name="Google Shape;988;p37"/>
          <p:cNvSpPr txBox="1"/>
          <p:nvPr/>
        </p:nvSpPr>
        <p:spPr>
          <a:xfrm>
            <a:off x="6477000" y="1631950"/>
            <a:ext cx="974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cxnSp>
        <p:nvCxnSpPr>
          <p:cNvPr id="989" name="Google Shape;989;p37"/>
          <p:cNvCxnSpPr/>
          <p:nvPr/>
        </p:nvCxnSpPr>
        <p:spPr>
          <a:xfrm>
            <a:off x="7010400" y="2089150"/>
            <a:ext cx="381000" cy="1295400"/>
          </a:xfrm>
          <a:prstGeom prst="straightConnector1">
            <a:avLst/>
          </a:prstGeom>
          <a:noFill/>
          <a:ln cap="flat" cmpd="sng" w="25400">
            <a:solidFill>
              <a:schemeClr val="dk1"/>
            </a:solidFill>
            <a:prstDash val="solid"/>
            <a:round/>
            <a:headEnd len="sm" w="sm"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8"/>
          <p:cNvSpPr txBox="1"/>
          <p:nvPr>
            <p:ph type="title"/>
          </p:nvPr>
        </p:nvSpPr>
        <p:spPr>
          <a:xfrm>
            <a:off x="381000" y="511175"/>
            <a:ext cx="7473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Two’s Complement Addition</a:t>
            </a:r>
            <a:endParaRPr/>
          </a:p>
        </p:txBody>
      </p:sp>
      <p:sp>
        <p:nvSpPr>
          <p:cNvPr id="995" name="Google Shape;995;p38"/>
          <p:cNvSpPr txBox="1"/>
          <p:nvPr>
            <p:ph idx="1" type="body"/>
          </p:nvPr>
        </p:nvSpPr>
        <p:spPr>
          <a:xfrm>
            <a:off x="454025" y="3533775"/>
            <a:ext cx="7916863" cy="2239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TAdd and UAdd have Identical Bit-Level Behavior</a:t>
            </a:r>
            <a:endParaRPr/>
          </a:p>
          <a:p>
            <a:pPr indent="-285750" lvl="1" marL="742950" rtl="0" algn="l">
              <a:lnSpc>
                <a:spcPct val="100000"/>
              </a:lnSpc>
              <a:spcBef>
                <a:spcPts val="400"/>
              </a:spcBef>
              <a:spcAft>
                <a:spcPts val="0"/>
              </a:spcAft>
              <a:buSzPts val="2200"/>
              <a:buChar char="▪"/>
            </a:pPr>
            <a:r>
              <a:rPr lang="en-US"/>
              <a:t>Signed vs. unsigned addition in C:</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int s, t, u,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s = (int) ((unsigned) u + (unsigned)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t = u + v</a:t>
            </a:r>
            <a:endParaRPr/>
          </a:p>
          <a:p>
            <a:pPr indent="-285750" lvl="1" marL="742950" rtl="0" algn="l">
              <a:lnSpc>
                <a:spcPct val="100000"/>
              </a:lnSpc>
              <a:spcBef>
                <a:spcPts val="400"/>
              </a:spcBef>
              <a:spcAft>
                <a:spcPts val="0"/>
              </a:spcAft>
              <a:buSzPts val="2200"/>
              <a:buChar char="▪"/>
            </a:pPr>
            <a:r>
              <a:rPr lang="en-US"/>
              <a:t>Will give</a:t>
            </a:r>
            <a:r>
              <a:rPr lang="en-US">
                <a:latin typeface="Courier New"/>
                <a:ea typeface="Courier New"/>
                <a:cs typeface="Courier New"/>
                <a:sym typeface="Courier New"/>
              </a:rPr>
              <a:t> </a:t>
            </a:r>
            <a:r>
              <a:rPr b="1" lang="en-US" sz="1800">
                <a:latin typeface="Courier New"/>
                <a:ea typeface="Courier New"/>
                <a:cs typeface="Courier New"/>
                <a:sym typeface="Courier New"/>
              </a:rPr>
              <a:t>s == t</a:t>
            </a:r>
            <a:endParaRPr/>
          </a:p>
        </p:txBody>
      </p:sp>
      <p:grpSp>
        <p:nvGrpSpPr>
          <p:cNvPr id="996" name="Google Shape;996;p38"/>
          <p:cNvGrpSpPr/>
          <p:nvPr/>
        </p:nvGrpSpPr>
        <p:grpSpPr>
          <a:xfrm>
            <a:off x="4626534" y="1392381"/>
            <a:ext cx="2743200" cy="228600"/>
            <a:chOff x="2976" y="816"/>
            <a:chExt cx="1728" cy="144"/>
          </a:xfrm>
        </p:grpSpPr>
        <p:sp>
          <p:nvSpPr>
            <p:cNvPr id="997" name="Google Shape;997;p38"/>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8" name="Google Shape;998;p38"/>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9" name="Google Shape;999;p38"/>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0" name="Google Shape;1000;p38"/>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1" name="Google Shape;1001;p38"/>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2" name="Google Shape;1002;p38"/>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3" name="Google Shape;1003;p38"/>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004" name="Google Shape;1004;p38"/>
          <p:cNvGrpSpPr/>
          <p:nvPr/>
        </p:nvGrpSpPr>
        <p:grpSpPr>
          <a:xfrm>
            <a:off x="4626534" y="1849581"/>
            <a:ext cx="2743200" cy="228600"/>
            <a:chOff x="2976" y="1104"/>
            <a:chExt cx="1728" cy="144"/>
          </a:xfrm>
        </p:grpSpPr>
        <p:sp>
          <p:nvSpPr>
            <p:cNvPr id="1005" name="Google Shape;1005;p38"/>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6" name="Google Shape;1006;p38"/>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7" name="Google Shape;1007;p38"/>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8" name="Google Shape;1008;p38"/>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9" name="Google Shape;1009;p38"/>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0" name="Google Shape;1010;p38"/>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1" name="Google Shape;1011;p38"/>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012" name="Google Shape;1012;p38"/>
          <p:cNvSpPr/>
          <p:nvPr/>
        </p:nvSpPr>
        <p:spPr>
          <a:xfrm>
            <a:off x="4016934" y="1316181"/>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013" name="Google Shape;1013;p38"/>
          <p:cNvSpPr/>
          <p:nvPr/>
        </p:nvSpPr>
        <p:spPr>
          <a:xfrm>
            <a:off x="4016934" y="1773381"/>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014" name="Google Shape;1014;p38"/>
          <p:cNvCxnSpPr/>
          <p:nvPr/>
        </p:nvCxnSpPr>
        <p:spPr>
          <a:xfrm>
            <a:off x="3635934" y="2154381"/>
            <a:ext cx="3886200" cy="0"/>
          </a:xfrm>
          <a:prstGeom prst="straightConnector1">
            <a:avLst/>
          </a:prstGeom>
          <a:noFill/>
          <a:ln cap="flat" cmpd="sng" w="25400">
            <a:solidFill>
              <a:schemeClr val="dk1"/>
            </a:solidFill>
            <a:prstDash val="solid"/>
            <a:round/>
            <a:headEnd len="sm" w="sm" type="none"/>
            <a:tailEnd len="sm" w="sm" type="none"/>
          </a:ln>
        </p:spPr>
      </p:cxnSp>
      <p:sp>
        <p:nvSpPr>
          <p:cNvPr id="1015" name="Google Shape;1015;p38"/>
          <p:cNvSpPr/>
          <p:nvPr/>
        </p:nvSpPr>
        <p:spPr>
          <a:xfrm>
            <a:off x="3635934" y="1773381"/>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016" name="Google Shape;1016;p38"/>
          <p:cNvGrpSpPr/>
          <p:nvPr/>
        </p:nvGrpSpPr>
        <p:grpSpPr>
          <a:xfrm>
            <a:off x="4397934" y="2306781"/>
            <a:ext cx="2971800" cy="228600"/>
            <a:chOff x="2832" y="1392"/>
            <a:chExt cx="1872" cy="144"/>
          </a:xfrm>
        </p:grpSpPr>
        <p:grpSp>
          <p:nvGrpSpPr>
            <p:cNvPr id="1017" name="Google Shape;1017;p38"/>
            <p:cNvGrpSpPr/>
            <p:nvPr/>
          </p:nvGrpSpPr>
          <p:grpSpPr>
            <a:xfrm>
              <a:off x="2976" y="1392"/>
              <a:ext cx="1728" cy="144"/>
              <a:chOff x="2976" y="1392"/>
              <a:chExt cx="1728" cy="144"/>
            </a:xfrm>
          </p:grpSpPr>
          <p:sp>
            <p:nvSpPr>
              <p:cNvPr id="1018" name="Google Shape;1018;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9" name="Google Shape;1019;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0" name="Google Shape;1020;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1" name="Google Shape;1021;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2" name="Google Shape;1022;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3" name="Google Shape;1023;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4" name="Google Shape;1024;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025" name="Google Shape;1025;p38"/>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1026" name="Google Shape;1026;p38"/>
          <p:cNvSpPr/>
          <p:nvPr/>
        </p:nvSpPr>
        <p:spPr>
          <a:xfrm>
            <a:off x="3635934" y="2154381"/>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027" name="Google Shape;1027;p38"/>
          <p:cNvGrpSpPr/>
          <p:nvPr/>
        </p:nvGrpSpPr>
        <p:grpSpPr>
          <a:xfrm>
            <a:off x="4626534" y="2763981"/>
            <a:ext cx="2743200" cy="228600"/>
            <a:chOff x="2976" y="1392"/>
            <a:chExt cx="1728" cy="144"/>
          </a:xfrm>
        </p:grpSpPr>
        <p:sp>
          <p:nvSpPr>
            <p:cNvPr id="1028" name="Google Shape;1028;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9" name="Google Shape;1029;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30" name="Google Shape;1030;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31" name="Google Shape;1031;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32" name="Google Shape;1032;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33" name="Google Shape;1033;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34" name="Google Shape;1034;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035" name="Google Shape;1035;p38"/>
          <p:cNvCxnSpPr/>
          <p:nvPr/>
        </p:nvCxnSpPr>
        <p:spPr>
          <a:xfrm>
            <a:off x="3635934" y="2611581"/>
            <a:ext cx="3886200" cy="0"/>
          </a:xfrm>
          <a:prstGeom prst="straightConnector1">
            <a:avLst/>
          </a:prstGeom>
          <a:noFill/>
          <a:ln cap="flat" cmpd="sng" w="25400">
            <a:solidFill>
              <a:schemeClr val="dk1"/>
            </a:solidFill>
            <a:prstDash val="solid"/>
            <a:round/>
            <a:headEnd len="sm" w="sm" type="none"/>
            <a:tailEnd len="sm" w="sm" type="none"/>
          </a:ln>
        </p:spPr>
      </p:cxnSp>
      <p:sp>
        <p:nvSpPr>
          <p:cNvPr id="1036" name="Google Shape;1036;p38"/>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1037" name="Google Shape;1037;p38"/>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38" name="Google Shape;1038;p38"/>
          <p:cNvSpPr txBox="1"/>
          <p:nvPr/>
        </p:nvSpPr>
        <p:spPr>
          <a:xfrm>
            <a:off x="457200" y="2667000"/>
            <a:ext cx="2971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39" name="Google Shape;1039;p38"/>
          <p:cNvSpPr/>
          <p:nvPr/>
        </p:nvSpPr>
        <p:spPr>
          <a:xfrm>
            <a:off x="3048000" y="2668671"/>
            <a:ext cx="1502334"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TAdd</a:t>
            </a:r>
            <a:r>
              <a:rPr b="0" baseline="-25000" i="1" lang="en-US" sz="2000" u="none" cap="none" strike="noStrike">
                <a:solidFill>
                  <a:schemeClr val="dk1"/>
                </a:solidFill>
                <a:latin typeface="Times"/>
                <a:ea typeface="Times"/>
                <a:cs typeface="Times"/>
                <a:sym typeface="Times"/>
              </a:rPr>
              <a:t>w</a:t>
            </a:r>
            <a:r>
              <a:rPr b="0" i="0" lang="en-US" sz="2000" u="none" cap="none" strike="noStrike">
                <a:solidFill>
                  <a:schemeClr val="dk1"/>
                </a:solidFill>
                <a:latin typeface="Times"/>
                <a:ea typeface="Times"/>
                <a:cs typeface="Times"/>
                <a:sym typeface="Times"/>
              </a:rPr>
              <a:t>(</a:t>
            </a:r>
            <a:r>
              <a:rPr b="0" i="1" lang="en-US" sz="2000" u="none" cap="none" strike="noStrike">
                <a:solidFill>
                  <a:schemeClr val="dk1"/>
                </a:solidFill>
                <a:latin typeface="Times"/>
                <a:ea typeface="Times"/>
                <a:cs typeface="Times"/>
                <a:sym typeface="Times"/>
              </a:rPr>
              <a:t>u</a:t>
            </a:r>
            <a:r>
              <a:rPr b="0" i="0" lang="en-US" sz="2000" u="none" cap="none" strike="noStrike">
                <a:solidFill>
                  <a:schemeClr val="dk1"/>
                </a:solidFill>
                <a:latin typeface="Times"/>
                <a:ea typeface="Times"/>
                <a:cs typeface="Times"/>
                <a:sym typeface="Times"/>
              </a:rPr>
              <a:t> , </a:t>
            </a:r>
            <a:r>
              <a:rPr b="0" i="1" lang="en-US" sz="2000" u="none" cap="none" strike="noStrike">
                <a:solidFill>
                  <a:schemeClr val="dk1"/>
                </a:solidFill>
                <a:latin typeface="Times"/>
                <a:ea typeface="Times"/>
                <a:cs typeface="Times"/>
                <a:sym typeface="Times"/>
              </a:rPr>
              <a:t>v</a:t>
            </a:r>
            <a:r>
              <a:rPr b="0" i="0" lang="en-US" sz="20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39"/>
          <p:cNvSpPr txBox="1"/>
          <p:nvPr>
            <p:ph type="title"/>
          </p:nvPr>
        </p:nvSpPr>
        <p:spPr>
          <a:xfrm>
            <a:off x="304800" y="6635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TAdd Overflow</a:t>
            </a:r>
            <a:endParaRPr/>
          </a:p>
        </p:txBody>
      </p:sp>
      <p:sp>
        <p:nvSpPr>
          <p:cNvPr id="1045" name="Google Shape;1045;p39"/>
          <p:cNvSpPr txBox="1"/>
          <p:nvPr>
            <p:ph idx="1" type="body"/>
          </p:nvPr>
        </p:nvSpPr>
        <p:spPr>
          <a:xfrm>
            <a:off x="304800" y="1557337"/>
            <a:ext cx="330993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sp>
        <p:nvSpPr>
          <p:cNvPr id="1046" name="Google Shape;1046;p39"/>
          <p:cNvSpPr/>
          <p:nvPr/>
        </p:nvSpPr>
        <p:spPr>
          <a:xfrm>
            <a:off x="4959240" y="4066687"/>
            <a:ext cx="714137"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47" name="Google Shape;1047;p39"/>
          <p:cNvSpPr/>
          <p:nvPr/>
        </p:nvSpPr>
        <p:spPr>
          <a:xfrm>
            <a:off x="5147593" y="4752111"/>
            <a:ext cx="525784"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1048" name="Google Shape;1048;p39"/>
          <p:cNvCxnSpPr/>
          <p:nvPr/>
        </p:nvCxnSpPr>
        <p:spPr>
          <a:xfrm>
            <a:off x="5818911" y="22018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49" name="Google Shape;1049;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0" name="Google Shape;1050;p39"/>
          <p:cNvCxnSpPr/>
          <p:nvPr/>
        </p:nvCxnSpPr>
        <p:spPr>
          <a:xfrm>
            <a:off x="5754696"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1" name="Google Shape;1051;p39"/>
          <p:cNvCxnSpPr/>
          <p:nvPr/>
        </p:nvCxnSpPr>
        <p:spPr>
          <a:xfrm>
            <a:off x="5754696" y="21891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2" name="Google Shape;1052;p39"/>
          <p:cNvCxnSpPr/>
          <p:nvPr/>
        </p:nvCxnSpPr>
        <p:spPr>
          <a:xfrm>
            <a:off x="7113598" y="28876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53" name="Google Shape;1053;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4" name="Google Shape;1054;p39"/>
          <p:cNvCxnSpPr/>
          <p:nvPr/>
        </p:nvCxnSpPr>
        <p:spPr>
          <a:xfrm>
            <a:off x="7050098"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5" name="Google Shape;1055;p39"/>
          <p:cNvCxnSpPr/>
          <p:nvPr/>
        </p:nvCxnSpPr>
        <p:spPr>
          <a:xfrm>
            <a:off x="5983296" y="31035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56" name="Google Shape;1056;p39"/>
          <p:cNvSpPr/>
          <p:nvPr/>
        </p:nvSpPr>
        <p:spPr>
          <a:xfrm>
            <a:off x="5970596" y="2570162"/>
            <a:ext cx="992189" cy="1296988"/>
          </a:xfrm>
          <a:custGeom>
            <a:rect b="b" l="l" r="r" t="t"/>
            <a:pathLst>
              <a:path extrusionOk="0" h="817" w="625">
                <a:moveTo>
                  <a:pt x="0" y="0"/>
                </a:moveTo>
                <a:lnTo>
                  <a:pt x="240" y="0"/>
                </a:lnTo>
                <a:lnTo>
                  <a:pt x="384" y="816"/>
                </a:lnTo>
                <a:lnTo>
                  <a:pt x="624" y="816"/>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7" name="Google Shape;1057;p39"/>
          <p:cNvSpPr/>
          <p:nvPr/>
        </p:nvSpPr>
        <p:spPr>
          <a:xfrm>
            <a:off x="5373616" y="3373581"/>
            <a:ext cx="299761"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058" name="Google Shape;1058;p39"/>
          <p:cNvSpPr/>
          <p:nvPr/>
        </p:nvSpPr>
        <p:spPr>
          <a:xfrm>
            <a:off x="4959240" y="2695087"/>
            <a:ext cx="94414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59" name="Google Shape;1059;p39"/>
          <p:cNvSpPr/>
          <p:nvPr/>
        </p:nvSpPr>
        <p:spPr>
          <a:xfrm>
            <a:off x="5030573" y="2001981"/>
            <a:ext cx="642804"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60" name="Google Shape;1060;p39"/>
          <p:cNvCxnSpPr/>
          <p:nvPr/>
        </p:nvCxnSpPr>
        <p:spPr>
          <a:xfrm>
            <a:off x="5818196" y="35734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61" name="Google Shape;1061;p39"/>
          <p:cNvCxnSpPr/>
          <p:nvPr/>
        </p:nvCxnSpPr>
        <p:spPr>
          <a:xfrm>
            <a:off x="5754696" y="49323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2" name="Google Shape;1062;p39"/>
          <p:cNvCxnSpPr/>
          <p:nvPr/>
        </p:nvCxnSpPr>
        <p:spPr>
          <a:xfrm>
            <a:off x="5754696"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3" name="Google Shape;1063;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4" name="Google Shape;1064;p39"/>
          <p:cNvCxnSpPr/>
          <p:nvPr/>
        </p:nvCxnSpPr>
        <p:spPr>
          <a:xfrm>
            <a:off x="7113598" y="35734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65" name="Google Shape;1065;p39"/>
          <p:cNvCxnSpPr/>
          <p:nvPr/>
        </p:nvCxnSpPr>
        <p:spPr>
          <a:xfrm>
            <a:off x="7050098"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6" name="Google Shape;1066;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7" name="Google Shape;1067;p39"/>
          <p:cNvCxnSpPr/>
          <p:nvPr/>
        </p:nvCxnSpPr>
        <p:spPr>
          <a:xfrm>
            <a:off x="5983296" y="40179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68" name="Google Shape;1068;p39"/>
          <p:cNvSpPr/>
          <p:nvPr/>
        </p:nvSpPr>
        <p:spPr>
          <a:xfrm>
            <a:off x="5970596" y="3332162"/>
            <a:ext cx="992189" cy="1296988"/>
          </a:xfrm>
          <a:custGeom>
            <a:rect b="b" l="l" r="r" t="t"/>
            <a:pathLst>
              <a:path extrusionOk="0" h="817" w="625">
                <a:moveTo>
                  <a:pt x="0" y="816"/>
                </a:moveTo>
                <a:lnTo>
                  <a:pt x="240" y="816"/>
                </a:lnTo>
                <a:lnTo>
                  <a:pt x="384" y="0"/>
                </a:lnTo>
                <a:lnTo>
                  <a:pt x="624" y="0"/>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9" name="Google Shape;1069;p39"/>
          <p:cNvSpPr/>
          <p:nvPr/>
        </p:nvSpPr>
        <p:spPr>
          <a:xfrm>
            <a:off x="5181600" y="1524000"/>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1070" name="Google Shape;1070;p39"/>
          <p:cNvSpPr/>
          <p:nvPr/>
        </p:nvSpPr>
        <p:spPr>
          <a:xfrm>
            <a:off x="6781800" y="2286000"/>
            <a:ext cx="169135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TAdd Result</a:t>
            </a:r>
            <a:endParaRPr b="0" i="0" sz="1400" u="none" cap="none" strike="noStrike">
              <a:solidFill>
                <a:srgbClr val="000000"/>
              </a:solidFill>
              <a:latin typeface="Arial"/>
              <a:ea typeface="Arial"/>
              <a:cs typeface="Arial"/>
              <a:sym typeface="Arial"/>
            </a:endParaRPr>
          </a:p>
        </p:txBody>
      </p:sp>
      <p:sp>
        <p:nvSpPr>
          <p:cNvPr id="1071" name="Google Shape;1071;p39"/>
          <p:cNvSpPr/>
          <p:nvPr/>
        </p:nvSpPr>
        <p:spPr>
          <a:xfrm>
            <a:off x="3886200" y="47275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72" name="Google Shape;1072;p39"/>
          <p:cNvSpPr/>
          <p:nvPr/>
        </p:nvSpPr>
        <p:spPr>
          <a:xfrm>
            <a:off x="3886200" y="40417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011…1</a:t>
            </a:r>
            <a:endParaRPr b="0" i="0" sz="1400" u="none" cap="none" strike="noStrike">
              <a:solidFill>
                <a:srgbClr val="000000"/>
              </a:solidFill>
              <a:latin typeface="Arial"/>
              <a:ea typeface="Arial"/>
              <a:cs typeface="Arial"/>
              <a:sym typeface="Arial"/>
            </a:endParaRPr>
          </a:p>
        </p:txBody>
      </p:sp>
      <p:sp>
        <p:nvSpPr>
          <p:cNvPr id="1073" name="Google Shape;1073;p39"/>
          <p:cNvSpPr/>
          <p:nvPr/>
        </p:nvSpPr>
        <p:spPr>
          <a:xfrm>
            <a:off x="3886200" y="33559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74" name="Google Shape;1074;p39"/>
          <p:cNvSpPr/>
          <p:nvPr/>
        </p:nvSpPr>
        <p:spPr>
          <a:xfrm>
            <a:off x="3886200" y="26701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100…0</a:t>
            </a:r>
            <a:endParaRPr b="0" i="0" sz="1400" u="none" cap="none" strike="noStrike">
              <a:solidFill>
                <a:srgbClr val="000000"/>
              </a:solidFill>
              <a:latin typeface="Arial"/>
              <a:ea typeface="Arial"/>
              <a:cs typeface="Arial"/>
              <a:sym typeface="Arial"/>
            </a:endParaRPr>
          </a:p>
        </p:txBody>
      </p:sp>
      <p:sp>
        <p:nvSpPr>
          <p:cNvPr id="1075" name="Google Shape;1075;p39"/>
          <p:cNvSpPr/>
          <p:nvPr/>
        </p:nvSpPr>
        <p:spPr>
          <a:xfrm>
            <a:off x="3886200" y="19843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111…1</a:t>
            </a:r>
            <a:endParaRPr b="0" i="0" sz="1400" u="none" cap="none" strike="noStrike">
              <a:solidFill>
                <a:srgbClr val="000000"/>
              </a:solidFill>
              <a:latin typeface="Arial"/>
              <a:ea typeface="Arial"/>
              <a:cs typeface="Arial"/>
              <a:sym typeface="Arial"/>
            </a:endParaRPr>
          </a:p>
        </p:txBody>
      </p:sp>
      <p:sp>
        <p:nvSpPr>
          <p:cNvPr id="1076" name="Google Shape;1076;p39"/>
          <p:cNvSpPr/>
          <p:nvPr/>
        </p:nvSpPr>
        <p:spPr>
          <a:xfrm>
            <a:off x="7391400" y="41179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1077" name="Google Shape;1077;p39"/>
          <p:cNvSpPr/>
          <p:nvPr/>
        </p:nvSpPr>
        <p:spPr>
          <a:xfrm>
            <a:off x="7391400" y="34321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1078" name="Google Shape;1078;p39"/>
          <p:cNvSpPr/>
          <p:nvPr/>
        </p:nvSpPr>
        <p:spPr>
          <a:xfrm>
            <a:off x="7391400" y="27463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1079" name="Google Shape;1079;p39"/>
          <p:cNvSpPr txBox="1"/>
          <p:nvPr/>
        </p:nvSpPr>
        <p:spPr>
          <a:xfrm>
            <a:off x="5867400" y="2243137"/>
            <a:ext cx="7900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PosOver</a:t>
            </a:r>
            <a:endParaRPr b="0" i="0" sz="1400" u="none" cap="none" strike="noStrike">
              <a:solidFill>
                <a:schemeClr val="dk1"/>
              </a:solidFill>
              <a:latin typeface="Calibri"/>
              <a:ea typeface="Calibri"/>
              <a:cs typeface="Calibri"/>
              <a:sym typeface="Calibri"/>
            </a:endParaRPr>
          </a:p>
        </p:txBody>
      </p:sp>
      <p:sp>
        <p:nvSpPr>
          <p:cNvPr id="1080" name="Google Shape;1080;p39"/>
          <p:cNvSpPr txBox="1"/>
          <p:nvPr/>
        </p:nvSpPr>
        <p:spPr>
          <a:xfrm>
            <a:off x="5943600" y="4681537"/>
            <a:ext cx="825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NegOver</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graphicFrame>
        <p:nvGraphicFramePr>
          <p:cNvPr id="1085" name="Google Shape;1085;p40"/>
          <p:cNvGraphicFramePr/>
          <p:nvPr/>
        </p:nvGraphicFramePr>
        <p:xfrm>
          <a:off x="3886200" y="205740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1085" name="Google Shape;1085;p40"/>
                      <p:cNvPicPr preferRelativeResize="0"/>
                      <p:nvPr/>
                    </p:nvPicPr>
                    <p:blipFill rotWithShape="1">
                      <a:blip r:embed="rId6">
                        <a:alphaModFix/>
                      </a:blip>
                      <a:srcRect b="0" l="0" r="0" t="0"/>
                      <a:stretch/>
                    </p:blipFill>
                    <p:spPr>
                      <a:xfrm>
                        <a:off x="3886200" y="2057400"/>
                        <a:ext cx="4560888" cy="3975100"/>
                      </a:xfrm>
                      <a:prstGeom prst="rect">
                        <a:avLst/>
                      </a:prstGeom>
                      <a:noFill/>
                      <a:ln>
                        <a:noFill/>
                      </a:ln>
                    </p:spPr>
                  </p:pic>
                </p:oleObj>
              </mc:Fallback>
            </mc:AlternateContent>
          </a:graphicData>
        </a:graphic>
      </p:graphicFrame>
      <p:sp>
        <p:nvSpPr>
          <p:cNvPr id="1086" name="Google Shape;1086;p40"/>
          <p:cNvSpPr txBox="1"/>
          <p:nvPr>
            <p:ph type="title"/>
          </p:nvPr>
        </p:nvSpPr>
        <p:spPr>
          <a:xfrm>
            <a:off x="228600" y="587375"/>
            <a:ext cx="7983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2’s Complement Addition</a:t>
            </a:r>
            <a:endParaRPr/>
          </a:p>
        </p:txBody>
      </p:sp>
      <p:sp>
        <p:nvSpPr>
          <p:cNvPr id="1087" name="Google Shape;1087;p40"/>
          <p:cNvSpPr txBox="1"/>
          <p:nvPr>
            <p:ph idx="1" type="body"/>
          </p:nvPr>
        </p:nvSpPr>
        <p:spPr>
          <a:xfrm>
            <a:off x="228600" y="1752600"/>
            <a:ext cx="3354388" cy="4592638"/>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Values</a:t>
            </a:r>
            <a:endParaRPr/>
          </a:p>
          <a:p>
            <a:pPr indent="-285750" lvl="1" marL="742950" rtl="0" algn="l">
              <a:lnSpc>
                <a:spcPct val="100000"/>
              </a:lnSpc>
              <a:spcBef>
                <a:spcPts val="400"/>
              </a:spcBef>
              <a:spcAft>
                <a:spcPts val="0"/>
              </a:spcAft>
              <a:buSzPts val="2200"/>
              <a:buChar char="▪"/>
            </a:pPr>
            <a:r>
              <a:rPr lang="en-US"/>
              <a:t>4-bit two’s comp.</a:t>
            </a:r>
            <a:endParaRPr/>
          </a:p>
          <a:p>
            <a:pPr indent="-285750" lvl="1" marL="742950" rtl="0" algn="l">
              <a:lnSpc>
                <a:spcPct val="100000"/>
              </a:lnSpc>
              <a:spcBef>
                <a:spcPts val="400"/>
              </a:spcBef>
              <a:spcAft>
                <a:spcPts val="0"/>
              </a:spcAft>
              <a:buSzPts val="2200"/>
              <a:buChar char="▪"/>
            </a:pPr>
            <a:r>
              <a:rPr lang="en-US"/>
              <a:t>Range from -8 to +7</a:t>
            </a:r>
            <a:endParaRPr/>
          </a:p>
          <a:p>
            <a:pPr indent="-342900" lvl="0" marL="342900" rtl="0" algn="l">
              <a:lnSpc>
                <a:spcPct val="100000"/>
              </a:lnSpc>
              <a:spcBef>
                <a:spcPts val="48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sum ≥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negative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a:p>
            <a:pPr indent="-285750" lvl="1" marL="742950" rtl="0" algn="l">
              <a:lnSpc>
                <a:spcPct val="100000"/>
              </a:lnSpc>
              <a:spcBef>
                <a:spcPts val="400"/>
              </a:spcBef>
              <a:spcAft>
                <a:spcPts val="0"/>
              </a:spcAft>
              <a:buSzPts val="2200"/>
              <a:buChar char="▪"/>
            </a:pPr>
            <a:r>
              <a:rPr lang="en-US"/>
              <a:t>If sum &lt;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positive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p:txBody>
      </p:sp>
      <p:sp>
        <p:nvSpPr>
          <p:cNvPr id="1088" name="Google Shape;1088;p40"/>
          <p:cNvSpPr/>
          <p:nvPr/>
        </p:nvSpPr>
        <p:spPr>
          <a:xfrm>
            <a:off x="5638800" y="2133600"/>
            <a:ext cx="1681421"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89" name="Google Shape;1089;p40"/>
          <p:cNvSpPr/>
          <p:nvPr/>
        </p:nvSpPr>
        <p:spPr>
          <a:xfrm>
            <a:off x="4648200" y="556260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1090" name="Google Shape;1090;p40"/>
          <p:cNvSpPr/>
          <p:nvPr/>
        </p:nvSpPr>
        <p:spPr>
          <a:xfrm>
            <a:off x="7315200" y="502920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091" name="Google Shape;1091;p40"/>
          <p:cNvSpPr txBox="1"/>
          <p:nvPr/>
        </p:nvSpPr>
        <p:spPr>
          <a:xfrm>
            <a:off x="7391400" y="5562600"/>
            <a:ext cx="89434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PosOver</a:t>
            </a:r>
            <a:endParaRPr b="1" i="0" sz="1600" u="none" cap="none" strike="noStrike">
              <a:solidFill>
                <a:schemeClr val="dk1"/>
              </a:solidFill>
              <a:latin typeface="Calibri"/>
              <a:ea typeface="Calibri"/>
              <a:cs typeface="Calibri"/>
              <a:sym typeface="Calibri"/>
            </a:endParaRPr>
          </a:p>
        </p:txBody>
      </p:sp>
      <p:sp>
        <p:nvSpPr>
          <p:cNvPr id="1092" name="Google Shape;1092;p40"/>
          <p:cNvSpPr txBox="1"/>
          <p:nvPr/>
        </p:nvSpPr>
        <p:spPr>
          <a:xfrm>
            <a:off x="3429000" y="1371600"/>
            <a:ext cx="93134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NegOver</a:t>
            </a:r>
            <a:endParaRPr b="1" i="0" sz="1600" u="none" cap="none" strike="noStrike">
              <a:solidFill>
                <a:schemeClr val="dk1"/>
              </a:solidFill>
              <a:latin typeface="Calibri"/>
              <a:ea typeface="Calibri"/>
              <a:cs typeface="Calibri"/>
              <a:sym typeface="Calibri"/>
            </a:endParaRPr>
          </a:p>
        </p:txBody>
      </p:sp>
      <p:cxnSp>
        <p:nvCxnSpPr>
          <p:cNvPr id="1093" name="Google Shape;1093;p40"/>
          <p:cNvCxnSpPr/>
          <p:nvPr/>
        </p:nvCxnSpPr>
        <p:spPr>
          <a:xfrm>
            <a:off x="4038600" y="1752600"/>
            <a:ext cx="838200" cy="1752600"/>
          </a:xfrm>
          <a:prstGeom prst="straightConnector1">
            <a:avLst/>
          </a:prstGeom>
          <a:noFill/>
          <a:ln cap="flat" cmpd="sng" w="25400">
            <a:solidFill>
              <a:srgbClr val="CC0000"/>
            </a:solidFill>
            <a:prstDash val="solid"/>
            <a:round/>
            <a:headEnd len="sm" w="sm" type="none"/>
            <a:tailEnd len="med" w="med" type="triangle"/>
          </a:ln>
        </p:spPr>
      </p:cxnSp>
      <p:cxnSp>
        <p:nvCxnSpPr>
          <p:cNvPr id="1094" name="Google Shape;1094;p40"/>
          <p:cNvCxnSpPr/>
          <p:nvPr/>
        </p:nvCxnSpPr>
        <p:spPr>
          <a:xfrm rot="10800000">
            <a:off x="7543800" y="4191000"/>
            <a:ext cx="609600" cy="1295400"/>
          </a:xfrm>
          <a:prstGeom prst="straightConnector1">
            <a:avLst/>
          </a:prstGeom>
          <a:noFill/>
          <a:ln cap="flat" cmpd="sng" w="25400">
            <a:solidFill>
              <a:srgbClr val="CC0000"/>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1"/>
          <p:cNvSpPr txBox="1"/>
          <p:nvPr>
            <p:ph type="title"/>
          </p:nvPr>
        </p:nvSpPr>
        <p:spPr>
          <a:xfrm>
            <a:off x="304800" y="587375"/>
            <a:ext cx="5908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Multiplication</a:t>
            </a:r>
            <a:endParaRPr/>
          </a:p>
        </p:txBody>
      </p:sp>
      <p:sp>
        <p:nvSpPr>
          <p:cNvPr id="1100" name="Google Shape;1100;p41"/>
          <p:cNvSpPr txBox="1"/>
          <p:nvPr>
            <p:ph idx="1" type="body"/>
          </p:nvPr>
        </p:nvSpPr>
        <p:spPr>
          <a:xfrm>
            <a:off x="304800" y="1328737"/>
            <a:ext cx="83073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Goal: Computing Product of </a:t>
            </a:r>
            <a:r>
              <a:rPr b="0" i="1" lang="en-US"/>
              <a:t>w</a:t>
            </a:r>
            <a:r>
              <a:rPr lang="en-US"/>
              <a:t>-bit numbers </a:t>
            </a:r>
            <a:r>
              <a:rPr b="0" i="1" lang="en-US"/>
              <a:t>x</a:t>
            </a:r>
            <a:r>
              <a:rPr lang="en-US"/>
              <a:t>, </a:t>
            </a:r>
            <a:r>
              <a:rPr b="0" i="1" lang="en-US"/>
              <a:t>y</a:t>
            </a:r>
            <a:endParaRPr/>
          </a:p>
          <a:p>
            <a:pPr indent="-285750" lvl="1" marL="742950" rtl="0" algn="l">
              <a:lnSpc>
                <a:spcPct val="100000"/>
              </a:lnSpc>
              <a:spcBef>
                <a:spcPts val="400"/>
              </a:spcBef>
              <a:spcAft>
                <a:spcPts val="0"/>
              </a:spcAft>
              <a:buSzPts val="2200"/>
              <a:buChar char="▪"/>
            </a:pPr>
            <a:r>
              <a:rPr lang="en-US"/>
              <a:t>Either signed or unsigned</a:t>
            </a:r>
            <a:endParaRPr/>
          </a:p>
          <a:p>
            <a:pPr indent="-342900" lvl="0" marL="342900" rtl="0" algn="l">
              <a:lnSpc>
                <a:spcPct val="100000"/>
              </a:lnSpc>
              <a:spcBef>
                <a:spcPts val="480"/>
              </a:spcBef>
              <a:spcAft>
                <a:spcPts val="0"/>
              </a:spcAft>
              <a:buSzPts val="1440"/>
              <a:buChar char="⬛"/>
            </a:pPr>
            <a:r>
              <a:rPr lang="en-US"/>
              <a:t>But, exact results can be bigger than </a:t>
            </a:r>
            <a:r>
              <a:rPr b="0" i="1" lang="en-US"/>
              <a:t>w </a:t>
            </a:r>
            <a:r>
              <a:rPr lang="en-US"/>
              <a:t>bits</a:t>
            </a:r>
            <a:endParaRPr i="1"/>
          </a:p>
          <a:p>
            <a:pPr indent="-285750" lvl="1" marL="742950" rtl="0" algn="l">
              <a:lnSpc>
                <a:spcPct val="100000"/>
              </a:lnSpc>
              <a:spcBef>
                <a:spcPts val="400"/>
              </a:spcBef>
              <a:spcAft>
                <a:spcPts val="0"/>
              </a:spcAft>
              <a:buSzPts val="2200"/>
              <a:buChar char="▪"/>
            </a:pPr>
            <a:r>
              <a:rPr lang="en-US"/>
              <a:t>Unsigned: up to 2</a:t>
            </a:r>
            <a:r>
              <a:rPr i="1" lang="en-US"/>
              <a:t>w</a:t>
            </a:r>
            <a:r>
              <a:rPr lang="en-US"/>
              <a:t> bits</a:t>
            </a:r>
            <a:endParaRPr/>
          </a:p>
          <a:p>
            <a:pPr indent="-228600" lvl="2" marL="1143000" rtl="0" algn="l">
              <a:lnSpc>
                <a:spcPct val="100000"/>
              </a:lnSpc>
              <a:spcBef>
                <a:spcPts val="400"/>
              </a:spcBef>
              <a:spcAft>
                <a:spcPts val="0"/>
              </a:spcAft>
              <a:buClr>
                <a:schemeClr val="dk1"/>
              </a:buClr>
              <a:buSzPts val="1600"/>
              <a:buChar char="▪"/>
            </a:pPr>
            <a:r>
              <a:rPr b="0" lang="en-US"/>
              <a:t>Result range: 0 ≤ </a:t>
            </a:r>
            <a:r>
              <a:rPr b="0" i="1" lang="en-US"/>
              <a:t>x</a:t>
            </a:r>
            <a:r>
              <a:rPr b="0" lang="en-US"/>
              <a:t> * </a:t>
            </a:r>
            <a:r>
              <a:rPr b="0" i="1" lang="en-US"/>
              <a:t>y</a:t>
            </a:r>
            <a:r>
              <a:rPr b="0" lang="en-US"/>
              <a:t> ≤ (2</a:t>
            </a:r>
            <a:r>
              <a:rPr b="0" baseline="30000" i="1" lang="en-US"/>
              <a:t>w</a:t>
            </a:r>
            <a:r>
              <a:rPr b="0" lang="en-US"/>
              <a:t> – 1) </a:t>
            </a:r>
            <a:r>
              <a:rPr b="0" baseline="30000" lang="en-US"/>
              <a:t>2</a:t>
            </a:r>
            <a:r>
              <a:rPr b="0" lang="en-US"/>
              <a:t>  =  2</a:t>
            </a:r>
            <a:r>
              <a:rPr b="0" baseline="30000" lang="en-US"/>
              <a:t>2</a:t>
            </a:r>
            <a:r>
              <a:rPr b="0" baseline="30000" i="1" lang="en-US"/>
              <a:t>w</a:t>
            </a:r>
            <a:r>
              <a:rPr b="0" lang="en-US"/>
              <a:t> – 2</a:t>
            </a:r>
            <a:r>
              <a:rPr b="0" baseline="30000" i="1" lang="en-US"/>
              <a:t>w</a:t>
            </a:r>
            <a:r>
              <a:rPr b="0" baseline="30000" lang="en-US"/>
              <a:t>+1</a:t>
            </a:r>
            <a:r>
              <a:rPr b="0" lang="en-US"/>
              <a:t> + 1</a:t>
            </a:r>
            <a:endParaRPr/>
          </a:p>
          <a:p>
            <a:pPr indent="-285750" lvl="1" marL="742950" rtl="0" algn="l">
              <a:lnSpc>
                <a:spcPct val="100000"/>
              </a:lnSpc>
              <a:spcBef>
                <a:spcPts val="400"/>
              </a:spcBef>
              <a:spcAft>
                <a:spcPts val="0"/>
              </a:spcAft>
              <a:buSzPts val="2200"/>
              <a:buChar char="▪"/>
            </a:pPr>
            <a:r>
              <a:rPr lang="en-US"/>
              <a:t>Two’s complement min (negative): Up to 2</a:t>
            </a:r>
            <a:r>
              <a:rPr i="1" lang="en-US"/>
              <a:t>w</a:t>
            </a:r>
            <a:r>
              <a:rPr lang="en-US"/>
              <a:t>-1 bits</a:t>
            </a:r>
            <a:endParaRPr/>
          </a:p>
          <a:p>
            <a:pPr indent="-228600" lvl="2" marL="1143000" rtl="0" algn="l">
              <a:lnSpc>
                <a:spcPct val="100000"/>
              </a:lnSpc>
              <a:spcBef>
                <a:spcPts val="400"/>
              </a:spcBef>
              <a:spcAft>
                <a:spcPts val="0"/>
              </a:spcAft>
              <a:buClr>
                <a:schemeClr val="dk1"/>
              </a:buClr>
              <a:buSzPts val="1600"/>
              <a:buChar char="▪"/>
            </a:pPr>
            <a:r>
              <a:rPr b="0" lang="en-US"/>
              <a:t>Result range</a:t>
            </a:r>
            <a:r>
              <a:rPr b="0" i="1" lang="en-US"/>
              <a:t>: x</a:t>
            </a:r>
            <a:r>
              <a:rPr b="0" lang="en-US"/>
              <a:t> * </a:t>
            </a:r>
            <a:r>
              <a:rPr b="0" i="1" lang="en-US"/>
              <a:t>y</a:t>
            </a:r>
            <a:r>
              <a:rPr b="0" lang="en-US"/>
              <a:t>  ≥ (–2</a:t>
            </a:r>
            <a:r>
              <a:rPr b="0" baseline="30000" i="1" lang="en-US"/>
              <a:t>w</a:t>
            </a:r>
            <a:r>
              <a:rPr b="0" baseline="30000" lang="en-US"/>
              <a:t>–1</a:t>
            </a:r>
            <a:r>
              <a:rPr b="0" lang="en-US"/>
              <a:t>)*(2</a:t>
            </a:r>
            <a:r>
              <a:rPr b="0" baseline="30000" i="1" lang="en-US"/>
              <a:t>w</a:t>
            </a:r>
            <a:r>
              <a:rPr b="0" baseline="30000" lang="en-US"/>
              <a:t>–1</a:t>
            </a:r>
            <a:r>
              <a:rPr b="0" lang="en-US"/>
              <a:t>–1)  =  –2</a:t>
            </a:r>
            <a:r>
              <a:rPr b="0" baseline="30000" lang="en-US"/>
              <a:t>2</a:t>
            </a:r>
            <a:r>
              <a:rPr b="0" baseline="30000" i="1" lang="en-US"/>
              <a:t>w</a:t>
            </a:r>
            <a:r>
              <a:rPr b="0" baseline="30000" lang="en-US"/>
              <a:t>–2 </a:t>
            </a:r>
            <a:r>
              <a:rPr b="0" lang="en-US"/>
              <a:t>+ 2</a:t>
            </a:r>
            <a:r>
              <a:rPr b="0" baseline="30000" i="1" lang="en-US"/>
              <a:t>w</a:t>
            </a:r>
            <a:r>
              <a:rPr b="0" baseline="30000" lang="en-US"/>
              <a:t>–1</a:t>
            </a:r>
            <a:endParaRPr/>
          </a:p>
          <a:p>
            <a:pPr indent="-285750" lvl="1" marL="742950" rtl="0" algn="l">
              <a:lnSpc>
                <a:spcPct val="100000"/>
              </a:lnSpc>
              <a:spcBef>
                <a:spcPts val="400"/>
              </a:spcBef>
              <a:spcAft>
                <a:spcPts val="0"/>
              </a:spcAft>
              <a:buSzPts val="2200"/>
              <a:buChar char="▪"/>
            </a:pPr>
            <a:r>
              <a:rPr lang="en-US"/>
              <a:t>Two’s complement max (positive): Up to 2</a:t>
            </a:r>
            <a:r>
              <a:rPr i="1" lang="en-US"/>
              <a:t>w</a:t>
            </a:r>
            <a:r>
              <a:rPr lang="en-US"/>
              <a:t> bits, but only for (</a:t>
            </a:r>
            <a:r>
              <a:rPr i="1" lang="en-US"/>
              <a:t>TMin</a:t>
            </a:r>
            <a:r>
              <a:rPr baseline="-25000" i="1" lang="en-US"/>
              <a:t>w</a:t>
            </a:r>
            <a:r>
              <a:rPr lang="en-US"/>
              <a:t>)</a:t>
            </a:r>
            <a:r>
              <a:rPr baseline="30000" lang="en-US"/>
              <a:t>2</a:t>
            </a:r>
            <a:endParaRPr/>
          </a:p>
          <a:p>
            <a:pPr indent="-228600" lvl="2" marL="1143000" rtl="0" algn="l">
              <a:lnSpc>
                <a:spcPct val="100000"/>
              </a:lnSpc>
              <a:spcBef>
                <a:spcPts val="400"/>
              </a:spcBef>
              <a:spcAft>
                <a:spcPts val="0"/>
              </a:spcAft>
              <a:buClr>
                <a:schemeClr val="dk1"/>
              </a:buClr>
              <a:buSzPts val="1600"/>
              <a:buChar char="▪"/>
            </a:pPr>
            <a:r>
              <a:rPr b="0" lang="en-US"/>
              <a:t>Result range: </a:t>
            </a:r>
            <a:r>
              <a:rPr b="0" i="1" lang="en-US"/>
              <a:t>x</a:t>
            </a:r>
            <a:r>
              <a:rPr b="0" lang="en-US"/>
              <a:t> * </a:t>
            </a:r>
            <a:r>
              <a:rPr b="0" i="1" lang="en-US"/>
              <a:t>y</a:t>
            </a:r>
            <a:r>
              <a:rPr b="0" lang="en-US"/>
              <a:t> ≤ (–2</a:t>
            </a:r>
            <a:r>
              <a:rPr b="0" baseline="30000" i="1" lang="en-US"/>
              <a:t>w</a:t>
            </a:r>
            <a:r>
              <a:rPr b="0" baseline="30000" lang="en-US"/>
              <a:t>–1</a:t>
            </a:r>
            <a:r>
              <a:rPr b="0" lang="en-US"/>
              <a:t>) </a:t>
            </a:r>
            <a:r>
              <a:rPr b="0" baseline="30000" lang="en-US"/>
              <a:t>2</a:t>
            </a:r>
            <a:r>
              <a:rPr b="0" lang="en-US"/>
              <a:t>  =  2</a:t>
            </a:r>
            <a:r>
              <a:rPr b="0" baseline="30000" lang="en-US"/>
              <a:t>2</a:t>
            </a:r>
            <a:r>
              <a:rPr b="0" baseline="30000" i="1" lang="en-US"/>
              <a:t>w</a:t>
            </a:r>
            <a:r>
              <a:rPr b="0" baseline="30000" lang="en-US"/>
              <a:t>–2</a:t>
            </a:r>
            <a:endParaRPr/>
          </a:p>
          <a:p>
            <a:pPr indent="-342900" lvl="0" marL="342900" rtl="0" algn="l">
              <a:lnSpc>
                <a:spcPct val="100000"/>
              </a:lnSpc>
              <a:spcBef>
                <a:spcPts val="480"/>
              </a:spcBef>
              <a:spcAft>
                <a:spcPts val="0"/>
              </a:spcAft>
              <a:buSzPts val="1440"/>
              <a:buChar char="⬛"/>
            </a:pPr>
            <a:r>
              <a:rPr lang="en-US"/>
              <a:t>So, maintaining exact results…</a:t>
            </a:r>
            <a:endParaRPr/>
          </a:p>
          <a:p>
            <a:pPr indent="-285750" lvl="1" marL="742950" rtl="0" algn="l">
              <a:lnSpc>
                <a:spcPct val="100000"/>
              </a:lnSpc>
              <a:spcBef>
                <a:spcPts val="400"/>
              </a:spcBef>
              <a:spcAft>
                <a:spcPts val="0"/>
              </a:spcAft>
              <a:buSzPts val="2200"/>
              <a:buChar char="▪"/>
            </a:pPr>
            <a:r>
              <a:rPr lang="en-US"/>
              <a:t>would need to keep expanding word size with each product computed</a:t>
            </a:r>
            <a:endParaRPr/>
          </a:p>
          <a:p>
            <a:pPr indent="-285750" lvl="1" marL="742950" rtl="0" algn="l">
              <a:lnSpc>
                <a:spcPct val="100000"/>
              </a:lnSpc>
              <a:spcBef>
                <a:spcPts val="400"/>
              </a:spcBef>
              <a:spcAft>
                <a:spcPts val="0"/>
              </a:spcAft>
              <a:buSzPts val="2200"/>
              <a:buChar char="▪"/>
            </a:pPr>
            <a:r>
              <a:rPr lang="en-US"/>
              <a:t>is done in software, if needed</a:t>
            </a:r>
            <a:endParaRPr/>
          </a:p>
          <a:p>
            <a:pPr indent="-228600" lvl="2" marL="1143000" rtl="0" algn="l">
              <a:lnSpc>
                <a:spcPct val="100000"/>
              </a:lnSpc>
              <a:spcBef>
                <a:spcPts val="400"/>
              </a:spcBef>
              <a:spcAft>
                <a:spcPts val="0"/>
              </a:spcAft>
              <a:buClr>
                <a:schemeClr val="dk1"/>
              </a:buClr>
              <a:buSzPts val="1600"/>
              <a:buChar char="▪"/>
            </a:pPr>
            <a:r>
              <a:rPr lang="en-US"/>
              <a:t>e.g., by “arbitrary precision” arithmetic packages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2"/>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Multiplication in C</a:t>
            </a:r>
            <a:endParaRPr/>
          </a:p>
        </p:txBody>
      </p:sp>
      <p:sp>
        <p:nvSpPr>
          <p:cNvPr id="1106" name="Google Shape;1106;p42"/>
          <p:cNvSpPr txBox="1"/>
          <p:nvPr>
            <p:ph idx="1" type="body"/>
          </p:nvPr>
        </p:nvSpPr>
        <p:spPr>
          <a:xfrm>
            <a:off x="260350" y="3689350"/>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lang="en-US"/>
              <a:t>UMult</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1107" name="Google Shape;1107;p42"/>
          <p:cNvGrpSpPr/>
          <p:nvPr/>
        </p:nvGrpSpPr>
        <p:grpSpPr>
          <a:xfrm>
            <a:off x="6172200" y="1524000"/>
            <a:ext cx="2743200" cy="228600"/>
            <a:chOff x="2976" y="816"/>
            <a:chExt cx="1728" cy="144"/>
          </a:xfrm>
        </p:grpSpPr>
        <p:sp>
          <p:nvSpPr>
            <p:cNvPr id="1108" name="Google Shape;1108;p42"/>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9" name="Google Shape;1109;p42"/>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0" name="Google Shape;1110;p42"/>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1" name="Google Shape;1111;p42"/>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2" name="Google Shape;1112;p42"/>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3" name="Google Shape;1113;p42"/>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4" name="Google Shape;1114;p42"/>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15" name="Google Shape;1115;p42"/>
          <p:cNvGrpSpPr/>
          <p:nvPr/>
        </p:nvGrpSpPr>
        <p:grpSpPr>
          <a:xfrm>
            <a:off x="6172200" y="1981200"/>
            <a:ext cx="2743200" cy="228600"/>
            <a:chOff x="2976" y="1104"/>
            <a:chExt cx="1728" cy="144"/>
          </a:xfrm>
        </p:grpSpPr>
        <p:sp>
          <p:nvSpPr>
            <p:cNvPr id="1116" name="Google Shape;1116;p42"/>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7" name="Google Shape;1117;p42"/>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8" name="Google Shape;1118;p42"/>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9" name="Google Shape;1119;p42"/>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0" name="Google Shape;1120;p42"/>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1" name="Google Shape;1121;p42"/>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2" name="Google Shape;1122;p42"/>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23" name="Google Shape;1123;p42"/>
          <p:cNvSpPr/>
          <p:nvPr/>
        </p:nvSpPr>
        <p:spPr>
          <a:xfrm>
            <a:off x="5562600" y="14478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24" name="Google Shape;1124;p42"/>
          <p:cNvSpPr/>
          <p:nvPr/>
        </p:nvSpPr>
        <p:spPr>
          <a:xfrm>
            <a:off x="5562600"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25" name="Google Shape;1125;p42"/>
          <p:cNvCxnSpPr/>
          <p:nvPr/>
        </p:nvCxnSpPr>
        <p:spPr>
          <a:xfrm>
            <a:off x="2743200" y="2286000"/>
            <a:ext cx="6324600" cy="0"/>
          </a:xfrm>
          <a:prstGeom prst="straightConnector1">
            <a:avLst/>
          </a:prstGeom>
          <a:noFill/>
          <a:ln cap="flat" cmpd="sng" w="25400">
            <a:solidFill>
              <a:schemeClr val="dk1"/>
            </a:solidFill>
            <a:prstDash val="solid"/>
            <a:round/>
            <a:headEnd len="sm" w="sm" type="none"/>
            <a:tailEnd len="sm" w="sm" type="none"/>
          </a:ln>
        </p:spPr>
      </p:cxnSp>
      <p:sp>
        <p:nvSpPr>
          <p:cNvPr id="1126" name="Google Shape;1126;p42"/>
          <p:cNvSpPr/>
          <p:nvPr/>
        </p:nvSpPr>
        <p:spPr>
          <a:xfrm>
            <a:off x="5181600" y="1905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27" name="Google Shape;1127;p42"/>
          <p:cNvGrpSpPr/>
          <p:nvPr/>
        </p:nvGrpSpPr>
        <p:grpSpPr>
          <a:xfrm>
            <a:off x="6172200" y="2438400"/>
            <a:ext cx="2743200" cy="228600"/>
            <a:chOff x="2976" y="1392"/>
            <a:chExt cx="1728" cy="144"/>
          </a:xfrm>
        </p:grpSpPr>
        <p:sp>
          <p:nvSpPr>
            <p:cNvPr id="1128" name="Google Shape;1128;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9" name="Google Shape;1129;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0" name="Google Shape;1130;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1" name="Google Shape;1131;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2" name="Google Shape;1132;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3" name="Google Shape;1133;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4" name="Google Shape;1134;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35" name="Google Shape;1135;p42"/>
          <p:cNvSpPr/>
          <p:nvPr/>
        </p:nvSpPr>
        <p:spPr>
          <a:xfrm>
            <a:off x="2857500" y="228600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36" name="Google Shape;1136;p42"/>
          <p:cNvGrpSpPr/>
          <p:nvPr/>
        </p:nvGrpSpPr>
        <p:grpSpPr>
          <a:xfrm>
            <a:off x="6172200" y="2895600"/>
            <a:ext cx="2743200" cy="228600"/>
            <a:chOff x="2976" y="1392"/>
            <a:chExt cx="1728" cy="144"/>
          </a:xfrm>
        </p:grpSpPr>
        <p:sp>
          <p:nvSpPr>
            <p:cNvPr id="1137" name="Google Shape;1137;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8" name="Google Shape;1138;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9" name="Google Shape;1139;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0" name="Google Shape;1140;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1" name="Google Shape;1141;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2" name="Google Shape;1142;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3" name="Google Shape;1143;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144" name="Google Shape;1144;p42"/>
          <p:cNvCxnSpPr/>
          <p:nvPr/>
        </p:nvCxnSpPr>
        <p:spPr>
          <a:xfrm>
            <a:off x="2743200" y="2743200"/>
            <a:ext cx="6324600" cy="0"/>
          </a:xfrm>
          <a:prstGeom prst="straightConnector1">
            <a:avLst/>
          </a:prstGeom>
          <a:noFill/>
          <a:ln cap="flat" cmpd="sng" w="25400">
            <a:solidFill>
              <a:schemeClr val="dk1"/>
            </a:solidFill>
            <a:prstDash val="solid"/>
            <a:round/>
            <a:headEnd len="sm" w="sm" type="none"/>
            <a:tailEnd len="sm" w="sm" type="none"/>
          </a:ln>
        </p:spPr>
      </p:cxnSp>
      <p:sp>
        <p:nvSpPr>
          <p:cNvPr id="1145" name="Google Shape;1145;p42"/>
          <p:cNvSpPr txBox="1"/>
          <p:nvPr/>
        </p:nvSpPr>
        <p:spPr>
          <a:xfrm>
            <a:off x="228600" y="236220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46" name="Google Shape;1146;p42"/>
          <p:cNvSpPr txBox="1"/>
          <p:nvPr/>
        </p:nvSpPr>
        <p:spPr>
          <a:xfrm>
            <a:off x="228600" y="16764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47" name="Google Shape;1147;p42"/>
          <p:cNvSpPr txBox="1"/>
          <p:nvPr/>
        </p:nvSpPr>
        <p:spPr>
          <a:xfrm>
            <a:off x="228600" y="29718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48" name="Google Shape;1148;p42"/>
          <p:cNvSpPr/>
          <p:nvPr/>
        </p:nvSpPr>
        <p:spPr>
          <a:xfrm>
            <a:off x="4584700" y="2743200"/>
            <a:ext cx="14351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1800" u="none" cap="none" strike="noStrike">
                <a:solidFill>
                  <a:schemeClr val="dk1"/>
                </a:solidFill>
                <a:latin typeface="Times"/>
                <a:ea typeface="Times"/>
                <a:cs typeface="Times"/>
                <a:sym typeface="Times"/>
              </a:rPr>
              <a:t>UMult</a:t>
            </a:r>
            <a:r>
              <a:rPr b="0" baseline="-2500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a:t>
            </a:r>
            <a:r>
              <a:rPr b="0" i="1" lang="en-US" sz="1800" u="none" cap="none" strike="noStrike">
                <a:solidFill>
                  <a:schemeClr val="dk1"/>
                </a:solidFill>
                <a:latin typeface="Times"/>
                <a:ea typeface="Times"/>
                <a:cs typeface="Times"/>
                <a:sym typeface="Times"/>
              </a:rPr>
              <a:t>u</a:t>
            </a:r>
            <a:r>
              <a:rPr b="0" i="0" lang="en-US" sz="1800" u="none" cap="none" strike="noStrike">
                <a:solidFill>
                  <a:schemeClr val="dk1"/>
                </a:solidFill>
                <a:latin typeface="Times"/>
                <a:ea typeface="Times"/>
                <a:cs typeface="Times"/>
                <a:sym typeface="Times"/>
              </a:rPr>
              <a:t> , </a:t>
            </a:r>
            <a:r>
              <a:rPr b="0" i="1" lang="en-US" sz="1800" u="none" cap="none" strike="noStrike">
                <a:solidFill>
                  <a:schemeClr val="dk1"/>
                </a:solidFill>
                <a:latin typeface="Times"/>
                <a:ea typeface="Times"/>
                <a:cs typeface="Times"/>
                <a:sym typeface="Times"/>
              </a:rPr>
              <a:t>v</a:t>
            </a:r>
            <a:r>
              <a:rPr b="0" i="0" lang="en-US" sz="1800" u="none" cap="none" strike="noStrike">
                <a:solidFill>
                  <a:schemeClr val="dk1"/>
                </a:solidFill>
                <a:latin typeface="Times"/>
                <a:ea typeface="Times"/>
                <a:cs typeface="Times"/>
                <a:sym typeface="Times"/>
              </a:rPr>
              <a:t>)</a:t>
            </a:r>
            <a:endParaRPr b="0" i="0" sz="800" u="none" cap="none" strike="noStrike">
              <a:solidFill>
                <a:srgbClr val="000000"/>
              </a:solidFill>
              <a:latin typeface="Arial"/>
              <a:ea typeface="Arial"/>
              <a:cs typeface="Arial"/>
              <a:sym typeface="Arial"/>
            </a:endParaRPr>
          </a:p>
        </p:txBody>
      </p:sp>
      <p:grpSp>
        <p:nvGrpSpPr>
          <p:cNvPr id="1149" name="Google Shape;1149;p42"/>
          <p:cNvGrpSpPr/>
          <p:nvPr/>
        </p:nvGrpSpPr>
        <p:grpSpPr>
          <a:xfrm>
            <a:off x="3429000" y="2438400"/>
            <a:ext cx="2743200" cy="228600"/>
            <a:chOff x="2976" y="1392"/>
            <a:chExt cx="1728" cy="144"/>
          </a:xfrm>
        </p:grpSpPr>
        <p:sp>
          <p:nvSpPr>
            <p:cNvPr id="1150" name="Google Shape;1150;p42"/>
            <p:cNvSpPr/>
            <p:nvPr/>
          </p:nvSpPr>
          <p:spPr>
            <a:xfrm>
              <a:off x="297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1" name="Google Shape;1151;p42"/>
            <p:cNvSpPr/>
            <p:nvPr/>
          </p:nvSpPr>
          <p:spPr>
            <a:xfrm>
              <a:off x="312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2" name="Google Shape;1152;p42"/>
            <p:cNvSpPr/>
            <p:nvPr/>
          </p:nvSpPr>
          <p:spPr>
            <a:xfrm>
              <a:off x="3264"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3" name="Google Shape;1153;p42"/>
            <p:cNvSpPr/>
            <p:nvPr/>
          </p:nvSpPr>
          <p:spPr>
            <a:xfrm>
              <a:off x="4272"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4" name="Google Shape;1154;p42"/>
            <p:cNvSpPr/>
            <p:nvPr/>
          </p:nvSpPr>
          <p:spPr>
            <a:xfrm>
              <a:off x="441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5" name="Google Shape;1155;p42"/>
            <p:cNvSpPr/>
            <p:nvPr/>
          </p:nvSpPr>
          <p:spPr>
            <a:xfrm>
              <a:off x="456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6" name="Google Shape;1156;p42"/>
            <p:cNvSpPr/>
            <p:nvPr/>
          </p:nvSpPr>
          <p:spPr>
            <a:xfrm>
              <a:off x="3408" y="1392"/>
              <a:ext cx="86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3"/>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Multiplication in C</a:t>
            </a:r>
            <a:endParaRPr/>
          </a:p>
        </p:txBody>
      </p:sp>
      <p:sp>
        <p:nvSpPr>
          <p:cNvPr id="1162" name="Google Shape;1162;p43"/>
          <p:cNvSpPr txBox="1"/>
          <p:nvPr>
            <p:ph idx="1" type="body"/>
          </p:nvPr>
        </p:nvSpPr>
        <p:spPr>
          <a:xfrm>
            <a:off x="336550" y="3690937"/>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285750" lvl="1" marL="742950" rtl="0" algn="l">
              <a:lnSpc>
                <a:spcPct val="100000"/>
              </a:lnSpc>
              <a:spcBef>
                <a:spcPts val="400"/>
              </a:spcBef>
              <a:spcAft>
                <a:spcPts val="0"/>
              </a:spcAft>
              <a:buSzPts val="2200"/>
              <a:buChar char="▪"/>
            </a:pPr>
            <a:r>
              <a:rPr lang="en-US"/>
              <a:t>Some of which are different for signed vs. unsigned multiplication</a:t>
            </a:r>
            <a:endParaRPr/>
          </a:p>
          <a:p>
            <a:pPr indent="-285750" lvl="1" marL="742950" rtl="0" algn="l">
              <a:lnSpc>
                <a:spcPct val="100000"/>
              </a:lnSpc>
              <a:spcBef>
                <a:spcPts val="400"/>
              </a:spcBef>
              <a:spcAft>
                <a:spcPts val="0"/>
              </a:spcAft>
              <a:buSzPts val="2200"/>
              <a:buChar char="▪"/>
            </a:pPr>
            <a:r>
              <a:rPr lang="en-US"/>
              <a:t>Lower bits are the same</a:t>
            </a:r>
            <a:endParaRPr/>
          </a:p>
        </p:txBody>
      </p:sp>
      <p:grpSp>
        <p:nvGrpSpPr>
          <p:cNvPr id="1163" name="Google Shape;1163;p43"/>
          <p:cNvGrpSpPr/>
          <p:nvPr/>
        </p:nvGrpSpPr>
        <p:grpSpPr>
          <a:xfrm>
            <a:off x="6172200" y="1504890"/>
            <a:ext cx="2743200" cy="228600"/>
            <a:chOff x="2976" y="816"/>
            <a:chExt cx="1728" cy="144"/>
          </a:xfrm>
        </p:grpSpPr>
        <p:sp>
          <p:nvSpPr>
            <p:cNvPr id="1164" name="Google Shape;1164;p43"/>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5" name="Google Shape;1165;p43"/>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6" name="Google Shape;1166;p43"/>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7" name="Google Shape;1167;p43"/>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8" name="Google Shape;1168;p43"/>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9" name="Google Shape;1169;p43"/>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0" name="Google Shape;1170;p43"/>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71" name="Google Shape;1171;p43"/>
          <p:cNvGrpSpPr/>
          <p:nvPr/>
        </p:nvGrpSpPr>
        <p:grpSpPr>
          <a:xfrm>
            <a:off x="6172200" y="1962090"/>
            <a:ext cx="2743200" cy="228600"/>
            <a:chOff x="2976" y="1104"/>
            <a:chExt cx="1728" cy="144"/>
          </a:xfrm>
        </p:grpSpPr>
        <p:sp>
          <p:nvSpPr>
            <p:cNvPr id="1172" name="Google Shape;1172;p43"/>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3" name="Google Shape;1173;p43"/>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4" name="Google Shape;1174;p43"/>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5" name="Google Shape;1175;p43"/>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6" name="Google Shape;1176;p43"/>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7" name="Google Shape;1177;p43"/>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8" name="Google Shape;1178;p43"/>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79" name="Google Shape;1179;p43"/>
          <p:cNvSpPr/>
          <p:nvPr/>
        </p:nvSpPr>
        <p:spPr>
          <a:xfrm>
            <a:off x="5562600" y="142869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80" name="Google Shape;1180;p43"/>
          <p:cNvSpPr/>
          <p:nvPr/>
        </p:nvSpPr>
        <p:spPr>
          <a:xfrm>
            <a:off x="5562600" y="188589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81" name="Google Shape;1181;p43"/>
          <p:cNvCxnSpPr/>
          <p:nvPr/>
        </p:nvCxnSpPr>
        <p:spPr>
          <a:xfrm>
            <a:off x="2743200" y="2266890"/>
            <a:ext cx="6324600" cy="0"/>
          </a:xfrm>
          <a:prstGeom prst="straightConnector1">
            <a:avLst/>
          </a:prstGeom>
          <a:noFill/>
          <a:ln cap="flat" cmpd="sng" w="25400">
            <a:solidFill>
              <a:schemeClr val="dk1"/>
            </a:solidFill>
            <a:prstDash val="solid"/>
            <a:round/>
            <a:headEnd len="sm" w="sm" type="none"/>
            <a:tailEnd len="sm" w="sm" type="none"/>
          </a:ln>
        </p:spPr>
      </p:cxnSp>
      <p:sp>
        <p:nvSpPr>
          <p:cNvPr id="1182" name="Google Shape;1182;p43"/>
          <p:cNvSpPr/>
          <p:nvPr/>
        </p:nvSpPr>
        <p:spPr>
          <a:xfrm>
            <a:off x="5181600" y="188589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83" name="Google Shape;1183;p43"/>
          <p:cNvGrpSpPr/>
          <p:nvPr/>
        </p:nvGrpSpPr>
        <p:grpSpPr>
          <a:xfrm>
            <a:off x="6172200" y="2419290"/>
            <a:ext cx="2743200" cy="228600"/>
            <a:chOff x="2976" y="1392"/>
            <a:chExt cx="1728" cy="144"/>
          </a:xfrm>
        </p:grpSpPr>
        <p:sp>
          <p:nvSpPr>
            <p:cNvPr id="1184" name="Google Shape;1184;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5" name="Google Shape;1185;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6" name="Google Shape;1186;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7" name="Google Shape;1187;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8" name="Google Shape;1188;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9" name="Google Shape;1189;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0" name="Google Shape;1190;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91" name="Google Shape;1191;p43"/>
          <p:cNvSpPr/>
          <p:nvPr/>
        </p:nvSpPr>
        <p:spPr>
          <a:xfrm>
            <a:off x="2857500" y="226689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92" name="Google Shape;1192;p43"/>
          <p:cNvGrpSpPr/>
          <p:nvPr/>
        </p:nvGrpSpPr>
        <p:grpSpPr>
          <a:xfrm>
            <a:off x="6172200" y="2876490"/>
            <a:ext cx="2743200" cy="228600"/>
            <a:chOff x="2976" y="1392"/>
            <a:chExt cx="1728" cy="144"/>
          </a:xfrm>
        </p:grpSpPr>
        <p:sp>
          <p:nvSpPr>
            <p:cNvPr id="1193" name="Google Shape;1193;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4" name="Google Shape;1194;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5" name="Google Shape;1195;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6" name="Google Shape;1196;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7" name="Google Shape;1197;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8" name="Google Shape;1198;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9" name="Google Shape;1199;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200" name="Google Shape;1200;p43"/>
          <p:cNvCxnSpPr/>
          <p:nvPr/>
        </p:nvCxnSpPr>
        <p:spPr>
          <a:xfrm>
            <a:off x="2743200" y="2724090"/>
            <a:ext cx="6324600" cy="0"/>
          </a:xfrm>
          <a:prstGeom prst="straightConnector1">
            <a:avLst/>
          </a:prstGeom>
          <a:noFill/>
          <a:ln cap="flat" cmpd="sng" w="25400">
            <a:solidFill>
              <a:schemeClr val="dk1"/>
            </a:solidFill>
            <a:prstDash val="solid"/>
            <a:round/>
            <a:headEnd len="sm" w="sm" type="none"/>
            <a:tailEnd len="sm" w="sm" type="none"/>
          </a:ln>
        </p:spPr>
      </p:cxnSp>
      <p:sp>
        <p:nvSpPr>
          <p:cNvPr id="1201" name="Google Shape;1201;p43"/>
          <p:cNvSpPr txBox="1"/>
          <p:nvPr/>
        </p:nvSpPr>
        <p:spPr>
          <a:xfrm>
            <a:off x="228600" y="234309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02" name="Google Shape;1202;p43"/>
          <p:cNvSpPr txBox="1"/>
          <p:nvPr/>
        </p:nvSpPr>
        <p:spPr>
          <a:xfrm>
            <a:off x="228600" y="165729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03" name="Google Shape;1203;p43"/>
          <p:cNvSpPr txBox="1"/>
          <p:nvPr/>
        </p:nvSpPr>
        <p:spPr>
          <a:xfrm>
            <a:off x="228600" y="295269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04" name="Google Shape;1204;p43"/>
          <p:cNvSpPr/>
          <p:nvPr/>
        </p:nvSpPr>
        <p:spPr>
          <a:xfrm>
            <a:off x="4648200" y="2724090"/>
            <a:ext cx="14097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TMult</a:t>
            </a:r>
            <a:r>
              <a:rPr b="0" baseline="-25000" i="1" lang="en-US" sz="2400" u="none" cap="none" strike="noStrike">
                <a:solidFill>
                  <a:schemeClr val="dk1"/>
                </a:solidFill>
                <a:latin typeface="Times"/>
                <a:ea typeface="Times"/>
                <a:cs typeface="Times"/>
                <a:sym typeface="Times"/>
              </a:rPr>
              <a:t>w</a:t>
            </a:r>
            <a:r>
              <a:rPr b="0" i="0" lang="en-US" sz="2400" u="none" cap="none" strike="noStrike">
                <a:solidFill>
                  <a:schemeClr val="dk1"/>
                </a:solidFill>
                <a:latin typeface="Times"/>
                <a:ea typeface="Times"/>
                <a:cs typeface="Times"/>
                <a:sym typeface="Times"/>
              </a:rPr>
              <a:t>(</a:t>
            </a:r>
            <a:r>
              <a:rPr b="0" i="1" lang="en-US" sz="2400" u="none" cap="none" strike="noStrike">
                <a:solidFill>
                  <a:schemeClr val="dk1"/>
                </a:solidFill>
                <a:latin typeface="Times"/>
                <a:ea typeface="Times"/>
                <a:cs typeface="Times"/>
                <a:sym typeface="Times"/>
              </a:rPr>
              <a:t>u</a:t>
            </a: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v</a:t>
            </a: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1205" name="Google Shape;1205;p43"/>
          <p:cNvGrpSpPr/>
          <p:nvPr/>
        </p:nvGrpSpPr>
        <p:grpSpPr>
          <a:xfrm>
            <a:off x="3429000" y="2419290"/>
            <a:ext cx="2743200" cy="228600"/>
            <a:chOff x="2976" y="1392"/>
            <a:chExt cx="1728" cy="144"/>
          </a:xfrm>
        </p:grpSpPr>
        <p:sp>
          <p:nvSpPr>
            <p:cNvPr id="1206" name="Google Shape;1206;p43"/>
            <p:cNvSpPr/>
            <p:nvPr/>
          </p:nvSpPr>
          <p:spPr>
            <a:xfrm>
              <a:off x="297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7" name="Google Shape;1207;p43"/>
            <p:cNvSpPr/>
            <p:nvPr/>
          </p:nvSpPr>
          <p:spPr>
            <a:xfrm>
              <a:off x="312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8" name="Google Shape;1208;p43"/>
            <p:cNvSpPr/>
            <p:nvPr/>
          </p:nvSpPr>
          <p:spPr>
            <a:xfrm>
              <a:off x="3264"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9" name="Google Shape;1209;p43"/>
            <p:cNvSpPr/>
            <p:nvPr/>
          </p:nvSpPr>
          <p:spPr>
            <a:xfrm>
              <a:off x="4272"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10" name="Google Shape;1210;p43"/>
            <p:cNvSpPr/>
            <p:nvPr/>
          </p:nvSpPr>
          <p:spPr>
            <a:xfrm>
              <a:off x="441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11" name="Google Shape;1211;p43"/>
            <p:cNvSpPr/>
            <p:nvPr/>
          </p:nvSpPr>
          <p:spPr>
            <a:xfrm>
              <a:off x="456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12" name="Google Shape;1212;p43"/>
            <p:cNvSpPr/>
            <p:nvPr/>
          </p:nvSpPr>
          <p:spPr>
            <a:xfrm>
              <a:off x="3408" y="1392"/>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44"/>
          <p:cNvSpPr txBox="1"/>
          <p:nvPr>
            <p:ph type="title"/>
          </p:nvPr>
        </p:nvSpPr>
        <p:spPr>
          <a:xfrm>
            <a:off x="381000" y="569912"/>
            <a:ext cx="73993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Power-of-2 Multiply with Shift</a:t>
            </a:r>
            <a:endParaRPr/>
          </a:p>
        </p:txBody>
      </p:sp>
      <p:sp>
        <p:nvSpPr>
          <p:cNvPr id="1218" name="Google Shape;1218;p44"/>
          <p:cNvSpPr txBox="1"/>
          <p:nvPr>
            <p:ph idx="1" type="body"/>
          </p:nvPr>
        </p:nvSpPr>
        <p:spPr>
          <a:xfrm>
            <a:off x="396875" y="13525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k</a:t>
            </a:r>
            <a:r>
              <a:rPr b="1" lang="en-US"/>
              <a:t> </a:t>
            </a:r>
            <a:r>
              <a:rPr lang="en-US"/>
              <a:t>gives </a:t>
            </a:r>
            <a:r>
              <a:rPr b="1" lang="en-US">
                <a:latin typeface="Courier New"/>
                <a:ea typeface="Courier New"/>
                <a:cs typeface="Courier New"/>
                <a:sym typeface="Courier New"/>
              </a:rPr>
              <a:t>u * </a:t>
            </a:r>
            <a:r>
              <a:rPr b="1" i="1" lang="en-US"/>
              <a:t>2</a:t>
            </a:r>
            <a:r>
              <a:rPr b="1" baseline="30000" i="1" lang="en-US"/>
              <a:t>k</a:t>
            </a:r>
            <a:endParaRPr/>
          </a:p>
          <a:p>
            <a:pPr indent="-285750" lvl="1" marL="742950" rtl="0" algn="l">
              <a:lnSpc>
                <a:spcPct val="100000"/>
              </a:lnSpc>
              <a:spcBef>
                <a:spcPts val="400"/>
              </a:spcBef>
              <a:spcAft>
                <a:spcPts val="0"/>
              </a:spcAft>
              <a:buSzPts val="2200"/>
              <a:buChar char="▪"/>
            </a:pPr>
            <a:r>
              <a:rPr lang="en-US">
                <a:solidFill>
                  <a:schemeClr val="dk2"/>
                </a:solidFill>
              </a:rPr>
              <a:t>Both signed and unsigned</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Examples</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3	==	u * 8</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5) – (u &lt;&lt; 3)	==	u * 24</a:t>
            </a:r>
            <a:endParaRPr/>
          </a:p>
          <a:p>
            <a:pPr indent="-285750" lvl="1" marL="742950" rtl="0" algn="l">
              <a:lnSpc>
                <a:spcPct val="100000"/>
              </a:lnSpc>
              <a:spcBef>
                <a:spcPts val="400"/>
              </a:spcBef>
              <a:spcAft>
                <a:spcPts val="0"/>
              </a:spcAft>
              <a:buSzPts val="2200"/>
              <a:buChar char="▪"/>
            </a:pPr>
            <a:r>
              <a:rPr lang="en-US">
                <a:solidFill>
                  <a:schemeClr val="dk2"/>
                </a:solidFill>
              </a:rPr>
              <a:t>Most machines shift and add faster than multiply</a:t>
            </a:r>
            <a:endParaRPr/>
          </a:p>
          <a:p>
            <a:pPr indent="-228600" lvl="2" marL="1143000" rtl="0" algn="l">
              <a:lnSpc>
                <a:spcPct val="100000"/>
              </a:lnSpc>
              <a:spcBef>
                <a:spcPts val="400"/>
              </a:spcBef>
              <a:spcAft>
                <a:spcPts val="0"/>
              </a:spcAft>
              <a:buClr>
                <a:schemeClr val="dk1"/>
              </a:buClr>
              <a:buSzPts val="1600"/>
              <a:buChar char="▪"/>
            </a:pPr>
            <a:r>
              <a:rPr lang="en-US"/>
              <a:t>Compiler generates this code automatically</a:t>
            </a:r>
            <a:endParaRPr/>
          </a:p>
          <a:p>
            <a:pPr indent="-146050" lvl="1" marL="742950" rtl="0" algn="l">
              <a:lnSpc>
                <a:spcPct val="100000"/>
              </a:lnSpc>
              <a:spcBef>
                <a:spcPts val="400"/>
              </a:spcBef>
              <a:spcAft>
                <a:spcPts val="0"/>
              </a:spcAft>
              <a:buSzPts val="2200"/>
              <a:buNone/>
            </a:pPr>
            <a:r>
              <a:t/>
            </a:r>
            <a:endParaRPr/>
          </a:p>
        </p:txBody>
      </p:sp>
      <p:sp>
        <p:nvSpPr>
          <p:cNvPr id="1219" name="Google Shape;1219;p44"/>
          <p:cNvSpPr/>
          <p:nvPr/>
        </p:nvSpPr>
        <p:spPr>
          <a:xfrm>
            <a:off x="5943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0" name="Google Shape;1220;p44"/>
          <p:cNvSpPr/>
          <p:nvPr/>
        </p:nvSpPr>
        <p:spPr>
          <a:xfrm>
            <a:off x="6172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1" name="Google Shape;1221;p44"/>
          <p:cNvSpPr/>
          <p:nvPr/>
        </p:nvSpPr>
        <p:spPr>
          <a:xfrm>
            <a:off x="64008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2" name="Google Shape;1222;p44"/>
          <p:cNvSpPr/>
          <p:nvPr/>
        </p:nvSpPr>
        <p:spPr>
          <a:xfrm>
            <a:off x="80010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3" name="Google Shape;1223;p44"/>
          <p:cNvSpPr/>
          <p:nvPr/>
        </p:nvSpPr>
        <p:spPr>
          <a:xfrm>
            <a:off x="8229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4" name="Google Shape;1224;p44"/>
          <p:cNvSpPr/>
          <p:nvPr/>
        </p:nvSpPr>
        <p:spPr>
          <a:xfrm>
            <a:off x="8458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25" name="Google Shape;1225;p44"/>
          <p:cNvSpPr/>
          <p:nvPr/>
        </p:nvSpPr>
        <p:spPr>
          <a:xfrm>
            <a:off x="6629400" y="2514600"/>
            <a:ext cx="1371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sp>
        <p:nvSpPr>
          <p:cNvPr id="1226" name="Google Shape;1226;p44"/>
          <p:cNvSpPr/>
          <p:nvPr/>
        </p:nvSpPr>
        <p:spPr>
          <a:xfrm>
            <a:off x="5943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7" name="Google Shape;1227;p44"/>
          <p:cNvSpPr/>
          <p:nvPr/>
        </p:nvSpPr>
        <p:spPr>
          <a:xfrm>
            <a:off x="68580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8" name="Google Shape;1228;p44"/>
          <p:cNvSpPr/>
          <p:nvPr/>
        </p:nvSpPr>
        <p:spPr>
          <a:xfrm>
            <a:off x="7086600" y="29718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29" name="Google Shape;1229;p44"/>
          <p:cNvSpPr/>
          <p:nvPr/>
        </p:nvSpPr>
        <p:spPr>
          <a:xfrm>
            <a:off x="7315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30" name="Google Shape;1230;p44"/>
          <p:cNvSpPr/>
          <p:nvPr/>
        </p:nvSpPr>
        <p:spPr>
          <a:xfrm>
            <a:off x="8229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31" name="Google Shape;1231;p44"/>
          <p:cNvSpPr/>
          <p:nvPr/>
        </p:nvSpPr>
        <p:spPr>
          <a:xfrm>
            <a:off x="8458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32" name="Google Shape;1232;p44"/>
          <p:cNvSpPr/>
          <p:nvPr/>
        </p:nvSpPr>
        <p:spPr>
          <a:xfrm>
            <a:off x="61722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33" name="Google Shape;1233;p44"/>
          <p:cNvSpPr/>
          <p:nvPr/>
        </p:nvSpPr>
        <p:spPr>
          <a:xfrm>
            <a:off x="5334000" y="2438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234" name="Google Shape;1234;p44"/>
          <p:cNvSpPr/>
          <p:nvPr/>
        </p:nvSpPr>
        <p:spPr>
          <a:xfrm>
            <a:off x="5334000" y="2895600"/>
            <a:ext cx="366713"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35" name="Google Shape;1235;p44"/>
          <p:cNvCxnSpPr/>
          <p:nvPr/>
        </p:nvCxnSpPr>
        <p:spPr>
          <a:xfrm>
            <a:off x="2514600" y="3276600"/>
            <a:ext cx="6324600" cy="0"/>
          </a:xfrm>
          <a:prstGeom prst="straightConnector1">
            <a:avLst/>
          </a:prstGeom>
          <a:noFill/>
          <a:ln cap="flat" cmpd="sng" w="25400">
            <a:solidFill>
              <a:schemeClr val="dk1"/>
            </a:solidFill>
            <a:prstDash val="solid"/>
            <a:round/>
            <a:headEnd len="sm" w="sm" type="none"/>
            <a:tailEnd len="sm" w="sm" type="none"/>
          </a:ln>
        </p:spPr>
      </p:cxnSp>
      <p:sp>
        <p:nvSpPr>
          <p:cNvPr id="1236" name="Google Shape;1236;p44"/>
          <p:cNvSpPr/>
          <p:nvPr/>
        </p:nvSpPr>
        <p:spPr>
          <a:xfrm>
            <a:off x="4953000" y="2895600"/>
            <a:ext cx="320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237" name="Google Shape;1237;p44"/>
          <p:cNvSpPr/>
          <p:nvPr/>
        </p:nvSpPr>
        <p:spPr>
          <a:xfrm>
            <a:off x="3886200" y="3276600"/>
            <a:ext cx="652463" cy="3667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38" name="Google Shape;1238;p44"/>
          <p:cNvCxnSpPr/>
          <p:nvPr/>
        </p:nvCxnSpPr>
        <p:spPr>
          <a:xfrm>
            <a:off x="2514600" y="3733800"/>
            <a:ext cx="6324600" cy="0"/>
          </a:xfrm>
          <a:prstGeom prst="straightConnector1">
            <a:avLst/>
          </a:prstGeom>
          <a:noFill/>
          <a:ln cap="flat" cmpd="sng" w="25400">
            <a:solidFill>
              <a:schemeClr val="dk1"/>
            </a:solidFill>
            <a:prstDash val="solid"/>
            <a:round/>
            <a:headEnd len="sm" w="sm" type="none"/>
            <a:tailEnd len="sm" w="sm" type="none"/>
          </a:ln>
        </p:spPr>
      </p:cxnSp>
      <p:sp>
        <p:nvSpPr>
          <p:cNvPr id="1239" name="Google Shape;1239;p44"/>
          <p:cNvSpPr txBox="1"/>
          <p:nvPr/>
        </p:nvSpPr>
        <p:spPr>
          <a:xfrm>
            <a:off x="990600" y="3352800"/>
            <a:ext cx="25739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a:t>
            </a:r>
            <a:r>
              <a:rPr b="0" i="1" lang="en-US" sz="2000" u="none" cap="none" strike="noStrike">
                <a:solidFill>
                  <a:schemeClr val="dk1"/>
                </a:solidFill>
                <a:latin typeface="Calibri"/>
                <a:ea typeface="Calibri"/>
                <a:cs typeface="Calibri"/>
                <a:sym typeface="Calibri"/>
              </a:rPr>
              <a:t>k</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40" name="Google Shape;1240;p44"/>
          <p:cNvSpPr txBox="1"/>
          <p:nvPr/>
        </p:nvSpPr>
        <p:spPr>
          <a:xfrm>
            <a:off x="990600" y="26670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41" name="Google Shape;1241;p44"/>
          <p:cNvSpPr txBox="1"/>
          <p:nvPr/>
        </p:nvSpPr>
        <p:spPr>
          <a:xfrm>
            <a:off x="990600" y="3795712"/>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k </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42" name="Google Shape;1242;p44"/>
          <p:cNvSpPr/>
          <p:nvPr/>
        </p:nvSpPr>
        <p:spPr>
          <a:xfrm>
            <a:off x="4383692" y="3795712"/>
            <a:ext cx="1382109"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UMult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43" name="Google Shape;1243;p44"/>
          <p:cNvSpPr/>
          <p:nvPr/>
        </p:nvSpPr>
        <p:spPr>
          <a:xfrm>
            <a:off x="75438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44" name="Google Shape;1244;p44"/>
          <p:cNvSpPr/>
          <p:nvPr/>
        </p:nvSpPr>
        <p:spPr>
          <a:xfrm>
            <a:off x="7105650" y="20574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grpSp>
        <p:nvGrpSpPr>
          <p:cNvPr id="1245" name="Google Shape;1245;p44"/>
          <p:cNvGrpSpPr/>
          <p:nvPr/>
        </p:nvGrpSpPr>
        <p:grpSpPr>
          <a:xfrm>
            <a:off x="4572000" y="3429000"/>
            <a:ext cx="2743200" cy="228600"/>
            <a:chOff x="2976" y="816"/>
            <a:chExt cx="1728" cy="144"/>
          </a:xfrm>
        </p:grpSpPr>
        <p:sp>
          <p:nvSpPr>
            <p:cNvPr id="1246" name="Google Shape;1246;p44"/>
            <p:cNvSpPr/>
            <p:nvPr/>
          </p:nvSpPr>
          <p:spPr>
            <a:xfrm>
              <a:off x="297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7" name="Google Shape;1247;p44"/>
            <p:cNvSpPr/>
            <p:nvPr/>
          </p:nvSpPr>
          <p:spPr>
            <a:xfrm>
              <a:off x="312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8" name="Google Shape;1248;p44"/>
            <p:cNvSpPr/>
            <p:nvPr/>
          </p:nvSpPr>
          <p:spPr>
            <a:xfrm>
              <a:off x="3264"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9" name="Google Shape;1249;p44"/>
            <p:cNvSpPr/>
            <p:nvPr/>
          </p:nvSpPr>
          <p:spPr>
            <a:xfrm>
              <a:off x="4272"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50" name="Google Shape;1250;p44"/>
            <p:cNvSpPr/>
            <p:nvPr/>
          </p:nvSpPr>
          <p:spPr>
            <a:xfrm>
              <a:off x="441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51" name="Google Shape;1251;p44"/>
            <p:cNvSpPr/>
            <p:nvPr/>
          </p:nvSpPr>
          <p:spPr>
            <a:xfrm>
              <a:off x="456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52" name="Google Shape;1252;p44"/>
            <p:cNvSpPr/>
            <p:nvPr/>
          </p:nvSpPr>
          <p:spPr>
            <a:xfrm>
              <a:off x="3408" y="816"/>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grpSp>
      <p:sp>
        <p:nvSpPr>
          <p:cNvPr id="1253" name="Google Shape;1253;p44"/>
          <p:cNvSpPr/>
          <p:nvPr/>
        </p:nvSpPr>
        <p:spPr>
          <a:xfrm>
            <a:off x="7315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4" name="Google Shape;1254;p44"/>
          <p:cNvSpPr/>
          <p:nvPr/>
        </p:nvSpPr>
        <p:spPr>
          <a:xfrm>
            <a:off x="82296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5" name="Google Shape;1255;p44"/>
          <p:cNvSpPr/>
          <p:nvPr/>
        </p:nvSpPr>
        <p:spPr>
          <a:xfrm>
            <a:off x="8458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6" name="Google Shape;1256;p44"/>
          <p:cNvSpPr/>
          <p:nvPr/>
        </p:nvSpPr>
        <p:spPr>
          <a:xfrm>
            <a:off x="7543800" y="3429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57" name="Google Shape;1257;p44"/>
          <p:cNvSpPr/>
          <p:nvPr/>
        </p:nvSpPr>
        <p:spPr>
          <a:xfrm>
            <a:off x="4398197" y="4066758"/>
            <a:ext cx="1359667"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TMult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58" name="Google Shape;1258;p44"/>
          <p:cNvSpPr/>
          <p:nvPr/>
        </p:nvSpPr>
        <p:spPr>
          <a:xfrm>
            <a:off x="7315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9" name="Google Shape;1259;p44"/>
          <p:cNvSpPr/>
          <p:nvPr/>
        </p:nvSpPr>
        <p:spPr>
          <a:xfrm>
            <a:off x="82296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0" name="Google Shape;1260;p44"/>
          <p:cNvSpPr/>
          <p:nvPr/>
        </p:nvSpPr>
        <p:spPr>
          <a:xfrm>
            <a:off x="8458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1" name="Google Shape;1261;p44"/>
          <p:cNvSpPr/>
          <p:nvPr/>
        </p:nvSpPr>
        <p:spPr>
          <a:xfrm>
            <a:off x="7543800" y="3886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62" name="Google Shape;1262;p44"/>
          <p:cNvSpPr/>
          <p:nvPr/>
        </p:nvSpPr>
        <p:spPr>
          <a:xfrm>
            <a:off x="66294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3" name="Google Shape;1263;p44"/>
          <p:cNvSpPr/>
          <p:nvPr/>
        </p:nvSpPr>
        <p:spPr>
          <a:xfrm>
            <a:off x="68580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4" name="Google Shape;1264;p44"/>
          <p:cNvSpPr/>
          <p:nvPr/>
        </p:nvSpPr>
        <p:spPr>
          <a:xfrm>
            <a:off x="70866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5" name="Google Shape;1265;p44"/>
          <p:cNvSpPr/>
          <p:nvPr/>
        </p:nvSpPr>
        <p:spPr>
          <a:xfrm>
            <a:off x="5943600" y="38862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272" name="Google Shape;1272;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b="1" lang="en-US"/>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1279" name="Google Shape;1279;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Addition:</a:t>
            </a:r>
            <a:endParaRPr/>
          </a:p>
          <a:p>
            <a:pPr indent="-285750" lvl="1" marL="742950" rtl="0" algn="l">
              <a:lnSpc>
                <a:spcPct val="100000"/>
              </a:lnSpc>
              <a:spcBef>
                <a:spcPts val="400"/>
              </a:spcBef>
              <a:spcAft>
                <a:spcPts val="0"/>
              </a:spcAft>
              <a:buSzPts val="2200"/>
              <a:buChar char="▪"/>
            </a:pPr>
            <a:r>
              <a:rPr lang="en-US"/>
              <a:t>Unsigned/signed: Normal addition followed by truncate,</a:t>
            </a:r>
            <a:br>
              <a:rPr lang="en-US"/>
            </a:br>
            <a:r>
              <a:rPr lang="en-US"/>
              <a:t>same operation on bit level</a:t>
            </a:r>
            <a:endParaRPr/>
          </a:p>
          <a:p>
            <a:pPr indent="-285750" lvl="1" marL="742950" rtl="0" algn="l">
              <a:lnSpc>
                <a:spcPct val="100000"/>
              </a:lnSpc>
              <a:spcBef>
                <a:spcPts val="400"/>
              </a:spcBef>
              <a:spcAft>
                <a:spcPts val="0"/>
              </a:spcAft>
              <a:buSzPts val="2200"/>
              <a:buChar char="▪"/>
            </a:pPr>
            <a:r>
              <a:rPr lang="en-US"/>
              <a:t>Unsigned: addition mod 2</a:t>
            </a:r>
            <a:r>
              <a:rPr baseline="30000" lang="en-US"/>
              <a:t>w</a:t>
            </a:r>
            <a:endParaRPr/>
          </a:p>
          <a:p>
            <a:pPr indent="-228600" lvl="2" marL="1143000" rtl="0" algn="l">
              <a:lnSpc>
                <a:spcPct val="100000"/>
              </a:lnSpc>
              <a:spcBef>
                <a:spcPts val="400"/>
              </a:spcBef>
              <a:spcAft>
                <a:spcPts val="0"/>
              </a:spcAft>
              <a:buClr>
                <a:schemeClr val="dk1"/>
              </a:buClr>
              <a:buSzPts val="1600"/>
              <a:buChar char="▪"/>
            </a:pPr>
            <a:r>
              <a:rPr lang="en-US"/>
              <a:t>Mathematical addition + possible subtraction of 2</a:t>
            </a:r>
            <a:r>
              <a:rPr baseline="30000" lang="en-US"/>
              <a:t>w</a:t>
            </a:r>
            <a:endParaRPr/>
          </a:p>
          <a:p>
            <a:pPr indent="-285750" lvl="1" marL="742950" rtl="0" algn="l">
              <a:lnSpc>
                <a:spcPct val="100000"/>
              </a:lnSpc>
              <a:spcBef>
                <a:spcPts val="400"/>
              </a:spcBef>
              <a:spcAft>
                <a:spcPts val="0"/>
              </a:spcAft>
              <a:buSzPts val="2200"/>
              <a:buChar char="▪"/>
            </a:pPr>
            <a:r>
              <a:rPr lang="en-US"/>
              <a:t>Signed: modified addition mod 2</a:t>
            </a:r>
            <a:r>
              <a:rPr baseline="30000" lang="en-US"/>
              <a:t>w </a:t>
            </a:r>
            <a:r>
              <a:rPr lang="en-US"/>
              <a:t>(result in proper range)</a:t>
            </a:r>
            <a:endParaRPr baseline="30000"/>
          </a:p>
          <a:p>
            <a:pPr indent="-228600" lvl="2" marL="1143000" rtl="0" algn="l">
              <a:lnSpc>
                <a:spcPct val="100000"/>
              </a:lnSpc>
              <a:spcBef>
                <a:spcPts val="400"/>
              </a:spcBef>
              <a:spcAft>
                <a:spcPts val="0"/>
              </a:spcAft>
              <a:buClr>
                <a:schemeClr val="dk1"/>
              </a:buClr>
              <a:buSzPts val="1600"/>
              <a:buChar char="▪"/>
            </a:pPr>
            <a:r>
              <a:rPr lang="en-US"/>
              <a:t>Mathematical addition + possible addition or subtraction of 2</a:t>
            </a:r>
            <a:r>
              <a:rPr baseline="30000" lang="en-US"/>
              <a:t>w</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480"/>
              </a:spcBef>
              <a:spcAft>
                <a:spcPts val="0"/>
              </a:spcAft>
              <a:buSzPts val="1440"/>
              <a:buChar char="⬛"/>
            </a:pPr>
            <a:r>
              <a:rPr lang="en-US"/>
              <a:t>Multiplication:</a:t>
            </a:r>
            <a:endParaRPr/>
          </a:p>
          <a:p>
            <a:pPr indent="-285750" lvl="1" marL="742950" rtl="0" algn="l">
              <a:lnSpc>
                <a:spcPct val="100000"/>
              </a:lnSpc>
              <a:spcBef>
                <a:spcPts val="400"/>
              </a:spcBef>
              <a:spcAft>
                <a:spcPts val="0"/>
              </a:spcAft>
              <a:buSzPts val="2200"/>
              <a:buChar char="▪"/>
            </a:pPr>
            <a:r>
              <a:rPr lang="en-US"/>
              <a:t>Unsigned/signed: Normal multiplication followed by truncate, same operation on bit level</a:t>
            </a:r>
            <a:endParaRPr/>
          </a:p>
          <a:p>
            <a:pPr indent="-285750" lvl="1" marL="742950" rtl="0" algn="l">
              <a:lnSpc>
                <a:spcPct val="100000"/>
              </a:lnSpc>
              <a:spcBef>
                <a:spcPts val="400"/>
              </a:spcBef>
              <a:spcAft>
                <a:spcPts val="0"/>
              </a:spcAft>
              <a:buSzPts val="2200"/>
              <a:buChar char="▪"/>
            </a:pPr>
            <a:r>
              <a:rPr lang="en-US"/>
              <a:t>Unsigned: multiplication mod 2</a:t>
            </a:r>
            <a:r>
              <a:rPr baseline="30000" lang="en-US"/>
              <a:t>w</a:t>
            </a:r>
            <a:endParaRPr/>
          </a:p>
          <a:p>
            <a:pPr indent="-285750" lvl="1" marL="742950" rtl="0" algn="l">
              <a:lnSpc>
                <a:spcPct val="100000"/>
              </a:lnSpc>
              <a:spcBef>
                <a:spcPts val="400"/>
              </a:spcBef>
              <a:spcAft>
                <a:spcPts val="0"/>
              </a:spcAft>
              <a:buSzPts val="2200"/>
              <a:buChar char="▪"/>
            </a:pPr>
            <a:r>
              <a:rPr lang="en-US"/>
              <a:t>Signed: modified multiplication mod 2</a:t>
            </a:r>
            <a:r>
              <a:rPr baseline="30000" lang="en-US"/>
              <a:t>w </a:t>
            </a:r>
            <a:r>
              <a:rPr lang="en-US"/>
              <a:t>(result in proper range)</a:t>
            </a:r>
            <a:endParaRPr baseline="30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Everything is bits</a:t>
            </a:r>
            <a:endParaRPr/>
          </a:p>
        </p:txBody>
      </p:sp>
      <p:sp>
        <p:nvSpPr>
          <p:cNvPr id="94" name="Google Shape;94;p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Each bit is 0 or 1</a:t>
            </a:r>
            <a:endParaRPr/>
          </a:p>
          <a:p>
            <a:pPr indent="-342900" lvl="0" marL="342900" rtl="0" algn="l">
              <a:lnSpc>
                <a:spcPct val="100000"/>
              </a:lnSpc>
              <a:spcBef>
                <a:spcPts val="480"/>
              </a:spcBef>
              <a:spcAft>
                <a:spcPts val="0"/>
              </a:spcAft>
              <a:buSzPts val="1440"/>
              <a:buChar char="⬛"/>
            </a:pPr>
            <a:r>
              <a:rPr lang="en-US"/>
              <a:t>By encoding/interpreting sets of bits in various ways</a:t>
            </a:r>
            <a:endParaRPr/>
          </a:p>
          <a:p>
            <a:pPr indent="-285750" lvl="1" marL="742950" rtl="0" algn="l">
              <a:lnSpc>
                <a:spcPct val="100000"/>
              </a:lnSpc>
              <a:spcBef>
                <a:spcPts val="400"/>
              </a:spcBef>
              <a:spcAft>
                <a:spcPts val="0"/>
              </a:spcAft>
              <a:buSzPts val="2200"/>
              <a:buChar char="▪"/>
            </a:pPr>
            <a:r>
              <a:rPr lang="en-US"/>
              <a:t>Computers determine what to do (instructions)</a:t>
            </a:r>
            <a:endParaRPr/>
          </a:p>
          <a:p>
            <a:pPr indent="-285750" lvl="1" marL="742950" rtl="0" algn="l">
              <a:lnSpc>
                <a:spcPct val="100000"/>
              </a:lnSpc>
              <a:spcBef>
                <a:spcPts val="400"/>
              </a:spcBef>
              <a:spcAft>
                <a:spcPts val="0"/>
              </a:spcAft>
              <a:buSzPts val="2200"/>
              <a:buChar char="▪"/>
            </a:pPr>
            <a:r>
              <a:rPr lang="en-US"/>
              <a:t>… and represent and manipulate numbers, sets, strings, etc…</a:t>
            </a:r>
            <a:endParaRPr/>
          </a:p>
          <a:p>
            <a:pPr indent="-342900" lvl="0" marL="342900" rtl="0" algn="l">
              <a:lnSpc>
                <a:spcPct val="100000"/>
              </a:lnSpc>
              <a:spcBef>
                <a:spcPts val="480"/>
              </a:spcBef>
              <a:spcAft>
                <a:spcPts val="0"/>
              </a:spcAft>
              <a:buSzPts val="1440"/>
              <a:buChar char="⬛"/>
            </a:pPr>
            <a:r>
              <a:rPr lang="en-US"/>
              <a:t>Why bits?  Electronic Implementation</a:t>
            </a:r>
            <a:endParaRPr/>
          </a:p>
          <a:p>
            <a:pPr indent="-285750" lvl="1" marL="742950" rtl="0" algn="l">
              <a:lnSpc>
                <a:spcPct val="100000"/>
              </a:lnSpc>
              <a:spcBef>
                <a:spcPts val="400"/>
              </a:spcBef>
              <a:spcAft>
                <a:spcPts val="0"/>
              </a:spcAft>
              <a:buSzPts val="2200"/>
              <a:buChar char="▪"/>
            </a:pPr>
            <a:r>
              <a:rPr lang="en-US"/>
              <a:t>Easy to store with bistable elements</a:t>
            </a:r>
            <a:endParaRPr/>
          </a:p>
          <a:p>
            <a:pPr indent="-285750" lvl="1" marL="742950" rtl="0" algn="l">
              <a:lnSpc>
                <a:spcPct val="100000"/>
              </a:lnSpc>
              <a:spcBef>
                <a:spcPts val="400"/>
              </a:spcBef>
              <a:spcAft>
                <a:spcPts val="0"/>
              </a:spcAft>
              <a:buSzPts val="2200"/>
              <a:buChar char="▪"/>
            </a:pPr>
            <a:r>
              <a:rPr lang="en-US"/>
              <a:t>Reliably transmitted on noisy and inaccurate wires </a:t>
            </a:r>
            <a:endParaRPr/>
          </a:p>
        </p:txBody>
      </p:sp>
      <p:grpSp>
        <p:nvGrpSpPr>
          <p:cNvPr id="95" name="Google Shape;95;p3"/>
          <p:cNvGrpSpPr/>
          <p:nvPr/>
        </p:nvGrpSpPr>
        <p:grpSpPr>
          <a:xfrm>
            <a:off x="889000" y="4267200"/>
            <a:ext cx="6858000" cy="2209800"/>
            <a:chOff x="0" y="0"/>
            <a:chExt cx="4320" cy="1392"/>
          </a:xfrm>
        </p:grpSpPr>
        <p:sp>
          <p:nvSpPr>
            <p:cNvPr id="96" name="Google Shape;96;p3"/>
            <p:cNvSpPr/>
            <p:nvPr/>
          </p:nvSpPr>
          <p:spPr>
            <a:xfrm>
              <a:off x="575" y="1008"/>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7" name="Google Shape;97;p3"/>
            <p:cNvSpPr/>
            <p:nvPr/>
          </p:nvSpPr>
          <p:spPr>
            <a:xfrm>
              <a:off x="575" y="384"/>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8" name="Google Shape;98;p3"/>
            <p:cNvSpPr/>
            <p:nvPr/>
          </p:nvSpPr>
          <p:spPr>
            <a:xfrm>
              <a:off x="576" y="484"/>
              <a:ext cx="3732" cy="716"/>
            </a:xfrm>
            <a:custGeom>
              <a:rect b="b" l="l" r="r" t="t"/>
              <a:pathLst>
                <a:path extrusionOk="0" h="21600" w="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99" name="Google Shape;99;p3"/>
            <p:cNvCxnSpPr/>
            <p:nvPr/>
          </p:nvCxnSpPr>
          <p:spPr>
            <a:xfrm flipH="1">
              <a:off x="432" y="1248"/>
              <a:ext cx="144" cy="1"/>
            </a:xfrm>
            <a:prstGeom prst="straightConnector1">
              <a:avLst/>
            </a:prstGeom>
            <a:noFill/>
            <a:ln cap="flat" cmpd="sng" w="25400">
              <a:solidFill>
                <a:srgbClr val="000066"/>
              </a:solidFill>
              <a:prstDash val="solid"/>
              <a:round/>
              <a:headEnd len="sm" w="sm" type="none"/>
              <a:tailEnd len="sm" w="sm" type="none"/>
            </a:ln>
          </p:spPr>
        </p:cxnSp>
        <p:cxnSp>
          <p:nvCxnSpPr>
            <p:cNvPr id="100" name="Google Shape;100;p3"/>
            <p:cNvCxnSpPr/>
            <p:nvPr/>
          </p:nvCxnSpPr>
          <p:spPr>
            <a:xfrm flipH="1">
              <a:off x="432" y="384"/>
              <a:ext cx="144" cy="1"/>
            </a:xfrm>
            <a:prstGeom prst="straightConnector1">
              <a:avLst/>
            </a:prstGeom>
            <a:noFill/>
            <a:ln cap="flat" cmpd="sng" w="25400">
              <a:solidFill>
                <a:srgbClr val="000066"/>
              </a:solidFill>
              <a:prstDash val="solid"/>
              <a:round/>
              <a:headEnd len="sm" w="sm" type="none"/>
              <a:tailEnd len="sm" w="sm" type="none"/>
            </a:ln>
          </p:spPr>
        </p:cxnSp>
        <p:sp>
          <p:nvSpPr>
            <p:cNvPr id="101" name="Google Shape;101;p3"/>
            <p:cNvSpPr/>
            <p:nvPr/>
          </p:nvSpPr>
          <p:spPr>
            <a:xfrm>
              <a:off x="0" y="1152"/>
              <a:ext cx="393"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0.0V</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0" y="912"/>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0.2V</a:t>
              </a:r>
              <a:endParaRPr b="0" i="0" sz="1800" u="none" cap="none" strike="noStrike">
                <a:solidFill>
                  <a:srgbClr val="000066"/>
                </a:solidFill>
                <a:latin typeface="Helvetica Neue"/>
                <a:ea typeface="Helvetica Neue"/>
                <a:cs typeface="Helvetica Neue"/>
                <a:sym typeface="Helvetica Neue"/>
              </a:endParaRPr>
            </a:p>
          </p:txBody>
        </p:sp>
        <p:sp>
          <p:nvSpPr>
            <p:cNvPr id="103" name="Google Shape;103;p3"/>
            <p:cNvSpPr/>
            <p:nvPr/>
          </p:nvSpPr>
          <p:spPr>
            <a:xfrm>
              <a:off x="0" y="52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0.9V</a:t>
              </a:r>
              <a:endParaRPr b="0" i="0" sz="1800" u="none" cap="none" strike="noStrike">
                <a:solidFill>
                  <a:srgbClr val="000066"/>
                </a:solidFill>
                <a:latin typeface="Helvetica Neue"/>
                <a:ea typeface="Helvetica Neue"/>
                <a:cs typeface="Helvetica Neue"/>
                <a:sym typeface="Helvetica Neue"/>
              </a:endParaRPr>
            </a:p>
          </p:txBody>
        </p:sp>
        <p:sp>
          <p:nvSpPr>
            <p:cNvPr id="104" name="Google Shape;104;p3"/>
            <p:cNvSpPr/>
            <p:nvPr/>
          </p:nvSpPr>
          <p:spPr>
            <a:xfrm>
              <a:off x="0" y="28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1.1V</a:t>
              </a:r>
              <a:endParaRPr b="0" i="0" sz="1800" u="none" cap="none" strike="noStrike">
                <a:solidFill>
                  <a:srgbClr val="000066"/>
                </a:solidFill>
                <a:latin typeface="Helvetica Neue"/>
                <a:ea typeface="Helvetica Neue"/>
                <a:cs typeface="Helvetica Neue"/>
                <a:sym typeface="Helvetica Neue"/>
              </a:endParaRPr>
            </a:p>
          </p:txBody>
        </p:sp>
        <p:cxnSp>
          <p:nvCxnSpPr>
            <p:cNvPr id="105" name="Google Shape;105;p3"/>
            <p:cNvCxnSpPr/>
            <p:nvPr/>
          </p:nvCxnSpPr>
          <p:spPr>
            <a:xfrm>
              <a:off x="576" y="96"/>
              <a:ext cx="1392" cy="1"/>
            </a:xfrm>
            <a:prstGeom prst="straightConnector1">
              <a:avLst/>
            </a:prstGeom>
            <a:noFill/>
            <a:ln cap="flat" cmpd="sng" w="25400">
              <a:solidFill>
                <a:srgbClr val="000066"/>
              </a:solidFill>
              <a:prstDash val="solid"/>
              <a:round/>
              <a:headEnd len="med" w="med" type="triangle"/>
              <a:tailEnd len="med" w="med" type="triangle"/>
            </a:ln>
          </p:spPr>
        </p:cxnSp>
        <p:cxnSp>
          <p:nvCxnSpPr>
            <p:cNvPr id="106" name="Google Shape;106;p3"/>
            <p:cNvCxnSpPr/>
            <p:nvPr/>
          </p:nvCxnSpPr>
          <p:spPr>
            <a:xfrm>
              <a:off x="2160" y="96"/>
              <a:ext cx="1440" cy="1"/>
            </a:xfrm>
            <a:prstGeom prst="straightConnector1">
              <a:avLst/>
            </a:prstGeom>
            <a:noFill/>
            <a:ln cap="flat" cmpd="sng" w="25400">
              <a:solidFill>
                <a:srgbClr val="000066"/>
              </a:solidFill>
              <a:prstDash val="solid"/>
              <a:round/>
              <a:headEnd len="med" w="med" type="triangle"/>
              <a:tailEnd len="med" w="med" type="triangle"/>
            </a:ln>
          </p:spPr>
        </p:cxnSp>
        <p:cxnSp>
          <p:nvCxnSpPr>
            <p:cNvPr id="107" name="Google Shape;107;p3"/>
            <p:cNvCxnSpPr/>
            <p:nvPr/>
          </p:nvCxnSpPr>
          <p:spPr>
            <a:xfrm>
              <a:off x="3792" y="96"/>
              <a:ext cx="480" cy="1"/>
            </a:xfrm>
            <a:prstGeom prst="straightConnector1">
              <a:avLst/>
            </a:prstGeom>
            <a:noFill/>
            <a:ln cap="flat" cmpd="sng" w="25400">
              <a:solidFill>
                <a:srgbClr val="000066"/>
              </a:solidFill>
              <a:prstDash val="solid"/>
              <a:round/>
              <a:headEnd len="med" w="med" type="triangle"/>
              <a:tailEnd len="med" w="med" type="triangle"/>
            </a:ln>
          </p:spPr>
        </p:cxnSp>
        <p:cxnSp>
          <p:nvCxnSpPr>
            <p:cNvPr id="108" name="Google Shape;108;p3"/>
            <p:cNvCxnSpPr/>
            <p:nvPr/>
          </p:nvCxnSpPr>
          <p:spPr>
            <a:xfrm>
              <a:off x="1968" y="48"/>
              <a:ext cx="1" cy="1008"/>
            </a:xfrm>
            <a:prstGeom prst="straightConnector1">
              <a:avLst/>
            </a:prstGeom>
            <a:noFill/>
            <a:ln cap="flat" cmpd="sng" w="12700">
              <a:solidFill>
                <a:srgbClr val="000066"/>
              </a:solidFill>
              <a:prstDash val="solid"/>
              <a:round/>
              <a:headEnd len="sm" w="sm" type="none"/>
              <a:tailEnd len="sm" w="sm" type="none"/>
            </a:ln>
          </p:spPr>
        </p:cxnSp>
        <p:cxnSp>
          <p:nvCxnSpPr>
            <p:cNvPr id="109" name="Google Shape;109;p3"/>
            <p:cNvCxnSpPr/>
            <p:nvPr/>
          </p:nvCxnSpPr>
          <p:spPr>
            <a:xfrm>
              <a:off x="216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10" name="Google Shape;110;p3"/>
            <p:cNvCxnSpPr/>
            <p:nvPr/>
          </p:nvCxnSpPr>
          <p:spPr>
            <a:xfrm>
              <a:off x="360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11" name="Google Shape;111;p3"/>
            <p:cNvCxnSpPr/>
            <p:nvPr/>
          </p:nvCxnSpPr>
          <p:spPr>
            <a:xfrm>
              <a:off x="3792" y="48"/>
              <a:ext cx="1" cy="960"/>
            </a:xfrm>
            <a:prstGeom prst="straightConnector1">
              <a:avLst/>
            </a:prstGeom>
            <a:noFill/>
            <a:ln cap="flat" cmpd="sng" w="12700">
              <a:solidFill>
                <a:srgbClr val="000066"/>
              </a:solidFill>
              <a:prstDash val="solid"/>
              <a:round/>
              <a:headEnd len="sm" w="sm" type="none"/>
              <a:tailEnd len="sm" w="sm" type="none"/>
            </a:ln>
          </p:spPr>
        </p:cxnSp>
        <p:sp>
          <p:nvSpPr>
            <p:cNvPr id="112" name="Google Shape;112;p3"/>
            <p:cNvSpPr/>
            <p:nvPr/>
          </p:nvSpPr>
          <p:spPr>
            <a:xfrm>
              <a:off x="1105"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2641"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3936" y="0"/>
              <a:ext cx="200"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cxnSp>
          <p:nvCxnSpPr>
            <p:cNvPr id="115" name="Google Shape;115;p3"/>
            <p:cNvCxnSpPr/>
            <p:nvPr/>
          </p:nvCxnSpPr>
          <p:spPr>
            <a:xfrm flipH="1">
              <a:off x="432" y="1008"/>
              <a:ext cx="144" cy="1"/>
            </a:xfrm>
            <a:prstGeom prst="straightConnector1">
              <a:avLst/>
            </a:prstGeom>
            <a:noFill/>
            <a:ln cap="flat" cmpd="sng" w="25400">
              <a:solidFill>
                <a:srgbClr val="000066"/>
              </a:solidFill>
              <a:prstDash val="solid"/>
              <a:round/>
              <a:headEnd len="sm" w="sm" type="none"/>
              <a:tailEnd len="sm" w="sm" type="none"/>
            </a:ln>
          </p:spPr>
        </p:cxnSp>
        <p:cxnSp>
          <p:nvCxnSpPr>
            <p:cNvPr id="116" name="Google Shape;116;p3"/>
            <p:cNvCxnSpPr/>
            <p:nvPr/>
          </p:nvCxnSpPr>
          <p:spPr>
            <a:xfrm flipH="1">
              <a:off x="432" y="624"/>
              <a:ext cx="144" cy="1"/>
            </a:xfrm>
            <a:prstGeom prst="straightConnector1">
              <a:avLst/>
            </a:prstGeom>
            <a:noFill/>
            <a:ln cap="flat" cmpd="sng" w="25400">
              <a:solidFill>
                <a:srgbClr val="000066"/>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48"/>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a:t>
            </a:r>
            <a:endParaRPr/>
          </a:p>
        </p:txBody>
      </p:sp>
      <p:sp>
        <p:nvSpPr>
          <p:cNvPr id="1285" name="Google Shape;1285;p48"/>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Don’t</a:t>
            </a:r>
            <a:r>
              <a:rPr lang="en-US"/>
              <a:t> use without understanding implications</a:t>
            </a:r>
            <a:endParaRPr/>
          </a:p>
          <a:p>
            <a:pPr indent="-285750" lvl="1" marL="742950" rtl="0" algn="l">
              <a:lnSpc>
                <a:spcPct val="100000"/>
              </a:lnSpc>
              <a:spcBef>
                <a:spcPts val="400"/>
              </a:spcBef>
              <a:spcAft>
                <a:spcPts val="0"/>
              </a:spcAft>
              <a:buSzPts val="2200"/>
              <a:buChar char="▪"/>
            </a:pPr>
            <a:r>
              <a:rPr lang="en-US"/>
              <a:t>Easy to make mistakes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&gt;= 0;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Can be very subtle</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#define DELTA sizeof(int)</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int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 i-DELTA &gt;= 0; i-= DELTA)</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 .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49"/>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Counting Down with Unsigned</a:t>
            </a:r>
            <a:endParaRPr/>
          </a:p>
        </p:txBody>
      </p:sp>
      <p:sp>
        <p:nvSpPr>
          <p:cNvPr id="1291" name="Google Shape;1291;p49"/>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Proper way to use unsigned as loop index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a:t>
            </a:r>
            <a:r>
              <a:rPr b="1" lang="en-US" sz="1800">
                <a:solidFill>
                  <a:srgbClr val="FF0000"/>
                </a:solidFill>
                <a:latin typeface="Courier New"/>
                <a:ea typeface="Courier New"/>
                <a:cs typeface="Courier New"/>
                <a:sym typeface="Courier New"/>
              </a:rPr>
              <a:t>&lt; cnt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342900" lvl="0" marL="342900" rtl="0" algn="l">
              <a:lnSpc>
                <a:spcPct val="100000"/>
              </a:lnSpc>
              <a:spcBef>
                <a:spcPts val="480"/>
              </a:spcBef>
              <a:spcAft>
                <a:spcPts val="0"/>
              </a:spcAft>
              <a:buSzPts val="1440"/>
              <a:buChar char="⬛"/>
            </a:pPr>
            <a:r>
              <a:rPr lang="en-US"/>
              <a:t>See Robert Seacord, </a:t>
            </a:r>
            <a:r>
              <a:rPr i="1" lang="en-US"/>
              <a:t>Secure Coding in C and C++</a:t>
            </a:r>
            <a:endParaRPr/>
          </a:p>
          <a:p>
            <a:pPr indent="-285750" lvl="1" marL="742950" rtl="0" algn="l">
              <a:lnSpc>
                <a:spcPct val="100000"/>
              </a:lnSpc>
              <a:spcBef>
                <a:spcPts val="400"/>
              </a:spcBef>
              <a:spcAft>
                <a:spcPts val="0"/>
              </a:spcAft>
              <a:buSzPts val="2200"/>
              <a:buChar char="▪"/>
            </a:pPr>
            <a:r>
              <a:rPr lang="en-US"/>
              <a:t>C Standard guarantees that unsigned addition will behave like modular arithmetic</a:t>
            </a:r>
            <a:endParaRPr/>
          </a:p>
          <a:p>
            <a:pPr indent="-228600" lvl="2" marL="1143000" rtl="0" algn="l">
              <a:lnSpc>
                <a:spcPct val="100000"/>
              </a:lnSpc>
              <a:spcBef>
                <a:spcPts val="400"/>
              </a:spcBef>
              <a:spcAft>
                <a:spcPts val="0"/>
              </a:spcAft>
              <a:buClr>
                <a:schemeClr val="dk1"/>
              </a:buClr>
              <a:buSzPts val="1600"/>
              <a:buChar char="▪"/>
            </a:pPr>
            <a:r>
              <a:rPr lang="en-US"/>
              <a:t>0 – 1 🡪 </a:t>
            </a:r>
            <a:r>
              <a:rPr i="1" lang="en-US"/>
              <a:t>UMax</a:t>
            </a:r>
            <a:endParaRPr i="1"/>
          </a:p>
          <a:p>
            <a:pPr indent="-342900" lvl="0" marL="342900" rtl="0" algn="l">
              <a:lnSpc>
                <a:spcPct val="100000"/>
              </a:lnSpc>
              <a:spcBef>
                <a:spcPts val="480"/>
              </a:spcBef>
              <a:spcAft>
                <a:spcPts val="0"/>
              </a:spcAft>
              <a:buSzPts val="1440"/>
              <a:buChar char="⬛"/>
            </a:pPr>
            <a:r>
              <a:rPr lang="en-US"/>
              <a:t>Even better</a:t>
            </a:r>
            <a:endParaRPr/>
          </a:p>
          <a:p>
            <a:pPr indent="-228600" lvl="2" marL="1143000" rtl="0" algn="l">
              <a:lnSpc>
                <a:spcPct val="100000"/>
              </a:lnSpc>
              <a:spcBef>
                <a:spcPts val="360"/>
              </a:spcBef>
              <a:spcAft>
                <a:spcPts val="0"/>
              </a:spcAft>
              <a:buClr>
                <a:srgbClr val="FF0000"/>
              </a:buClr>
              <a:buSzPts val="1440"/>
              <a:buNone/>
            </a:pPr>
            <a:r>
              <a:rPr b="1" lang="en-US" sz="1800">
                <a:solidFill>
                  <a:srgbClr val="FF0000"/>
                </a:solidFill>
                <a:latin typeface="Courier New"/>
                <a:ea typeface="Courier New"/>
                <a:cs typeface="Courier New"/>
                <a:sym typeface="Courier New"/>
              </a:rPr>
              <a:t>size_t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cnt-2; i &lt; cnt;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a[i] += a[i+1];</a:t>
            </a:r>
            <a:endParaRPr b="1" sz="1800">
              <a:latin typeface="Courier New"/>
              <a:ea typeface="Courier New"/>
              <a:cs typeface="Courier New"/>
              <a:sym typeface="Courier New"/>
            </a:endParaRPr>
          </a:p>
          <a:p>
            <a:pPr indent="-285750" lvl="1" marL="742950" rtl="0" algn="l">
              <a:lnSpc>
                <a:spcPct val="100000"/>
              </a:lnSpc>
              <a:spcBef>
                <a:spcPts val="360"/>
              </a:spcBef>
              <a:spcAft>
                <a:spcPts val="0"/>
              </a:spcAft>
              <a:buSzPts val="1980"/>
              <a:buChar char="▪"/>
            </a:pPr>
            <a:r>
              <a:rPr lang="en-US" sz="1800"/>
              <a:t>Data type </a:t>
            </a:r>
            <a:r>
              <a:rPr b="1" lang="en-US" sz="1800">
                <a:latin typeface="Courier New"/>
                <a:ea typeface="Courier New"/>
                <a:cs typeface="Courier New"/>
                <a:sym typeface="Courier New"/>
              </a:rPr>
              <a:t>size_t</a:t>
            </a:r>
            <a:r>
              <a:rPr lang="en-US" sz="1800"/>
              <a:t> defined as unsigned value with length = word size</a:t>
            </a:r>
            <a:endParaRPr/>
          </a:p>
          <a:p>
            <a:pPr indent="-285750" lvl="1" marL="742950" rtl="0" algn="l">
              <a:lnSpc>
                <a:spcPct val="100000"/>
              </a:lnSpc>
              <a:spcBef>
                <a:spcPts val="360"/>
              </a:spcBef>
              <a:spcAft>
                <a:spcPts val="0"/>
              </a:spcAft>
              <a:buSzPts val="1980"/>
              <a:buChar char="▪"/>
            </a:pPr>
            <a:r>
              <a:rPr lang="en-US" sz="1800"/>
              <a:t>Code will work even if</a:t>
            </a:r>
            <a:r>
              <a:rPr b="1" lang="en-US" sz="1800">
                <a:latin typeface="Courier New"/>
                <a:ea typeface="Courier New"/>
                <a:cs typeface="Courier New"/>
                <a:sym typeface="Courier New"/>
              </a:rPr>
              <a:t> cnt</a:t>
            </a:r>
            <a:r>
              <a:rPr lang="en-US" sz="1800"/>
              <a:t> = </a:t>
            </a:r>
            <a:r>
              <a:rPr i="1" lang="en-US" sz="1800"/>
              <a:t>UMax</a:t>
            </a:r>
            <a:endParaRPr i="1" sz="1800"/>
          </a:p>
          <a:p>
            <a:pPr indent="-285750" lvl="1" marL="742950" rtl="0" algn="l">
              <a:lnSpc>
                <a:spcPct val="100000"/>
              </a:lnSpc>
              <a:spcBef>
                <a:spcPts val="360"/>
              </a:spcBef>
              <a:spcAft>
                <a:spcPts val="0"/>
              </a:spcAft>
              <a:buSzPts val="1980"/>
              <a:buChar char="▪"/>
            </a:pPr>
            <a:r>
              <a:rPr lang="en-US" sz="1800"/>
              <a:t>What if </a:t>
            </a:r>
            <a:r>
              <a:rPr b="1" lang="en-US" sz="1800">
                <a:latin typeface="Courier New"/>
                <a:ea typeface="Courier New"/>
                <a:cs typeface="Courier New"/>
                <a:sym typeface="Courier New"/>
              </a:rPr>
              <a:t>cnt</a:t>
            </a:r>
            <a:r>
              <a:rPr lang="en-US" sz="1800"/>
              <a:t> is signed and &lt; 0?</a:t>
            </a:r>
            <a:endParaRPr sz="1800"/>
          </a:p>
          <a:p>
            <a:pPr indent="-228600" lvl="2" marL="1143000" rtl="0" algn="l">
              <a:lnSpc>
                <a:spcPct val="100000"/>
              </a:lnSpc>
              <a:spcBef>
                <a:spcPts val="360"/>
              </a:spcBef>
              <a:spcAft>
                <a:spcPts val="0"/>
              </a:spcAft>
              <a:buClr>
                <a:schemeClr val="dk1"/>
              </a:buClr>
              <a:buSzPts val="1440"/>
              <a:buNone/>
            </a:pPr>
            <a:r>
              <a:t/>
            </a:r>
            <a:endParaRPr b="1" sz="1800">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0"/>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 (cont.)</a:t>
            </a:r>
            <a:endParaRPr/>
          </a:p>
        </p:txBody>
      </p:sp>
      <p:sp>
        <p:nvSpPr>
          <p:cNvPr id="1297" name="Google Shape;1297;p50"/>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a:t>
            </a:r>
            <a:r>
              <a:rPr lang="en-US"/>
              <a:t> Use When Performing Modular Arithmetic</a:t>
            </a:r>
            <a:endParaRPr/>
          </a:p>
          <a:p>
            <a:pPr indent="-285750" lvl="1" marL="742950" rtl="0" algn="l">
              <a:lnSpc>
                <a:spcPct val="100000"/>
              </a:lnSpc>
              <a:spcBef>
                <a:spcPts val="400"/>
              </a:spcBef>
              <a:spcAft>
                <a:spcPts val="0"/>
              </a:spcAft>
              <a:buSzPts val="2200"/>
              <a:buChar char="▪"/>
            </a:pPr>
            <a:r>
              <a:rPr lang="en-US"/>
              <a:t>Multiprecision arithmetic</a:t>
            </a:r>
            <a:endParaRPr/>
          </a:p>
          <a:p>
            <a:pPr indent="-342900" lvl="0" marL="342900" rtl="0" algn="l">
              <a:lnSpc>
                <a:spcPct val="100000"/>
              </a:lnSpc>
              <a:spcBef>
                <a:spcPts val="480"/>
              </a:spcBef>
              <a:spcAft>
                <a:spcPts val="0"/>
              </a:spcAft>
              <a:buSzPts val="1440"/>
              <a:buChar char="⬛"/>
            </a:pPr>
            <a:r>
              <a:rPr i="1" lang="en-US"/>
              <a:t>Do</a:t>
            </a:r>
            <a:r>
              <a:rPr lang="en-US"/>
              <a:t> Use When Using Bits to Represent Sets</a:t>
            </a:r>
            <a:endParaRPr/>
          </a:p>
          <a:p>
            <a:pPr indent="-285750" lvl="1" marL="742950" rtl="0" algn="l">
              <a:lnSpc>
                <a:spcPct val="100000"/>
              </a:lnSpc>
              <a:spcBef>
                <a:spcPts val="400"/>
              </a:spcBef>
              <a:spcAft>
                <a:spcPts val="0"/>
              </a:spcAft>
              <a:buSzPts val="2200"/>
              <a:buChar char="▪"/>
            </a:pPr>
            <a:r>
              <a:rPr lang="en-US"/>
              <a:t>Logical right shift, no sign extension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304" name="Google Shape;1304;p5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solidFill>
                  <a:schemeClr val="lt2"/>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solidFill>
                <a:srgbClr val="A6A6A6"/>
              </a:solidFill>
            </a:endParaRPr>
          </a:p>
          <a:p>
            <a:pPr indent="-271780" lvl="1" marL="742950" rtl="0" algn="l">
              <a:lnSpc>
                <a:spcPct val="100000"/>
              </a:lnSpc>
              <a:spcBef>
                <a:spcPts val="400"/>
              </a:spcBef>
              <a:spcAft>
                <a:spcPts val="0"/>
              </a:spcAft>
              <a:buClr>
                <a:schemeClr val="dk2"/>
              </a:buClr>
              <a:buSzPts val="1980"/>
              <a:buChar char="▪"/>
            </a:pPr>
            <a:r>
              <a:rPr b="1" lang="en-US">
                <a:solidFill>
                  <a:schemeClr val="dk2"/>
                </a:solidFill>
              </a:rPr>
              <a:t>Data Lab</a:t>
            </a:r>
            <a:endParaRPr b="1">
              <a:solidFill>
                <a:schemeClr val="dk2"/>
              </a:solidFill>
            </a:endParaRPr>
          </a:p>
          <a:p>
            <a:pPr indent="-342900" lvl="0" marL="342900" rtl="0" algn="l">
              <a:lnSpc>
                <a:spcPct val="100000"/>
              </a:lnSpc>
              <a:spcBef>
                <a:spcPts val="480"/>
              </a:spcBef>
              <a:spcAft>
                <a:spcPts val="0"/>
              </a:spcAft>
              <a:buSzPts val="1440"/>
              <a:buChar char="⬛"/>
            </a:pPr>
            <a:r>
              <a:rPr lang="en-US"/>
              <a:t>Representations in memory, pointers, strings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Byte-Oriented Memory Organization</a:t>
            </a:r>
            <a:endParaRPr/>
          </a:p>
        </p:txBody>
      </p:sp>
      <p:sp>
        <p:nvSpPr>
          <p:cNvPr id="1310" name="Google Shape;1310;p52"/>
          <p:cNvSpPr txBox="1"/>
          <p:nvPr>
            <p:ph idx="1" type="body"/>
          </p:nvPr>
        </p:nvSpPr>
        <p:spPr>
          <a:xfrm>
            <a:off x="228601" y="2809875"/>
            <a:ext cx="8686800" cy="3743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Programs refer to data by address</a:t>
            </a:r>
            <a:endParaRPr/>
          </a:p>
          <a:p>
            <a:pPr indent="-285750" lvl="1" marL="552450" rtl="0" algn="l">
              <a:lnSpc>
                <a:spcPct val="100000"/>
              </a:lnSpc>
              <a:spcBef>
                <a:spcPts val="400"/>
              </a:spcBef>
              <a:spcAft>
                <a:spcPts val="0"/>
              </a:spcAft>
              <a:buSzPts val="2200"/>
              <a:buChar char="▪"/>
            </a:pPr>
            <a:r>
              <a:rPr lang="en-US"/>
              <a:t>Conceptually, envision it as a very large array of bytes</a:t>
            </a:r>
            <a:endParaRPr/>
          </a:p>
          <a:p>
            <a:pPr indent="-228600" lvl="2" marL="952500" rtl="0" algn="l">
              <a:lnSpc>
                <a:spcPct val="100000"/>
              </a:lnSpc>
              <a:spcBef>
                <a:spcPts val="400"/>
              </a:spcBef>
              <a:spcAft>
                <a:spcPts val="0"/>
              </a:spcAft>
              <a:buClr>
                <a:schemeClr val="dk1"/>
              </a:buClr>
              <a:buSzPts val="1600"/>
              <a:buChar char="▪"/>
            </a:pPr>
            <a:r>
              <a:rPr lang="en-US"/>
              <a:t>In reality, it’s not, but can think of it that way</a:t>
            </a:r>
            <a:endParaRPr/>
          </a:p>
          <a:p>
            <a:pPr indent="-285750" lvl="1" marL="552450" rtl="0" algn="l">
              <a:lnSpc>
                <a:spcPct val="100000"/>
              </a:lnSpc>
              <a:spcBef>
                <a:spcPts val="400"/>
              </a:spcBef>
              <a:spcAft>
                <a:spcPts val="0"/>
              </a:spcAft>
              <a:buSzPts val="2200"/>
              <a:buChar char="▪"/>
            </a:pPr>
            <a:r>
              <a:rPr lang="en-US"/>
              <a:t>An address is like an index into that array</a:t>
            </a:r>
            <a:endParaRPr/>
          </a:p>
          <a:p>
            <a:pPr indent="-228600" lvl="2" marL="952500" rtl="0" algn="l">
              <a:lnSpc>
                <a:spcPct val="100000"/>
              </a:lnSpc>
              <a:spcBef>
                <a:spcPts val="400"/>
              </a:spcBef>
              <a:spcAft>
                <a:spcPts val="0"/>
              </a:spcAft>
              <a:buClr>
                <a:schemeClr val="dk1"/>
              </a:buClr>
              <a:buSzPts val="1600"/>
              <a:buChar char="▪"/>
            </a:pPr>
            <a:r>
              <a:rPr lang="en-US"/>
              <a:t>and, a pointer variable stores an address</a:t>
            </a:r>
            <a:endParaRPr/>
          </a:p>
          <a:p>
            <a:pPr indent="-127000" lvl="2" marL="952500" rtl="0" algn="l">
              <a:lnSpc>
                <a:spcPct val="100000"/>
              </a:lnSpc>
              <a:spcBef>
                <a:spcPts val="400"/>
              </a:spcBef>
              <a:spcAft>
                <a:spcPts val="0"/>
              </a:spcAft>
              <a:buClr>
                <a:schemeClr val="dk1"/>
              </a:buClr>
              <a:buSzPts val="1600"/>
              <a:buNone/>
            </a:pPr>
            <a:r>
              <a:t/>
            </a:r>
            <a:endParaRPr/>
          </a:p>
          <a:p>
            <a:pPr indent="-152400" lvl="0" marL="152400" rtl="0" algn="l">
              <a:lnSpc>
                <a:spcPct val="100000"/>
              </a:lnSpc>
              <a:spcBef>
                <a:spcPts val="480"/>
              </a:spcBef>
              <a:spcAft>
                <a:spcPts val="0"/>
              </a:spcAft>
              <a:buSzPts val="1440"/>
              <a:buChar char="⬛"/>
            </a:pPr>
            <a:r>
              <a:rPr lang="en-US"/>
              <a:t>Note: system provides private address spaces to each “process”</a:t>
            </a:r>
            <a:endParaRPr/>
          </a:p>
          <a:p>
            <a:pPr indent="-285750" lvl="1" marL="438150" rtl="0" algn="l">
              <a:lnSpc>
                <a:spcPct val="100000"/>
              </a:lnSpc>
              <a:spcBef>
                <a:spcPts val="400"/>
              </a:spcBef>
              <a:spcAft>
                <a:spcPts val="0"/>
              </a:spcAft>
              <a:buSzPts val="2200"/>
              <a:buChar char="▪"/>
            </a:pPr>
            <a:r>
              <a:rPr lang="en-US"/>
              <a:t>Think of a process as a program being executed</a:t>
            </a:r>
            <a:endParaRPr/>
          </a:p>
          <a:p>
            <a:pPr indent="-285750" lvl="1" marL="438150" rtl="0" algn="l">
              <a:lnSpc>
                <a:spcPct val="100000"/>
              </a:lnSpc>
              <a:spcBef>
                <a:spcPts val="400"/>
              </a:spcBef>
              <a:spcAft>
                <a:spcPts val="0"/>
              </a:spcAft>
              <a:buSzPts val="2200"/>
              <a:buChar char="▪"/>
            </a:pPr>
            <a:r>
              <a:rPr lang="en-US"/>
              <a:t>So, a program can clobber its own data, but not that of others</a:t>
            </a:r>
            <a:endParaRPr/>
          </a:p>
        </p:txBody>
      </p:sp>
      <p:grpSp>
        <p:nvGrpSpPr>
          <p:cNvPr id="1311" name="Google Shape;1311;p52"/>
          <p:cNvGrpSpPr/>
          <p:nvPr/>
        </p:nvGrpSpPr>
        <p:grpSpPr>
          <a:xfrm>
            <a:off x="762313" y="1198079"/>
            <a:ext cx="6416996" cy="1240321"/>
            <a:chOff x="1" y="0"/>
            <a:chExt cx="4041" cy="780"/>
          </a:xfrm>
        </p:grpSpPr>
        <p:sp>
          <p:nvSpPr>
            <p:cNvPr id="1312" name="Google Shape;1312;p52"/>
            <p:cNvSpPr/>
            <p:nvPr/>
          </p:nvSpPr>
          <p:spPr>
            <a:xfrm>
              <a:off x="1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3" name="Google Shape;1313;p52"/>
            <p:cNvSpPr/>
            <p:nvPr/>
          </p:nvSpPr>
          <p:spPr>
            <a:xfrm>
              <a:off x="3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4" name="Google Shape;1314;p52"/>
            <p:cNvSpPr/>
            <p:nvPr/>
          </p:nvSpPr>
          <p:spPr>
            <a:xfrm>
              <a:off x="6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5" name="Google Shape;1315;p52"/>
            <p:cNvSpPr/>
            <p:nvPr/>
          </p:nvSpPr>
          <p:spPr>
            <a:xfrm>
              <a:off x="8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6" name="Google Shape;1316;p52"/>
            <p:cNvSpPr/>
            <p:nvPr/>
          </p:nvSpPr>
          <p:spPr>
            <a:xfrm>
              <a:off x="10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7" name="Google Shape;1317;p52"/>
            <p:cNvSpPr/>
            <p:nvPr/>
          </p:nvSpPr>
          <p:spPr>
            <a:xfrm>
              <a:off x="1338" y="520"/>
              <a:ext cx="96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8" name="Google Shape;1318;p52"/>
            <p:cNvSpPr/>
            <p:nvPr/>
          </p:nvSpPr>
          <p:spPr>
            <a:xfrm>
              <a:off x="22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9" name="Google Shape;1319;p52"/>
            <p:cNvSpPr/>
            <p:nvPr/>
          </p:nvSpPr>
          <p:spPr>
            <a:xfrm>
              <a:off x="25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0" name="Google Shape;1320;p52"/>
            <p:cNvSpPr/>
            <p:nvPr/>
          </p:nvSpPr>
          <p:spPr>
            <a:xfrm>
              <a:off x="27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1" name="Google Shape;1321;p52"/>
            <p:cNvSpPr/>
            <p:nvPr/>
          </p:nvSpPr>
          <p:spPr>
            <a:xfrm>
              <a:off x="30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2" name="Google Shape;1322;p52"/>
            <p:cNvSpPr/>
            <p:nvPr/>
          </p:nvSpPr>
          <p:spPr>
            <a:xfrm>
              <a:off x="32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3" name="Google Shape;1323;p52"/>
            <p:cNvSpPr/>
            <p:nvPr/>
          </p:nvSpPr>
          <p:spPr>
            <a:xfrm>
              <a:off x="34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4" name="Google Shape;1324;p52"/>
            <p:cNvSpPr/>
            <p:nvPr/>
          </p:nvSpPr>
          <p:spPr>
            <a:xfrm>
              <a:off x="1332" y="484"/>
              <a:ext cx="968" cy="296"/>
            </a:xfrm>
            <a:prstGeom prst="rect">
              <a:avLst/>
            </a:prstGeom>
            <a:noFill/>
            <a:ln>
              <a:noFill/>
            </a:ln>
          </p:spPr>
          <p:txBody>
            <a:bodyPr anchorCtr="0" anchor="t" bIns="50800" lIns="50800" spcFirstLastPara="1" rIns="45700" wrap="square" tIns="50800">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66"/>
                  </a:solidFill>
                  <a:latin typeface="Helvetica Neue"/>
                  <a:ea typeface="Helvetica Neue"/>
                  <a:cs typeface="Helvetica Neue"/>
                  <a:sym typeface="Helvetica Neue"/>
                </a:rPr>
                <a:t>• • •</a:t>
              </a:r>
              <a:endParaRPr b="0" i="0" sz="1400" u="none" cap="none" strike="noStrike">
                <a:solidFill>
                  <a:srgbClr val="000000"/>
                </a:solidFill>
                <a:latin typeface="Arial"/>
                <a:ea typeface="Arial"/>
                <a:cs typeface="Arial"/>
                <a:sym typeface="Arial"/>
              </a:endParaRPr>
            </a:p>
          </p:txBody>
        </p:sp>
        <p:sp>
          <p:nvSpPr>
            <p:cNvPr id="1325" name="Google Shape;1325;p52"/>
            <p:cNvSpPr/>
            <p:nvPr/>
          </p:nvSpPr>
          <p:spPr>
            <a:xfrm rot="-2580000">
              <a:off x="-2" y="171"/>
              <a:ext cx="589"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sp>
          <p:nvSpPr>
            <p:cNvPr id="1326" name="Google Shape;1326;p52"/>
            <p:cNvSpPr/>
            <p:nvPr/>
          </p:nvSpPr>
          <p:spPr>
            <a:xfrm rot="-2580000">
              <a:off x="3455" y="171"/>
              <a:ext cx="590"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FF•••F</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5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Machine Words</a:t>
            </a:r>
            <a:endParaRPr/>
          </a:p>
        </p:txBody>
      </p:sp>
      <p:sp>
        <p:nvSpPr>
          <p:cNvPr id="1332" name="Google Shape;1332;p5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Any given computer has a “Word Size”</a:t>
            </a:r>
            <a:endParaRPr/>
          </a:p>
          <a:p>
            <a:pPr indent="-285750" lvl="1" marL="552450" rtl="0" algn="l">
              <a:lnSpc>
                <a:spcPct val="100000"/>
              </a:lnSpc>
              <a:spcBef>
                <a:spcPts val="400"/>
              </a:spcBef>
              <a:spcAft>
                <a:spcPts val="0"/>
              </a:spcAft>
              <a:buSzPts val="2200"/>
              <a:buChar char="▪"/>
            </a:pPr>
            <a:r>
              <a:rPr lang="en-US"/>
              <a:t>Nominal size of integer-valued data</a:t>
            </a:r>
            <a:endParaRPr/>
          </a:p>
          <a:p>
            <a:pPr indent="-228600" lvl="2" marL="838200" rtl="0" algn="l">
              <a:lnSpc>
                <a:spcPct val="100000"/>
              </a:lnSpc>
              <a:spcBef>
                <a:spcPts val="400"/>
              </a:spcBef>
              <a:spcAft>
                <a:spcPts val="0"/>
              </a:spcAft>
              <a:buClr>
                <a:schemeClr val="dk1"/>
              </a:buClr>
              <a:buSzPts val="1600"/>
              <a:buChar char="▪"/>
            </a:pPr>
            <a:r>
              <a:rPr lang="en-US"/>
              <a:t>and of addresses</a:t>
            </a:r>
            <a:endParaRPr/>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Until recently, most machines used 32 bits (4 bytes) as word size</a:t>
            </a:r>
            <a:endParaRPr/>
          </a:p>
          <a:p>
            <a:pPr indent="-228600" lvl="2" marL="838200" rtl="0" algn="l">
              <a:lnSpc>
                <a:spcPct val="100000"/>
              </a:lnSpc>
              <a:spcBef>
                <a:spcPts val="400"/>
              </a:spcBef>
              <a:spcAft>
                <a:spcPts val="0"/>
              </a:spcAft>
              <a:buClr>
                <a:schemeClr val="dk1"/>
              </a:buClr>
              <a:buSzPts val="1600"/>
              <a:buChar char="▪"/>
            </a:pPr>
            <a:r>
              <a:rPr lang="en-US"/>
              <a:t>Limits addresses to 4GB (2</a:t>
            </a:r>
            <a:r>
              <a:rPr baseline="30000" lang="en-US"/>
              <a:t>32</a:t>
            </a:r>
            <a:r>
              <a:rPr lang="en-US"/>
              <a:t> bytes)</a:t>
            </a:r>
            <a:endParaRPr/>
          </a:p>
          <a:p>
            <a:pPr indent="-146050" lvl="1" marL="438150" rtl="0" algn="l">
              <a:lnSpc>
                <a:spcPct val="100000"/>
              </a:lnSpc>
              <a:spcBef>
                <a:spcPts val="400"/>
              </a:spcBef>
              <a:spcAft>
                <a:spcPts val="0"/>
              </a:spcAft>
              <a:buSzPts val="2200"/>
              <a:buNone/>
            </a:pPr>
            <a:r>
              <a:t/>
            </a:r>
            <a:endParaRPr/>
          </a:p>
          <a:p>
            <a:pPr indent="-285750" lvl="1" marL="438150" rtl="0" algn="l">
              <a:lnSpc>
                <a:spcPct val="100000"/>
              </a:lnSpc>
              <a:spcBef>
                <a:spcPts val="400"/>
              </a:spcBef>
              <a:spcAft>
                <a:spcPts val="0"/>
              </a:spcAft>
              <a:buSzPts val="2200"/>
              <a:buChar char="▪"/>
            </a:pPr>
            <a:r>
              <a:rPr lang="en-US"/>
              <a:t>Increasingly, machines have 64-bit word size</a:t>
            </a:r>
            <a:endParaRPr/>
          </a:p>
          <a:p>
            <a:pPr indent="-228600" lvl="2" marL="838200" rtl="0" algn="l">
              <a:lnSpc>
                <a:spcPct val="100000"/>
              </a:lnSpc>
              <a:spcBef>
                <a:spcPts val="400"/>
              </a:spcBef>
              <a:spcAft>
                <a:spcPts val="0"/>
              </a:spcAft>
              <a:buClr>
                <a:schemeClr val="dk1"/>
              </a:buClr>
              <a:buSzPts val="1600"/>
              <a:buChar char="▪"/>
            </a:pPr>
            <a:r>
              <a:rPr lang="en-US"/>
              <a:t>Potentially, could have 18 EB (exabytes) of addressable memory</a:t>
            </a:r>
            <a:endParaRPr/>
          </a:p>
          <a:p>
            <a:pPr indent="-228600" lvl="2" marL="838200" rtl="0" algn="l">
              <a:lnSpc>
                <a:spcPct val="100000"/>
              </a:lnSpc>
              <a:spcBef>
                <a:spcPts val="400"/>
              </a:spcBef>
              <a:spcAft>
                <a:spcPts val="0"/>
              </a:spcAft>
              <a:buClr>
                <a:schemeClr val="dk1"/>
              </a:buClr>
              <a:buSzPts val="1600"/>
              <a:buChar char="▪"/>
            </a:pPr>
            <a:r>
              <a:rPr lang="en-US"/>
              <a:t>That’s 18.4 X 10</a:t>
            </a:r>
            <a:r>
              <a:rPr baseline="30000" lang="en-US"/>
              <a:t>18</a:t>
            </a:r>
            <a:endParaRPr baseline="30000"/>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Machines still support multiple data formats</a:t>
            </a:r>
            <a:endParaRPr/>
          </a:p>
          <a:p>
            <a:pPr indent="-228600" lvl="2" marL="838200" rtl="0" algn="l">
              <a:lnSpc>
                <a:spcPct val="100000"/>
              </a:lnSpc>
              <a:spcBef>
                <a:spcPts val="400"/>
              </a:spcBef>
              <a:spcAft>
                <a:spcPts val="0"/>
              </a:spcAft>
              <a:buClr>
                <a:schemeClr val="dk1"/>
              </a:buClr>
              <a:buSzPts val="1600"/>
              <a:buChar char="▪"/>
            </a:pPr>
            <a:r>
              <a:rPr lang="en-US"/>
              <a:t>Fractions or multiples of word size</a:t>
            </a:r>
            <a:endParaRPr/>
          </a:p>
          <a:p>
            <a:pPr indent="-228600" lvl="2" marL="838200" rtl="0" algn="l">
              <a:lnSpc>
                <a:spcPct val="100000"/>
              </a:lnSpc>
              <a:spcBef>
                <a:spcPts val="400"/>
              </a:spcBef>
              <a:spcAft>
                <a:spcPts val="0"/>
              </a:spcAft>
              <a:buClr>
                <a:schemeClr val="dk1"/>
              </a:buClr>
              <a:buSzPts val="1600"/>
              <a:buChar char="▪"/>
            </a:pPr>
            <a:r>
              <a:rPr lang="en-US"/>
              <a:t>Always integral number of bytes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5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Word-Oriented Memory Organization</a:t>
            </a:r>
            <a:endParaRPr/>
          </a:p>
        </p:txBody>
      </p:sp>
      <p:sp>
        <p:nvSpPr>
          <p:cNvPr id="1338" name="Google Shape;1338;p54"/>
          <p:cNvSpPr txBox="1"/>
          <p:nvPr>
            <p:ph idx="1" type="body"/>
          </p:nvPr>
        </p:nvSpPr>
        <p:spPr>
          <a:xfrm>
            <a:off x="396876" y="1362075"/>
            <a:ext cx="4554538"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Addresses Specify Byte Locations</a:t>
            </a:r>
            <a:endParaRPr/>
          </a:p>
          <a:p>
            <a:pPr indent="-285750" lvl="1" marL="552450" rtl="0" algn="l">
              <a:lnSpc>
                <a:spcPct val="100000"/>
              </a:lnSpc>
              <a:spcBef>
                <a:spcPts val="400"/>
              </a:spcBef>
              <a:spcAft>
                <a:spcPts val="0"/>
              </a:spcAft>
              <a:buSzPts val="2200"/>
              <a:buChar char="▪"/>
            </a:pPr>
            <a:r>
              <a:rPr lang="en-US"/>
              <a:t>Address of first byte in word</a:t>
            </a:r>
            <a:endParaRPr/>
          </a:p>
          <a:p>
            <a:pPr indent="-285750" lvl="1" marL="552450" rtl="0" algn="l">
              <a:lnSpc>
                <a:spcPct val="100000"/>
              </a:lnSpc>
              <a:spcBef>
                <a:spcPts val="400"/>
              </a:spcBef>
              <a:spcAft>
                <a:spcPts val="0"/>
              </a:spcAft>
              <a:buSzPts val="2200"/>
              <a:buChar char="▪"/>
            </a:pPr>
            <a:r>
              <a:rPr lang="en-US"/>
              <a:t>Addresses of successive words differ by 4 (32-bit) or 8 (64-bit)</a:t>
            </a:r>
            <a:endParaRPr/>
          </a:p>
        </p:txBody>
      </p:sp>
      <p:grpSp>
        <p:nvGrpSpPr>
          <p:cNvPr id="1339" name="Google Shape;1339;p54"/>
          <p:cNvGrpSpPr/>
          <p:nvPr/>
        </p:nvGrpSpPr>
        <p:grpSpPr>
          <a:xfrm>
            <a:off x="5219700" y="1143000"/>
            <a:ext cx="3467100" cy="5591175"/>
            <a:chOff x="0" y="0"/>
            <a:chExt cx="2184" cy="3522"/>
          </a:xfrm>
        </p:grpSpPr>
        <p:sp>
          <p:nvSpPr>
            <p:cNvPr id="1340" name="Google Shape;1340;p54"/>
            <p:cNvSpPr/>
            <p:nvPr/>
          </p:nvSpPr>
          <p:spPr>
            <a:xfrm>
              <a:off x="1253" y="41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1" name="Google Shape;1341;p54"/>
            <p:cNvSpPr/>
            <p:nvPr/>
          </p:nvSpPr>
          <p:spPr>
            <a:xfrm>
              <a:off x="1253" y="61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2" name="Google Shape;1342;p54"/>
            <p:cNvSpPr/>
            <p:nvPr/>
          </p:nvSpPr>
          <p:spPr>
            <a:xfrm>
              <a:off x="1253" y="80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3" name="Google Shape;1343;p54"/>
            <p:cNvSpPr/>
            <p:nvPr/>
          </p:nvSpPr>
          <p:spPr>
            <a:xfrm>
              <a:off x="1253" y="99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4" name="Google Shape;1344;p54"/>
            <p:cNvSpPr/>
            <p:nvPr/>
          </p:nvSpPr>
          <p:spPr>
            <a:xfrm>
              <a:off x="1253" y="118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5" name="Google Shape;1345;p54"/>
            <p:cNvSpPr/>
            <p:nvPr/>
          </p:nvSpPr>
          <p:spPr>
            <a:xfrm>
              <a:off x="1253" y="137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6" name="Google Shape;1346;p54"/>
            <p:cNvSpPr/>
            <p:nvPr/>
          </p:nvSpPr>
          <p:spPr>
            <a:xfrm>
              <a:off x="1253" y="157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7" name="Google Shape;1347;p54"/>
            <p:cNvSpPr/>
            <p:nvPr/>
          </p:nvSpPr>
          <p:spPr>
            <a:xfrm>
              <a:off x="1253" y="176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8" name="Google Shape;1348;p54"/>
            <p:cNvSpPr/>
            <p:nvPr/>
          </p:nvSpPr>
          <p:spPr>
            <a:xfrm>
              <a:off x="1253" y="195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9" name="Google Shape;1349;p54"/>
            <p:cNvSpPr/>
            <p:nvPr/>
          </p:nvSpPr>
          <p:spPr>
            <a:xfrm>
              <a:off x="1253" y="214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50" name="Google Shape;1350;p54"/>
            <p:cNvSpPr/>
            <p:nvPr/>
          </p:nvSpPr>
          <p:spPr>
            <a:xfrm>
              <a:off x="1253" y="233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51" name="Google Shape;1351;p54"/>
            <p:cNvSpPr/>
            <p:nvPr/>
          </p:nvSpPr>
          <p:spPr>
            <a:xfrm>
              <a:off x="1253" y="253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52" name="Google Shape;1352;p54"/>
            <p:cNvSpPr/>
            <p:nvPr/>
          </p:nvSpPr>
          <p:spPr>
            <a:xfrm>
              <a:off x="1733" y="41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sp>
          <p:nvSpPr>
            <p:cNvPr id="1353" name="Google Shape;1353;p54"/>
            <p:cNvSpPr/>
            <p:nvPr/>
          </p:nvSpPr>
          <p:spPr>
            <a:xfrm>
              <a:off x="1733" y="61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0001</a:t>
              </a:r>
              <a:endParaRPr b="0" i="0" sz="1400" u="none" cap="none" strike="noStrike">
                <a:solidFill>
                  <a:srgbClr val="000000"/>
                </a:solidFill>
                <a:latin typeface="Arial"/>
                <a:ea typeface="Arial"/>
                <a:cs typeface="Arial"/>
                <a:sym typeface="Arial"/>
              </a:endParaRPr>
            </a:p>
          </p:txBody>
        </p:sp>
        <p:sp>
          <p:nvSpPr>
            <p:cNvPr id="1354" name="Google Shape;1354;p54"/>
            <p:cNvSpPr/>
            <p:nvPr/>
          </p:nvSpPr>
          <p:spPr>
            <a:xfrm>
              <a:off x="1733" y="80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0002</a:t>
              </a:r>
              <a:endParaRPr b="0" i="0" sz="1400" u="none" cap="none" strike="noStrike">
                <a:solidFill>
                  <a:srgbClr val="000000"/>
                </a:solidFill>
                <a:latin typeface="Arial"/>
                <a:ea typeface="Arial"/>
                <a:cs typeface="Arial"/>
                <a:sym typeface="Arial"/>
              </a:endParaRPr>
            </a:p>
          </p:txBody>
        </p:sp>
        <p:sp>
          <p:nvSpPr>
            <p:cNvPr id="1355" name="Google Shape;1355;p54"/>
            <p:cNvSpPr/>
            <p:nvPr/>
          </p:nvSpPr>
          <p:spPr>
            <a:xfrm>
              <a:off x="1733" y="99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0003</a:t>
              </a:r>
              <a:endParaRPr b="0" i="0" sz="1400" u="none" cap="none" strike="noStrike">
                <a:solidFill>
                  <a:srgbClr val="000000"/>
                </a:solidFill>
                <a:latin typeface="Arial"/>
                <a:ea typeface="Arial"/>
                <a:cs typeface="Arial"/>
                <a:sym typeface="Arial"/>
              </a:endParaRPr>
            </a:p>
          </p:txBody>
        </p:sp>
        <p:sp>
          <p:nvSpPr>
            <p:cNvPr id="1356" name="Google Shape;1356;p54"/>
            <p:cNvSpPr/>
            <p:nvPr/>
          </p:nvSpPr>
          <p:spPr>
            <a:xfrm>
              <a:off x="1733" y="118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sp>
          <p:nvSpPr>
            <p:cNvPr id="1357" name="Google Shape;1357;p54"/>
            <p:cNvSpPr/>
            <p:nvPr/>
          </p:nvSpPr>
          <p:spPr>
            <a:xfrm>
              <a:off x="1733" y="137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0005</a:t>
              </a:r>
              <a:endParaRPr b="0" i="0" sz="1400" u="none" cap="none" strike="noStrike">
                <a:solidFill>
                  <a:srgbClr val="000000"/>
                </a:solidFill>
                <a:latin typeface="Arial"/>
                <a:ea typeface="Arial"/>
                <a:cs typeface="Arial"/>
                <a:sym typeface="Arial"/>
              </a:endParaRPr>
            </a:p>
          </p:txBody>
        </p:sp>
        <p:sp>
          <p:nvSpPr>
            <p:cNvPr id="1358" name="Google Shape;1358;p54"/>
            <p:cNvSpPr/>
            <p:nvPr/>
          </p:nvSpPr>
          <p:spPr>
            <a:xfrm>
              <a:off x="1733" y="157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0006</a:t>
              </a:r>
              <a:endParaRPr b="0" i="0" sz="1400" u="none" cap="none" strike="noStrike">
                <a:solidFill>
                  <a:srgbClr val="000000"/>
                </a:solidFill>
                <a:latin typeface="Arial"/>
                <a:ea typeface="Arial"/>
                <a:cs typeface="Arial"/>
                <a:sym typeface="Arial"/>
              </a:endParaRPr>
            </a:p>
          </p:txBody>
        </p:sp>
        <p:sp>
          <p:nvSpPr>
            <p:cNvPr id="1359" name="Google Shape;1359;p54"/>
            <p:cNvSpPr/>
            <p:nvPr/>
          </p:nvSpPr>
          <p:spPr>
            <a:xfrm>
              <a:off x="1733" y="176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0007</a:t>
              </a:r>
              <a:endParaRPr b="0" i="0" sz="1400" u="none" cap="none" strike="noStrike">
                <a:solidFill>
                  <a:srgbClr val="000000"/>
                </a:solidFill>
                <a:latin typeface="Arial"/>
                <a:ea typeface="Arial"/>
                <a:cs typeface="Arial"/>
                <a:sym typeface="Arial"/>
              </a:endParaRPr>
            </a:p>
          </p:txBody>
        </p:sp>
        <p:sp>
          <p:nvSpPr>
            <p:cNvPr id="1360" name="Google Shape;1360;p54"/>
            <p:cNvSpPr/>
            <p:nvPr/>
          </p:nvSpPr>
          <p:spPr>
            <a:xfrm>
              <a:off x="1733" y="195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sp>
          <p:nvSpPr>
            <p:cNvPr id="1361" name="Google Shape;1361;p54"/>
            <p:cNvSpPr/>
            <p:nvPr/>
          </p:nvSpPr>
          <p:spPr>
            <a:xfrm>
              <a:off x="1733" y="214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0009</a:t>
              </a:r>
              <a:endParaRPr b="0" i="0" sz="1400" u="none" cap="none" strike="noStrike">
                <a:solidFill>
                  <a:srgbClr val="000000"/>
                </a:solidFill>
                <a:latin typeface="Arial"/>
                <a:ea typeface="Arial"/>
                <a:cs typeface="Arial"/>
                <a:sym typeface="Arial"/>
              </a:endParaRPr>
            </a:p>
          </p:txBody>
        </p:sp>
        <p:sp>
          <p:nvSpPr>
            <p:cNvPr id="1362" name="Google Shape;1362;p54"/>
            <p:cNvSpPr/>
            <p:nvPr/>
          </p:nvSpPr>
          <p:spPr>
            <a:xfrm>
              <a:off x="1733" y="233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0010</a:t>
              </a:r>
              <a:endParaRPr b="0" i="0" sz="1400" u="none" cap="none" strike="noStrike">
                <a:solidFill>
                  <a:srgbClr val="000000"/>
                </a:solidFill>
                <a:latin typeface="Arial"/>
                <a:ea typeface="Arial"/>
                <a:cs typeface="Arial"/>
                <a:sym typeface="Arial"/>
              </a:endParaRPr>
            </a:p>
          </p:txBody>
        </p:sp>
        <p:sp>
          <p:nvSpPr>
            <p:cNvPr id="1363" name="Google Shape;1363;p54"/>
            <p:cNvSpPr/>
            <p:nvPr/>
          </p:nvSpPr>
          <p:spPr>
            <a:xfrm>
              <a:off x="1733" y="253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0011</a:t>
              </a:r>
              <a:endParaRPr b="0" i="0" sz="1400" u="none" cap="none" strike="noStrike">
                <a:solidFill>
                  <a:srgbClr val="000000"/>
                </a:solidFill>
                <a:latin typeface="Arial"/>
                <a:ea typeface="Arial"/>
                <a:cs typeface="Arial"/>
                <a:sym typeface="Arial"/>
              </a:endParaRPr>
            </a:p>
          </p:txBody>
        </p:sp>
        <p:grpSp>
          <p:nvGrpSpPr>
            <p:cNvPr id="1364" name="Google Shape;1364;p54"/>
            <p:cNvGrpSpPr/>
            <p:nvPr/>
          </p:nvGrpSpPr>
          <p:grpSpPr>
            <a:xfrm>
              <a:off x="657" y="418"/>
              <a:ext cx="384" cy="3072"/>
              <a:chOff x="0" y="0"/>
              <a:chExt cx="384" cy="3072"/>
            </a:xfrm>
          </p:grpSpPr>
          <p:sp>
            <p:nvSpPr>
              <p:cNvPr id="1365" name="Google Shape;1365;p54"/>
              <p:cNvSpPr/>
              <p:nvPr/>
            </p:nvSpPr>
            <p:spPr>
              <a:xfrm>
                <a:off x="0" y="1536"/>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6" name="Google Shape;1366;p54"/>
              <p:cNvSpPr/>
              <p:nvPr/>
            </p:nvSpPr>
            <p:spPr>
              <a:xfrm>
                <a:off x="0" y="0"/>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367" name="Google Shape;1367;p54"/>
            <p:cNvGrpSpPr/>
            <p:nvPr/>
          </p:nvGrpSpPr>
          <p:grpSpPr>
            <a:xfrm>
              <a:off x="81" y="418"/>
              <a:ext cx="384" cy="3072"/>
              <a:chOff x="0" y="0"/>
              <a:chExt cx="384" cy="3072"/>
            </a:xfrm>
          </p:grpSpPr>
          <p:sp>
            <p:nvSpPr>
              <p:cNvPr id="1368" name="Google Shape;1368;p54"/>
              <p:cNvSpPr/>
              <p:nvPr/>
            </p:nvSpPr>
            <p:spPr>
              <a:xfrm>
                <a:off x="0" y="0"/>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9" name="Google Shape;1369;p54"/>
              <p:cNvSpPr/>
              <p:nvPr/>
            </p:nvSpPr>
            <p:spPr>
              <a:xfrm>
                <a:off x="0" y="768"/>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0" name="Google Shape;1370;p54"/>
              <p:cNvSpPr/>
              <p:nvPr/>
            </p:nvSpPr>
            <p:spPr>
              <a:xfrm>
                <a:off x="0" y="1536"/>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1" name="Google Shape;1371;p54"/>
              <p:cNvSpPr/>
              <p:nvPr/>
            </p:nvSpPr>
            <p:spPr>
              <a:xfrm>
                <a:off x="0" y="2304"/>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372" name="Google Shape;1372;p54"/>
            <p:cNvSpPr/>
            <p:nvPr/>
          </p:nvSpPr>
          <p:spPr>
            <a:xfrm>
              <a:off x="0"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32-bit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373" name="Google Shape;1373;p54"/>
            <p:cNvSpPr/>
            <p:nvPr/>
          </p:nvSpPr>
          <p:spPr>
            <a:xfrm>
              <a:off x="1198" y="82"/>
              <a:ext cx="490"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Bytes</a:t>
              </a:r>
              <a:endParaRPr b="0" i="0" sz="1400" u="none" cap="none" strike="noStrike">
                <a:solidFill>
                  <a:srgbClr val="000000"/>
                </a:solidFill>
                <a:latin typeface="Arial"/>
                <a:ea typeface="Arial"/>
                <a:cs typeface="Arial"/>
                <a:sym typeface="Arial"/>
              </a:endParaRPr>
            </a:p>
          </p:txBody>
        </p:sp>
        <p:sp>
          <p:nvSpPr>
            <p:cNvPr id="1374" name="Google Shape;1374;p54"/>
            <p:cNvSpPr/>
            <p:nvPr/>
          </p:nvSpPr>
          <p:spPr>
            <a:xfrm>
              <a:off x="1718" y="82"/>
              <a:ext cx="466"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Addr.</a:t>
              </a:r>
              <a:endParaRPr b="0" i="0" sz="1400" u="none" cap="none" strike="noStrike">
                <a:solidFill>
                  <a:srgbClr val="000000"/>
                </a:solidFill>
                <a:latin typeface="Arial"/>
                <a:ea typeface="Arial"/>
                <a:cs typeface="Arial"/>
                <a:sym typeface="Arial"/>
              </a:endParaRPr>
            </a:p>
          </p:txBody>
        </p:sp>
        <p:sp>
          <p:nvSpPr>
            <p:cNvPr id="1375" name="Google Shape;1375;p54"/>
            <p:cNvSpPr/>
            <p:nvPr/>
          </p:nvSpPr>
          <p:spPr>
            <a:xfrm>
              <a:off x="1253" y="272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6" name="Google Shape;1376;p54"/>
            <p:cNvSpPr/>
            <p:nvPr/>
          </p:nvSpPr>
          <p:spPr>
            <a:xfrm>
              <a:off x="1733" y="272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sp>
          <p:nvSpPr>
            <p:cNvPr id="1377" name="Google Shape;1377;p54"/>
            <p:cNvSpPr/>
            <p:nvPr/>
          </p:nvSpPr>
          <p:spPr>
            <a:xfrm>
              <a:off x="1253" y="291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8" name="Google Shape;1378;p54"/>
            <p:cNvSpPr/>
            <p:nvPr/>
          </p:nvSpPr>
          <p:spPr>
            <a:xfrm>
              <a:off x="1733" y="291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0013</a:t>
              </a:r>
              <a:endParaRPr b="0" i="0" sz="1400" u="none" cap="none" strike="noStrike">
                <a:solidFill>
                  <a:srgbClr val="000000"/>
                </a:solidFill>
                <a:latin typeface="Arial"/>
                <a:ea typeface="Arial"/>
                <a:cs typeface="Arial"/>
                <a:sym typeface="Arial"/>
              </a:endParaRPr>
            </a:p>
          </p:txBody>
        </p:sp>
        <p:sp>
          <p:nvSpPr>
            <p:cNvPr id="1379" name="Google Shape;1379;p54"/>
            <p:cNvSpPr/>
            <p:nvPr/>
          </p:nvSpPr>
          <p:spPr>
            <a:xfrm>
              <a:off x="1253" y="310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0" name="Google Shape;1380;p54"/>
            <p:cNvSpPr/>
            <p:nvPr/>
          </p:nvSpPr>
          <p:spPr>
            <a:xfrm>
              <a:off x="1733" y="310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0014</a:t>
              </a:r>
              <a:endParaRPr b="0" i="0" sz="1400" u="none" cap="none" strike="noStrike">
                <a:solidFill>
                  <a:srgbClr val="000000"/>
                </a:solidFill>
                <a:latin typeface="Arial"/>
                <a:ea typeface="Arial"/>
                <a:cs typeface="Arial"/>
                <a:sym typeface="Arial"/>
              </a:endParaRPr>
            </a:p>
          </p:txBody>
        </p:sp>
        <p:sp>
          <p:nvSpPr>
            <p:cNvPr id="1381" name="Google Shape;1381;p54"/>
            <p:cNvSpPr/>
            <p:nvPr/>
          </p:nvSpPr>
          <p:spPr>
            <a:xfrm>
              <a:off x="1253" y="329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2" name="Google Shape;1382;p54"/>
            <p:cNvSpPr/>
            <p:nvPr/>
          </p:nvSpPr>
          <p:spPr>
            <a:xfrm>
              <a:off x="1733" y="329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0015</a:t>
              </a:r>
              <a:endParaRPr b="0" i="0" sz="1400" u="none" cap="none" strike="noStrike">
                <a:solidFill>
                  <a:srgbClr val="000000"/>
                </a:solidFill>
                <a:latin typeface="Arial"/>
                <a:ea typeface="Arial"/>
                <a:cs typeface="Arial"/>
                <a:sym typeface="Arial"/>
              </a:endParaRPr>
            </a:p>
          </p:txBody>
        </p:sp>
        <p:sp>
          <p:nvSpPr>
            <p:cNvPr id="1383" name="Google Shape;1383;p54"/>
            <p:cNvSpPr/>
            <p:nvPr/>
          </p:nvSpPr>
          <p:spPr>
            <a:xfrm>
              <a:off x="576"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64-bit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384" name="Google Shape;1384;p54"/>
            <p:cNvSpPr/>
            <p:nvPr/>
          </p:nvSpPr>
          <p:spPr>
            <a:xfrm>
              <a:off x="657" y="94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5" name="Google Shape;1385;p54"/>
            <p:cNvSpPr/>
            <p:nvPr/>
          </p:nvSpPr>
          <p:spPr>
            <a:xfrm>
              <a:off x="657" y="2434"/>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6" name="Google Shape;1386;p54"/>
            <p:cNvSpPr/>
            <p:nvPr/>
          </p:nvSpPr>
          <p:spPr>
            <a:xfrm>
              <a:off x="81" y="562"/>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7" name="Google Shape;1387;p54"/>
            <p:cNvSpPr/>
            <p:nvPr/>
          </p:nvSpPr>
          <p:spPr>
            <a:xfrm>
              <a:off x="81" y="1330"/>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8" name="Google Shape;1388;p54"/>
            <p:cNvSpPr/>
            <p:nvPr/>
          </p:nvSpPr>
          <p:spPr>
            <a:xfrm>
              <a:off x="81" y="2098"/>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9" name="Google Shape;1389;p54"/>
            <p:cNvSpPr/>
            <p:nvPr/>
          </p:nvSpPr>
          <p:spPr>
            <a:xfrm>
              <a:off x="81" y="286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1390" name="Google Shape;1390;p54"/>
            <p:cNvGrpSpPr/>
            <p:nvPr/>
          </p:nvGrpSpPr>
          <p:grpSpPr>
            <a:xfrm>
              <a:off x="103" y="826"/>
              <a:ext cx="340" cy="2496"/>
              <a:chOff x="0" y="0"/>
              <a:chExt cx="340" cy="2496"/>
            </a:xfrm>
          </p:grpSpPr>
          <p:grpSp>
            <p:nvGrpSpPr>
              <p:cNvPr id="1391" name="Google Shape;1391;p54"/>
              <p:cNvGrpSpPr/>
              <p:nvPr/>
            </p:nvGrpSpPr>
            <p:grpSpPr>
              <a:xfrm>
                <a:off x="0" y="0"/>
                <a:ext cx="340" cy="192"/>
                <a:chOff x="0" y="0"/>
                <a:chExt cx="340" cy="192"/>
              </a:xfrm>
            </p:grpSpPr>
            <p:sp>
              <p:nvSpPr>
                <p:cNvPr id="1392" name="Google Shape;1392;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3" name="Google Shape;1393;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394" name="Google Shape;1394;p54"/>
              <p:cNvGrpSpPr/>
              <p:nvPr/>
            </p:nvGrpSpPr>
            <p:grpSpPr>
              <a:xfrm>
                <a:off x="0" y="768"/>
                <a:ext cx="340" cy="192"/>
                <a:chOff x="0" y="0"/>
                <a:chExt cx="340" cy="192"/>
              </a:xfrm>
            </p:grpSpPr>
            <p:sp>
              <p:nvSpPr>
                <p:cNvPr id="1395" name="Google Shape;1395;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6" name="Google Shape;1396;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grpSp>
          <p:grpSp>
            <p:nvGrpSpPr>
              <p:cNvPr id="1397" name="Google Shape;1397;p54"/>
              <p:cNvGrpSpPr/>
              <p:nvPr/>
            </p:nvGrpSpPr>
            <p:grpSpPr>
              <a:xfrm>
                <a:off x="0" y="1536"/>
                <a:ext cx="340" cy="192"/>
                <a:chOff x="0" y="0"/>
                <a:chExt cx="340" cy="192"/>
              </a:xfrm>
            </p:grpSpPr>
            <p:sp>
              <p:nvSpPr>
                <p:cNvPr id="1398" name="Google Shape;1398;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9" name="Google Shape;1399;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nvGrpSpPr>
              <p:cNvPr id="1400" name="Google Shape;1400;p54"/>
              <p:cNvGrpSpPr/>
              <p:nvPr/>
            </p:nvGrpSpPr>
            <p:grpSpPr>
              <a:xfrm>
                <a:off x="0" y="2304"/>
                <a:ext cx="340" cy="192"/>
                <a:chOff x="0" y="0"/>
                <a:chExt cx="340" cy="192"/>
              </a:xfrm>
            </p:grpSpPr>
            <p:sp>
              <p:nvSpPr>
                <p:cNvPr id="1401" name="Google Shape;1401;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02" name="Google Shape;1402;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grpSp>
        </p:grpSp>
        <p:grpSp>
          <p:nvGrpSpPr>
            <p:cNvPr id="1403" name="Google Shape;1403;p54"/>
            <p:cNvGrpSpPr/>
            <p:nvPr/>
          </p:nvGrpSpPr>
          <p:grpSpPr>
            <a:xfrm>
              <a:off x="679" y="1210"/>
              <a:ext cx="340" cy="1680"/>
              <a:chOff x="0" y="0"/>
              <a:chExt cx="340" cy="1680"/>
            </a:xfrm>
          </p:grpSpPr>
          <p:grpSp>
            <p:nvGrpSpPr>
              <p:cNvPr id="1404" name="Google Shape;1404;p54"/>
              <p:cNvGrpSpPr/>
              <p:nvPr/>
            </p:nvGrpSpPr>
            <p:grpSpPr>
              <a:xfrm>
                <a:off x="0" y="0"/>
                <a:ext cx="340" cy="192"/>
                <a:chOff x="0" y="0"/>
                <a:chExt cx="340" cy="192"/>
              </a:xfrm>
            </p:grpSpPr>
            <p:sp>
              <p:nvSpPr>
                <p:cNvPr id="1405" name="Google Shape;1405;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06" name="Google Shape;1406;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407" name="Google Shape;1407;p54"/>
              <p:cNvGrpSpPr/>
              <p:nvPr/>
            </p:nvGrpSpPr>
            <p:grpSpPr>
              <a:xfrm>
                <a:off x="0" y="1488"/>
                <a:ext cx="340" cy="192"/>
                <a:chOff x="0" y="0"/>
                <a:chExt cx="340" cy="192"/>
              </a:xfrm>
            </p:grpSpPr>
            <p:sp>
              <p:nvSpPr>
                <p:cNvPr id="1408" name="Google Shape;1408;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09" name="Google Shape;1409;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5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1415" name="Google Shape;1415;p55"/>
          <p:cNvGraphicFramePr/>
          <p:nvPr/>
        </p:nvGraphicFramePr>
        <p:xfrm>
          <a:off x="1549400" y="1524000"/>
          <a:ext cx="3000000" cy="3000000"/>
        </p:xfrm>
        <a:graphic>
          <a:graphicData uri="http://schemas.openxmlformats.org/drawingml/2006/table">
            <a:tbl>
              <a:tblPr>
                <a:noFill/>
                <a:tableStyleId>{FEEA39E4-4910-4FF8-A59C-5CB58C620A48}</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a:t>
            </a:r>
            <a:endParaRPr/>
          </a:p>
        </p:txBody>
      </p:sp>
      <p:sp>
        <p:nvSpPr>
          <p:cNvPr id="1421" name="Google Shape;1421;p5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 how are the bytes within a multi-byte word ordered in memory?</a:t>
            </a:r>
            <a:endParaRPr/>
          </a:p>
          <a:p>
            <a:pPr indent="-342900" lvl="0" marL="342900" rtl="0" algn="l">
              <a:lnSpc>
                <a:spcPct val="100000"/>
              </a:lnSpc>
              <a:spcBef>
                <a:spcPts val="480"/>
              </a:spcBef>
              <a:spcAft>
                <a:spcPts val="0"/>
              </a:spcAft>
              <a:buSzPts val="1440"/>
              <a:buChar char="⬛"/>
            </a:pPr>
            <a:r>
              <a:rPr lang="en-US"/>
              <a:t>Conventions</a:t>
            </a:r>
            <a:endParaRPr/>
          </a:p>
          <a:p>
            <a:pPr indent="-285750" lvl="1" marL="552450" rtl="0" algn="l">
              <a:lnSpc>
                <a:spcPct val="100000"/>
              </a:lnSpc>
              <a:spcBef>
                <a:spcPts val="400"/>
              </a:spcBef>
              <a:spcAft>
                <a:spcPts val="0"/>
              </a:spcAft>
              <a:buSzPts val="2200"/>
              <a:buChar char="▪"/>
            </a:pPr>
            <a:r>
              <a:rPr lang="en-US"/>
              <a:t>Big Endian: Sun, PPC Mac, Internet</a:t>
            </a:r>
            <a:endParaRPr/>
          </a:p>
          <a:p>
            <a:pPr indent="-228600" lvl="2" marL="838200" rtl="0" algn="l">
              <a:lnSpc>
                <a:spcPct val="100000"/>
              </a:lnSpc>
              <a:spcBef>
                <a:spcPts val="400"/>
              </a:spcBef>
              <a:spcAft>
                <a:spcPts val="0"/>
              </a:spcAft>
              <a:buClr>
                <a:schemeClr val="dk1"/>
              </a:buClr>
              <a:buSzPts val="1600"/>
              <a:buChar char="▪"/>
            </a:pPr>
            <a:r>
              <a:rPr lang="en-US"/>
              <a:t>Least significant byte has highest address</a:t>
            </a:r>
            <a:endParaRPr/>
          </a:p>
          <a:p>
            <a:pPr indent="-285750" lvl="1" marL="552450" rtl="0" algn="l">
              <a:lnSpc>
                <a:spcPct val="100000"/>
              </a:lnSpc>
              <a:spcBef>
                <a:spcPts val="400"/>
              </a:spcBef>
              <a:spcAft>
                <a:spcPts val="0"/>
              </a:spcAft>
              <a:buSzPts val="2200"/>
              <a:buChar char="▪"/>
            </a:pPr>
            <a:r>
              <a:rPr lang="en-US"/>
              <a:t>Little Endian: x86, ARM processors running Android, iOS, and Windows</a:t>
            </a:r>
            <a:endParaRPr/>
          </a:p>
          <a:p>
            <a:pPr indent="-228600" lvl="2" marL="838200" rtl="0" algn="l">
              <a:lnSpc>
                <a:spcPct val="100000"/>
              </a:lnSpc>
              <a:spcBef>
                <a:spcPts val="400"/>
              </a:spcBef>
              <a:spcAft>
                <a:spcPts val="0"/>
              </a:spcAft>
              <a:buClr>
                <a:schemeClr val="dk1"/>
              </a:buClr>
              <a:buSzPts val="1600"/>
              <a:buChar char="▪"/>
            </a:pPr>
            <a:r>
              <a:rPr lang="en-US"/>
              <a:t>Least significant byte has lowest address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5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 Example</a:t>
            </a:r>
            <a:endParaRPr/>
          </a:p>
        </p:txBody>
      </p:sp>
      <p:sp>
        <p:nvSpPr>
          <p:cNvPr id="1427" name="Google Shape;1427;p57"/>
          <p:cNvSpPr txBox="1"/>
          <p:nvPr>
            <p:ph idx="1" type="body"/>
          </p:nvPr>
        </p:nvSpPr>
        <p:spPr>
          <a:xfrm>
            <a:off x="396875" y="1524001"/>
            <a:ext cx="7896225" cy="481012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Example</a:t>
            </a:r>
            <a:endParaRPr/>
          </a:p>
          <a:p>
            <a:pPr indent="-285750" lvl="1" marL="552450" rtl="0" algn="l">
              <a:lnSpc>
                <a:spcPct val="100000"/>
              </a:lnSpc>
              <a:spcBef>
                <a:spcPts val="400"/>
              </a:spcBef>
              <a:spcAft>
                <a:spcPts val="0"/>
              </a:spcAft>
              <a:buSzPts val="2200"/>
              <a:buChar char="▪"/>
            </a:pPr>
            <a:r>
              <a:rPr lang="en-US"/>
              <a:t>Variable x has 4-byte value of 0x01234567</a:t>
            </a:r>
            <a:endParaRPr/>
          </a:p>
          <a:p>
            <a:pPr indent="-285750" lvl="1" marL="552450" rtl="0" algn="l">
              <a:lnSpc>
                <a:spcPct val="100000"/>
              </a:lnSpc>
              <a:spcBef>
                <a:spcPts val="400"/>
              </a:spcBef>
              <a:spcAft>
                <a:spcPts val="0"/>
              </a:spcAft>
              <a:buSzPts val="2200"/>
              <a:buChar char="▪"/>
            </a:pPr>
            <a:r>
              <a:rPr lang="en-US"/>
              <a:t>Address given by &amp;x is 0x100</a:t>
            </a:r>
            <a:endParaRPr/>
          </a:p>
        </p:txBody>
      </p:sp>
      <p:grpSp>
        <p:nvGrpSpPr>
          <p:cNvPr id="1428" name="Google Shape;1428;p57"/>
          <p:cNvGrpSpPr/>
          <p:nvPr/>
        </p:nvGrpSpPr>
        <p:grpSpPr>
          <a:xfrm>
            <a:off x="2057400" y="3479800"/>
            <a:ext cx="5486400" cy="635000"/>
            <a:chOff x="0" y="0"/>
            <a:chExt cx="3456" cy="400"/>
          </a:xfrm>
        </p:grpSpPr>
        <p:grpSp>
          <p:nvGrpSpPr>
            <p:cNvPr id="1429" name="Google Shape;1429;p57"/>
            <p:cNvGrpSpPr/>
            <p:nvPr/>
          </p:nvGrpSpPr>
          <p:grpSpPr>
            <a:xfrm>
              <a:off x="864" y="0"/>
              <a:ext cx="433" cy="192"/>
              <a:chOff x="0" y="0"/>
              <a:chExt cx="433" cy="192"/>
            </a:xfrm>
          </p:grpSpPr>
          <p:sp>
            <p:nvSpPr>
              <p:cNvPr id="1430" name="Google Shape;1430;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1" name="Google Shape;1431;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432" name="Google Shape;1432;p57"/>
            <p:cNvGrpSpPr/>
            <p:nvPr/>
          </p:nvGrpSpPr>
          <p:grpSpPr>
            <a:xfrm>
              <a:off x="1296" y="0"/>
              <a:ext cx="433" cy="192"/>
              <a:chOff x="0" y="0"/>
              <a:chExt cx="433" cy="192"/>
            </a:xfrm>
          </p:grpSpPr>
          <p:sp>
            <p:nvSpPr>
              <p:cNvPr id="1433" name="Google Shape;1433;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4" name="Google Shape;1434;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435" name="Google Shape;1435;p57"/>
            <p:cNvGrpSpPr/>
            <p:nvPr/>
          </p:nvGrpSpPr>
          <p:grpSpPr>
            <a:xfrm>
              <a:off x="1728" y="0"/>
              <a:ext cx="433" cy="192"/>
              <a:chOff x="0" y="0"/>
              <a:chExt cx="433" cy="192"/>
            </a:xfrm>
          </p:grpSpPr>
          <p:sp>
            <p:nvSpPr>
              <p:cNvPr id="1436" name="Google Shape;1436;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7" name="Google Shape;1437;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438" name="Google Shape;1438;p57"/>
            <p:cNvGrpSpPr/>
            <p:nvPr/>
          </p:nvGrpSpPr>
          <p:grpSpPr>
            <a:xfrm>
              <a:off x="2160" y="0"/>
              <a:ext cx="433" cy="192"/>
              <a:chOff x="0" y="0"/>
              <a:chExt cx="433" cy="192"/>
            </a:xfrm>
          </p:grpSpPr>
          <p:sp>
            <p:nvSpPr>
              <p:cNvPr id="1439" name="Google Shape;1439;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0" name="Google Shape;1440;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441" name="Google Shape;1441;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2" name="Google Shape;1442;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443" name="Google Shape;1443;p57"/>
            <p:cNvGrpSpPr/>
            <p:nvPr/>
          </p:nvGrpSpPr>
          <p:grpSpPr>
            <a:xfrm>
              <a:off x="864" y="176"/>
              <a:ext cx="432" cy="224"/>
              <a:chOff x="0" y="0"/>
              <a:chExt cx="432" cy="224"/>
            </a:xfrm>
          </p:grpSpPr>
          <p:sp>
            <p:nvSpPr>
              <p:cNvPr id="1444" name="Google Shape;1444;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5" name="Google Shape;1445;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446" name="Google Shape;1446;p57"/>
            <p:cNvGrpSpPr/>
            <p:nvPr/>
          </p:nvGrpSpPr>
          <p:grpSpPr>
            <a:xfrm>
              <a:off x="1296" y="176"/>
              <a:ext cx="432" cy="224"/>
              <a:chOff x="0" y="0"/>
              <a:chExt cx="432" cy="224"/>
            </a:xfrm>
          </p:grpSpPr>
          <p:sp>
            <p:nvSpPr>
              <p:cNvPr id="1447" name="Google Shape;1447;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8" name="Google Shape;1448;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49" name="Google Shape;1449;p57"/>
            <p:cNvGrpSpPr/>
            <p:nvPr/>
          </p:nvGrpSpPr>
          <p:grpSpPr>
            <a:xfrm>
              <a:off x="1728" y="176"/>
              <a:ext cx="432" cy="224"/>
              <a:chOff x="0" y="0"/>
              <a:chExt cx="432" cy="224"/>
            </a:xfrm>
          </p:grpSpPr>
          <p:sp>
            <p:nvSpPr>
              <p:cNvPr id="1450" name="Google Shape;1450;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1" name="Google Shape;1451;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52" name="Google Shape;1452;p57"/>
            <p:cNvGrpSpPr/>
            <p:nvPr/>
          </p:nvGrpSpPr>
          <p:grpSpPr>
            <a:xfrm>
              <a:off x="2160" y="176"/>
              <a:ext cx="432" cy="224"/>
              <a:chOff x="0" y="0"/>
              <a:chExt cx="432" cy="224"/>
            </a:xfrm>
          </p:grpSpPr>
          <p:sp>
            <p:nvSpPr>
              <p:cNvPr id="1453" name="Google Shape;1453;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4" name="Google Shape;1454;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sp>
          <p:nvSpPr>
            <p:cNvPr id="1455" name="Google Shape;1455;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6" name="Google Shape;1456;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457" name="Google Shape;1457;p57"/>
          <p:cNvGrpSpPr/>
          <p:nvPr/>
        </p:nvGrpSpPr>
        <p:grpSpPr>
          <a:xfrm>
            <a:off x="2057400" y="4318000"/>
            <a:ext cx="5486400" cy="635000"/>
            <a:chOff x="0" y="0"/>
            <a:chExt cx="3456" cy="400"/>
          </a:xfrm>
        </p:grpSpPr>
        <p:grpSp>
          <p:nvGrpSpPr>
            <p:cNvPr id="1458" name="Google Shape;1458;p57"/>
            <p:cNvGrpSpPr/>
            <p:nvPr/>
          </p:nvGrpSpPr>
          <p:grpSpPr>
            <a:xfrm>
              <a:off x="864" y="0"/>
              <a:ext cx="433" cy="192"/>
              <a:chOff x="0" y="0"/>
              <a:chExt cx="433" cy="192"/>
            </a:xfrm>
          </p:grpSpPr>
          <p:sp>
            <p:nvSpPr>
              <p:cNvPr id="1459" name="Google Shape;1459;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0" name="Google Shape;1460;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461" name="Google Shape;1461;p57"/>
            <p:cNvGrpSpPr/>
            <p:nvPr/>
          </p:nvGrpSpPr>
          <p:grpSpPr>
            <a:xfrm>
              <a:off x="1296" y="0"/>
              <a:ext cx="433" cy="192"/>
              <a:chOff x="0" y="0"/>
              <a:chExt cx="433" cy="192"/>
            </a:xfrm>
          </p:grpSpPr>
          <p:sp>
            <p:nvSpPr>
              <p:cNvPr id="1462" name="Google Shape;1462;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3" name="Google Shape;1463;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464" name="Google Shape;1464;p57"/>
            <p:cNvGrpSpPr/>
            <p:nvPr/>
          </p:nvGrpSpPr>
          <p:grpSpPr>
            <a:xfrm>
              <a:off x="1728" y="0"/>
              <a:ext cx="433" cy="192"/>
              <a:chOff x="0" y="0"/>
              <a:chExt cx="433" cy="192"/>
            </a:xfrm>
          </p:grpSpPr>
          <p:sp>
            <p:nvSpPr>
              <p:cNvPr id="1465" name="Google Shape;1465;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6" name="Google Shape;1466;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467" name="Google Shape;1467;p57"/>
            <p:cNvGrpSpPr/>
            <p:nvPr/>
          </p:nvGrpSpPr>
          <p:grpSpPr>
            <a:xfrm>
              <a:off x="2160" y="0"/>
              <a:ext cx="433" cy="192"/>
              <a:chOff x="0" y="0"/>
              <a:chExt cx="433" cy="192"/>
            </a:xfrm>
          </p:grpSpPr>
          <p:sp>
            <p:nvSpPr>
              <p:cNvPr id="1468" name="Google Shape;1468;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9" name="Google Shape;1469;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470" name="Google Shape;1470;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1" name="Google Shape;1471;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472" name="Google Shape;1472;p57"/>
            <p:cNvGrpSpPr/>
            <p:nvPr/>
          </p:nvGrpSpPr>
          <p:grpSpPr>
            <a:xfrm>
              <a:off x="864" y="176"/>
              <a:ext cx="432" cy="224"/>
              <a:chOff x="0" y="0"/>
              <a:chExt cx="432" cy="224"/>
            </a:xfrm>
          </p:grpSpPr>
          <p:sp>
            <p:nvSpPr>
              <p:cNvPr id="1473" name="Google Shape;1473;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4" name="Google Shape;1474;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475" name="Google Shape;1475;p57"/>
            <p:cNvGrpSpPr/>
            <p:nvPr/>
          </p:nvGrpSpPr>
          <p:grpSpPr>
            <a:xfrm>
              <a:off x="1296" y="176"/>
              <a:ext cx="432" cy="224"/>
              <a:chOff x="0" y="0"/>
              <a:chExt cx="432" cy="224"/>
            </a:xfrm>
          </p:grpSpPr>
          <p:sp>
            <p:nvSpPr>
              <p:cNvPr id="1476" name="Google Shape;1476;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7" name="Google Shape;1477;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78" name="Google Shape;1478;p57"/>
            <p:cNvGrpSpPr/>
            <p:nvPr/>
          </p:nvGrpSpPr>
          <p:grpSpPr>
            <a:xfrm>
              <a:off x="1728" y="176"/>
              <a:ext cx="432" cy="224"/>
              <a:chOff x="0" y="0"/>
              <a:chExt cx="432" cy="224"/>
            </a:xfrm>
          </p:grpSpPr>
          <p:sp>
            <p:nvSpPr>
              <p:cNvPr id="1479" name="Google Shape;1479;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0" name="Google Shape;1480;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81" name="Google Shape;1481;p57"/>
            <p:cNvGrpSpPr/>
            <p:nvPr/>
          </p:nvGrpSpPr>
          <p:grpSpPr>
            <a:xfrm>
              <a:off x="2160" y="176"/>
              <a:ext cx="432" cy="224"/>
              <a:chOff x="0" y="0"/>
              <a:chExt cx="432" cy="224"/>
            </a:xfrm>
          </p:grpSpPr>
          <p:sp>
            <p:nvSpPr>
              <p:cNvPr id="1482" name="Google Shape;1482;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3" name="Google Shape;1483;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sp>
          <p:nvSpPr>
            <p:cNvPr id="1484" name="Google Shape;1484;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5" name="Google Shape;1485;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486" name="Google Shape;1486;p57"/>
          <p:cNvSpPr/>
          <p:nvPr/>
        </p:nvSpPr>
        <p:spPr>
          <a:xfrm>
            <a:off x="838200" y="34036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Big Endian</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838200" y="42418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Little Endian</a:t>
            </a:r>
            <a:endParaRPr b="0" i="0" sz="1400" u="none" cap="none" strike="noStrike">
              <a:solidFill>
                <a:srgbClr val="000000"/>
              </a:solidFill>
              <a:latin typeface="Arial"/>
              <a:ea typeface="Arial"/>
              <a:cs typeface="Arial"/>
              <a:sym typeface="Arial"/>
            </a:endParaRPr>
          </a:p>
        </p:txBody>
      </p:sp>
      <p:grpSp>
        <p:nvGrpSpPr>
          <p:cNvPr id="1488" name="Google Shape;1488;p57"/>
          <p:cNvGrpSpPr/>
          <p:nvPr/>
        </p:nvGrpSpPr>
        <p:grpSpPr>
          <a:xfrm>
            <a:off x="3429000" y="3759200"/>
            <a:ext cx="2743200" cy="355600"/>
            <a:chOff x="0" y="0"/>
            <a:chExt cx="1728" cy="224"/>
          </a:xfrm>
        </p:grpSpPr>
        <p:grpSp>
          <p:nvGrpSpPr>
            <p:cNvPr id="1489" name="Google Shape;1489;p57"/>
            <p:cNvGrpSpPr/>
            <p:nvPr/>
          </p:nvGrpSpPr>
          <p:grpSpPr>
            <a:xfrm>
              <a:off x="0" y="0"/>
              <a:ext cx="432" cy="224"/>
              <a:chOff x="0" y="0"/>
              <a:chExt cx="432" cy="224"/>
            </a:xfrm>
          </p:grpSpPr>
          <p:sp>
            <p:nvSpPr>
              <p:cNvPr id="1490" name="Google Shape;1490;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1" name="Google Shape;1491;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492" name="Google Shape;1492;p57"/>
            <p:cNvGrpSpPr/>
            <p:nvPr/>
          </p:nvGrpSpPr>
          <p:grpSpPr>
            <a:xfrm>
              <a:off x="432" y="0"/>
              <a:ext cx="432" cy="224"/>
              <a:chOff x="0" y="0"/>
              <a:chExt cx="432" cy="224"/>
            </a:xfrm>
          </p:grpSpPr>
          <p:sp>
            <p:nvSpPr>
              <p:cNvPr id="1493" name="Google Shape;1493;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4" name="Google Shape;1494;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95" name="Google Shape;1495;p57"/>
            <p:cNvGrpSpPr/>
            <p:nvPr/>
          </p:nvGrpSpPr>
          <p:grpSpPr>
            <a:xfrm>
              <a:off x="864" y="0"/>
              <a:ext cx="432" cy="224"/>
              <a:chOff x="0" y="0"/>
              <a:chExt cx="432" cy="224"/>
            </a:xfrm>
          </p:grpSpPr>
          <p:sp>
            <p:nvSpPr>
              <p:cNvPr id="1496" name="Google Shape;149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7" name="Google Shape;149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98" name="Google Shape;1498;p57"/>
            <p:cNvGrpSpPr/>
            <p:nvPr/>
          </p:nvGrpSpPr>
          <p:grpSpPr>
            <a:xfrm>
              <a:off x="1296" y="0"/>
              <a:ext cx="432" cy="224"/>
              <a:chOff x="0" y="0"/>
              <a:chExt cx="432" cy="224"/>
            </a:xfrm>
          </p:grpSpPr>
          <p:sp>
            <p:nvSpPr>
              <p:cNvPr id="1499" name="Google Shape;1499;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0" name="Google Shape;1500;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grpSp>
        <p:nvGrpSpPr>
          <p:cNvPr id="1501" name="Google Shape;1501;p57"/>
          <p:cNvGrpSpPr/>
          <p:nvPr/>
        </p:nvGrpSpPr>
        <p:grpSpPr>
          <a:xfrm>
            <a:off x="3429000" y="4597400"/>
            <a:ext cx="2743200" cy="355600"/>
            <a:chOff x="0" y="0"/>
            <a:chExt cx="1728" cy="224"/>
          </a:xfrm>
        </p:grpSpPr>
        <p:grpSp>
          <p:nvGrpSpPr>
            <p:cNvPr id="1502" name="Google Shape;1502;p57"/>
            <p:cNvGrpSpPr/>
            <p:nvPr/>
          </p:nvGrpSpPr>
          <p:grpSpPr>
            <a:xfrm>
              <a:off x="0" y="0"/>
              <a:ext cx="432" cy="224"/>
              <a:chOff x="0" y="0"/>
              <a:chExt cx="432" cy="224"/>
            </a:xfrm>
          </p:grpSpPr>
          <p:sp>
            <p:nvSpPr>
              <p:cNvPr id="1503" name="Google Shape;1503;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4" name="Google Shape;1504;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505" name="Google Shape;1505;p57"/>
            <p:cNvGrpSpPr/>
            <p:nvPr/>
          </p:nvGrpSpPr>
          <p:grpSpPr>
            <a:xfrm>
              <a:off x="432" y="0"/>
              <a:ext cx="432" cy="224"/>
              <a:chOff x="0" y="0"/>
              <a:chExt cx="432" cy="224"/>
            </a:xfrm>
          </p:grpSpPr>
          <p:sp>
            <p:nvSpPr>
              <p:cNvPr id="1506" name="Google Shape;150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7" name="Google Shape;150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508" name="Google Shape;1508;p57"/>
            <p:cNvGrpSpPr/>
            <p:nvPr/>
          </p:nvGrpSpPr>
          <p:grpSpPr>
            <a:xfrm>
              <a:off x="864" y="0"/>
              <a:ext cx="432" cy="224"/>
              <a:chOff x="0" y="0"/>
              <a:chExt cx="432" cy="224"/>
            </a:xfrm>
          </p:grpSpPr>
          <p:sp>
            <p:nvSpPr>
              <p:cNvPr id="1509" name="Google Shape;1509;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0" name="Google Shape;1510;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511" name="Google Shape;1511;p57"/>
            <p:cNvGrpSpPr/>
            <p:nvPr/>
          </p:nvGrpSpPr>
          <p:grpSpPr>
            <a:xfrm>
              <a:off x="1296" y="0"/>
              <a:ext cx="432" cy="224"/>
              <a:chOff x="0" y="0"/>
              <a:chExt cx="432" cy="224"/>
            </a:xfrm>
          </p:grpSpPr>
          <p:sp>
            <p:nvSpPr>
              <p:cNvPr id="1512" name="Google Shape;1512;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3" name="Google Shape;1513;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For example, can count in binary</a:t>
            </a:r>
            <a:endParaRPr/>
          </a:p>
        </p:txBody>
      </p:sp>
      <p:sp>
        <p:nvSpPr>
          <p:cNvPr id="122" name="Google Shape;122;p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Base 2 Number Representation</a:t>
            </a:r>
            <a:endParaRPr/>
          </a:p>
          <a:p>
            <a:pPr indent="-285750" lvl="1" marL="742950" rtl="0" algn="l">
              <a:lnSpc>
                <a:spcPct val="100000"/>
              </a:lnSpc>
              <a:spcBef>
                <a:spcPts val="400"/>
              </a:spcBef>
              <a:spcAft>
                <a:spcPts val="0"/>
              </a:spcAft>
              <a:buSzPts val="2200"/>
              <a:buChar char="▪"/>
            </a:pPr>
            <a:r>
              <a:rPr lang="en-US"/>
              <a:t>Represents 4 as 0100</a:t>
            </a:r>
            <a:r>
              <a:rPr baseline="-25000" lang="en-US"/>
              <a:t>2</a:t>
            </a:r>
            <a:endParaRPr/>
          </a:p>
          <a:p>
            <a:pPr indent="-285750" lvl="1" marL="742950" rtl="0" algn="l">
              <a:lnSpc>
                <a:spcPct val="100000"/>
              </a:lnSpc>
              <a:spcBef>
                <a:spcPts val="400"/>
              </a:spcBef>
              <a:spcAft>
                <a:spcPts val="0"/>
              </a:spcAft>
              <a:buSzPts val="2200"/>
              <a:buChar char="▪"/>
            </a:pPr>
            <a:r>
              <a:rPr lang="en-US"/>
              <a:t>Represent 15213</a:t>
            </a:r>
            <a:r>
              <a:rPr baseline="-25000" lang="en-US"/>
              <a:t>10</a:t>
            </a:r>
            <a:r>
              <a:rPr lang="en-US"/>
              <a:t> as 11101101101101</a:t>
            </a:r>
            <a:r>
              <a:rPr baseline="-25000" lang="en-US"/>
              <a:t>2</a:t>
            </a:r>
            <a:endParaRPr/>
          </a:p>
          <a:p>
            <a:pPr indent="-285750" lvl="1" marL="742950" rtl="0" algn="l">
              <a:lnSpc>
                <a:spcPct val="100000"/>
              </a:lnSpc>
              <a:spcBef>
                <a:spcPts val="400"/>
              </a:spcBef>
              <a:spcAft>
                <a:spcPts val="0"/>
              </a:spcAft>
              <a:buSzPts val="2200"/>
              <a:buChar char="▪"/>
            </a:pPr>
            <a:r>
              <a:rPr lang="en-US"/>
              <a:t>Represent 1.20</a:t>
            </a:r>
            <a:r>
              <a:rPr baseline="-25000" lang="en-US"/>
              <a:t>10</a:t>
            </a:r>
            <a:r>
              <a:rPr lang="en-US"/>
              <a:t> as 1.0011001100110011[0011]…</a:t>
            </a:r>
            <a:r>
              <a:rPr baseline="-25000" lang="en-US"/>
              <a:t>2</a:t>
            </a:r>
            <a:endParaRPr/>
          </a:p>
          <a:p>
            <a:pPr indent="0" lvl="0" marL="914400" rtl="0" algn="l">
              <a:lnSpc>
                <a:spcPct val="100000"/>
              </a:lnSpc>
              <a:spcBef>
                <a:spcPts val="400"/>
              </a:spcBef>
              <a:spcAft>
                <a:spcPts val="0"/>
              </a:spcAft>
              <a:buSzPts val="10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58"/>
          <p:cNvSpPr/>
          <p:nvPr/>
        </p:nvSpPr>
        <p:spPr>
          <a:xfrm>
            <a:off x="4432300" y="2324100"/>
            <a:ext cx="4381500" cy="31496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9" name="Google Shape;1519;p58"/>
          <p:cNvSpPr/>
          <p:nvPr/>
        </p:nvSpPr>
        <p:spPr>
          <a:xfrm>
            <a:off x="749300" y="476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0" name="Google Shape;1520;p58"/>
          <p:cNvSpPr/>
          <p:nvPr/>
        </p:nvSpPr>
        <p:spPr>
          <a:xfrm>
            <a:off x="749300" y="222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1" name="Google Shape;1521;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Integers</a:t>
            </a:r>
            <a:endParaRPr/>
          </a:p>
        </p:txBody>
      </p:sp>
      <p:sp>
        <p:nvSpPr>
          <p:cNvPr id="1522" name="Google Shape;1522;p58"/>
          <p:cNvSpPr/>
          <p:nvPr/>
        </p:nvSpPr>
        <p:spPr>
          <a:xfrm>
            <a:off x="5080000" y="292100"/>
            <a:ext cx="3975100" cy="1295400"/>
          </a:xfrm>
          <a:prstGeom prst="rect">
            <a:avLst/>
          </a:prstGeom>
          <a:solidFill>
            <a:srgbClr val="FFFF99"/>
          </a:solidFill>
          <a:ln cap="flat" cmpd="sng" w="12700">
            <a:solidFill>
              <a:srgbClr val="000066"/>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	</a:t>
            </a:r>
            <a:r>
              <a:rPr b="1" i="0" lang="en-US" sz="1800" u="none" cap="none" strike="noStrike">
                <a:solidFill>
                  <a:srgbClr val="000066"/>
                </a:solidFill>
                <a:latin typeface="Courier"/>
                <a:ea typeface="Courier"/>
                <a:cs typeface="Courier"/>
                <a:sym typeface="Courier"/>
              </a:rPr>
              <a:t>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r>
              <a:rPr b="1" i="0" lang="en-US" sz="1800" u="none" cap="none" strike="noStrike">
                <a:solidFill>
                  <a:srgbClr val="000066"/>
                </a:solidFill>
                <a:latin typeface="Courier"/>
                <a:ea typeface="Courier"/>
                <a:cs typeface="Courier"/>
                <a:sym typeface="Courier"/>
              </a:rPr>
              <a:t>  	0011 1011 0110 1101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r>
              <a:rPr b="1" i="0" lang="en-US" sz="1800" u="none" cap="none" strike="noStrike">
                <a:solidFill>
                  <a:srgbClr val="000066"/>
                </a:solidFill>
                <a:latin typeface="Courier"/>
                <a:ea typeface="Courier"/>
                <a:cs typeface="Courier"/>
                <a:sym typeface="Courier"/>
              </a:rPr>
              <a:t>  	  3    B    6    D</a:t>
            </a:r>
            <a:endParaRPr b="0" i="0" sz="1400" u="none" cap="none" strike="noStrike">
              <a:solidFill>
                <a:srgbClr val="000000"/>
              </a:solidFill>
              <a:latin typeface="Arial"/>
              <a:ea typeface="Arial"/>
              <a:cs typeface="Arial"/>
              <a:sym typeface="Arial"/>
            </a:endParaRPr>
          </a:p>
        </p:txBody>
      </p:sp>
      <p:grpSp>
        <p:nvGrpSpPr>
          <p:cNvPr id="1523" name="Google Shape;1523;p58"/>
          <p:cNvGrpSpPr/>
          <p:nvPr/>
        </p:nvGrpSpPr>
        <p:grpSpPr>
          <a:xfrm>
            <a:off x="736600" y="2208213"/>
            <a:ext cx="1476375" cy="1703387"/>
            <a:chOff x="0" y="0"/>
            <a:chExt cx="930" cy="1073"/>
          </a:xfrm>
        </p:grpSpPr>
        <p:grpSp>
          <p:nvGrpSpPr>
            <p:cNvPr id="1524" name="Google Shape;1524;p58"/>
            <p:cNvGrpSpPr/>
            <p:nvPr/>
          </p:nvGrpSpPr>
          <p:grpSpPr>
            <a:xfrm>
              <a:off x="144" y="273"/>
              <a:ext cx="384" cy="800"/>
              <a:chOff x="0" y="0"/>
              <a:chExt cx="384" cy="800"/>
            </a:xfrm>
          </p:grpSpPr>
          <p:grpSp>
            <p:nvGrpSpPr>
              <p:cNvPr id="1525" name="Google Shape;1525;p58"/>
              <p:cNvGrpSpPr/>
              <p:nvPr/>
            </p:nvGrpSpPr>
            <p:grpSpPr>
              <a:xfrm>
                <a:off x="0" y="0"/>
                <a:ext cx="384" cy="224"/>
                <a:chOff x="0" y="0"/>
                <a:chExt cx="384" cy="224"/>
              </a:xfrm>
            </p:grpSpPr>
            <p:sp>
              <p:nvSpPr>
                <p:cNvPr id="1526" name="Google Shape;152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7" name="Google Shape;152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28" name="Google Shape;1528;p58"/>
              <p:cNvGrpSpPr/>
              <p:nvPr/>
            </p:nvGrpSpPr>
            <p:grpSpPr>
              <a:xfrm>
                <a:off x="0" y="192"/>
                <a:ext cx="384" cy="224"/>
                <a:chOff x="0" y="0"/>
                <a:chExt cx="384" cy="224"/>
              </a:xfrm>
            </p:grpSpPr>
            <p:sp>
              <p:nvSpPr>
                <p:cNvPr id="1529" name="Google Shape;152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0" name="Google Shape;153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31" name="Google Shape;1531;p58"/>
              <p:cNvGrpSpPr/>
              <p:nvPr/>
            </p:nvGrpSpPr>
            <p:grpSpPr>
              <a:xfrm>
                <a:off x="0" y="384"/>
                <a:ext cx="384" cy="224"/>
                <a:chOff x="0" y="0"/>
                <a:chExt cx="384" cy="224"/>
              </a:xfrm>
            </p:grpSpPr>
            <p:sp>
              <p:nvSpPr>
                <p:cNvPr id="1532" name="Google Shape;153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3" name="Google Shape;153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34" name="Google Shape;1534;p58"/>
              <p:cNvGrpSpPr/>
              <p:nvPr/>
            </p:nvGrpSpPr>
            <p:grpSpPr>
              <a:xfrm>
                <a:off x="0" y="576"/>
                <a:ext cx="384" cy="224"/>
                <a:chOff x="0" y="0"/>
                <a:chExt cx="384" cy="224"/>
              </a:xfrm>
            </p:grpSpPr>
            <p:sp>
              <p:nvSpPr>
                <p:cNvPr id="1535" name="Google Shape;153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6" name="Google Shape;153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37" name="Google Shape;1537;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538" name="Google Shape;1538;p58"/>
          <p:cNvGrpSpPr/>
          <p:nvPr/>
        </p:nvGrpSpPr>
        <p:grpSpPr>
          <a:xfrm>
            <a:off x="2641600" y="2208213"/>
            <a:ext cx="617538" cy="1703387"/>
            <a:chOff x="0" y="0"/>
            <a:chExt cx="389" cy="1073"/>
          </a:xfrm>
        </p:grpSpPr>
        <p:grpSp>
          <p:nvGrpSpPr>
            <p:cNvPr id="1539" name="Google Shape;1539;p58"/>
            <p:cNvGrpSpPr/>
            <p:nvPr/>
          </p:nvGrpSpPr>
          <p:grpSpPr>
            <a:xfrm>
              <a:off x="0" y="273"/>
              <a:ext cx="384" cy="800"/>
              <a:chOff x="0" y="0"/>
              <a:chExt cx="384" cy="800"/>
            </a:xfrm>
          </p:grpSpPr>
          <p:grpSp>
            <p:nvGrpSpPr>
              <p:cNvPr id="1540" name="Google Shape;1540;p58"/>
              <p:cNvGrpSpPr/>
              <p:nvPr/>
            </p:nvGrpSpPr>
            <p:grpSpPr>
              <a:xfrm>
                <a:off x="0" y="384"/>
                <a:ext cx="384" cy="224"/>
                <a:chOff x="0" y="0"/>
                <a:chExt cx="384" cy="224"/>
              </a:xfrm>
            </p:grpSpPr>
            <p:sp>
              <p:nvSpPr>
                <p:cNvPr id="1541" name="Google Shape;154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2" name="Google Shape;154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43" name="Google Shape;1543;p58"/>
              <p:cNvGrpSpPr/>
              <p:nvPr/>
            </p:nvGrpSpPr>
            <p:grpSpPr>
              <a:xfrm>
                <a:off x="0" y="576"/>
                <a:ext cx="384" cy="224"/>
                <a:chOff x="0" y="0"/>
                <a:chExt cx="384" cy="224"/>
              </a:xfrm>
            </p:grpSpPr>
            <p:sp>
              <p:nvSpPr>
                <p:cNvPr id="1544" name="Google Shape;154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5" name="Google Shape;154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46" name="Google Shape;1546;p58"/>
              <p:cNvGrpSpPr/>
              <p:nvPr/>
            </p:nvGrpSpPr>
            <p:grpSpPr>
              <a:xfrm>
                <a:off x="0" y="0"/>
                <a:ext cx="384" cy="224"/>
                <a:chOff x="0" y="0"/>
                <a:chExt cx="384" cy="224"/>
              </a:xfrm>
            </p:grpSpPr>
            <p:sp>
              <p:nvSpPr>
                <p:cNvPr id="1547" name="Google Shape;154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8" name="Google Shape;154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49" name="Google Shape;1549;p58"/>
              <p:cNvGrpSpPr/>
              <p:nvPr/>
            </p:nvGrpSpPr>
            <p:grpSpPr>
              <a:xfrm>
                <a:off x="0" y="192"/>
                <a:ext cx="384" cy="224"/>
                <a:chOff x="0" y="0"/>
                <a:chExt cx="384" cy="224"/>
              </a:xfrm>
            </p:grpSpPr>
            <p:sp>
              <p:nvSpPr>
                <p:cNvPr id="1550" name="Google Shape;155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1" name="Google Shape;155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52" name="Google Shape;1552;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553" name="Google Shape;1553;p58"/>
          <p:cNvGrpSpPr/>
          <p:nvPr/>
        </p:nvGrpSpPr>
        <p:grpSpPr>
          <a:xfrm>
            <a:off x="1574800" y="2819400"/>
            <a:ext cx="1066800" cy="914400"/>
            <a:chOff x="0" y="0"/>
            <a:chExt cx="672" cy="576"/>
          </a:xfrm>
        </p:grpSpPr>
        <p:cxnSp>
          <p:nvCxnSpPr>
            <p:cNvPr id="1554" name="Google Shape;1554;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555" name="Google Shape;1555;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56" name="Google Shape;1556;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57" name="Google Shape;1557;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558" name="Google Shape;1558;p58"/>
          <p:cNvSpPr/>
          <p:nvPr/>
        </p:nvSpPr>
        <p:spPr>
          <a:xfrm>
            <a:off x="357188" y="17526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p:txBody>
      </p:sp>
      <p:grpSp>
        <p:nvGrpSpPr>
          <p:cNvPr id="1559" name="Google Shape;1559;p58"/>
          <p:cNvGrpSpPr/>
          <p:nvPr/>
        </p:nvGrpSpPr>
        <p:grpSpPr>
          <a:xfrm>
            <a:off x="749300" y="4773613"/>
            <a:ext cx="1476375" cy="1703387"/>
            <a:chOff x="0" y="0"/>
            <a:chExt cx="930" cy="1073"/>
          </a:xfrm>
        </p:grpSpPr>
        <p:grpSp>
          <p:nvGrpSpPr>
            <p:cNvPr id="1560" name="Google Shape;1560;p58"/>
            <p:cNvGrpSpPr/>
            <p:nvPr/>
          </p:nvGrpSpPr>
          <p:grpSpPr>
            <a:xfrm>
              <a:off x="144" y="273"/>
              <a:ext cx="384" cy="800"/>
              <a:chOff x="0" y="0"/>
              <a:chExt cx="384" cy="800"/>
            </a:xfrm>
          </p:grpSpPr>
          <p:grpSp>
            <p:nvGrpSpPr>
              <p:cNvPr id="1561" name="Google Shape;1561;p58"/>
              <p:cNvGrpSpPr/>
              <p:nvPr/>
            </p:nvGrpSpPr>
            <p:grpSpPr>
              <a:xfrm>
                <a:off x="0" y="0"/>
                <a:ext cx="384" cy="224"/>
                <a:chOff x="0" y="0"/>
                <a:chExt cx="384" cy="224"/>
              </a:xfrm>
            </p:grpSpPr>
            <p:sp>
              <p:nvSpPr>
                <p:cNvPr id="1562" name="Google Shape;156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3" name="Google Shape;156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564" name="Google Shape;1564;p58"/>
              <p:cNvGrpSpPr/>
              <p:nvPr/>
            </p:nvGrpSpPr>
            <p:grpSpPr>
              <a:xfrm>
                <a:off x="0" y="192"/>
                <a:ext cx="384" cy="224"/>
                <a:chOff x="0" y="0"/>
                <a:chExt cx="384" cy="224"/>
              </a:xfrm>
            </p:grpSpPr>
            <p:sp>
              <p:nvSpPr>
                <p:cNvPr id="1565" name="Google Shape;156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6" name="Google Shape;156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567" name="Google Shape;1567;p58"/>
              <p:cNvGrpSpPr/>
              <p:nvPr/>
            </p:nvGrpSpPr>
            <p:grpSpPr>
              <a:xfrm>
                <a:off x="0" y="384"/>
                <a:ext cx="384" cy="224"/>
                <a:chOff x="0" y="0"/>
                <a:chExt cx="384" cy="224"/>
              </a:xfrm>
            </p:grpSpPr>
            <p:sp>
              <p:nvSpPr>
                <p:cNvPr id="1568" name="Google Shape;156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9" name="Google Shape;156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570" name="Google Shape;1570;p58"/>
              <p:cNvGrpSpPr/>
              <p:nvPr/>
            </p:nvGrpSpPr>
            <p:grpSpPr>
              <a:xfrm>
                <a:off x="0" y="576"/>
                <a:ext cx="384" cy="224"/>
                <a:chOff x="0" y="0"/>
                <a:chExt cx="384" cy="224"/>
              </a:xfrm>
            </p:grpSpPr>
            <p:sp>
              <p:nvSpPr>
                <p:cNvPr id="1571" name="Google Shape;157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2" name="Google Shape;157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573" name="Google Shape;1573;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574" name="Google Shape;1574;p58"/>
          <p:cNvGrpSpPr/>
          <p:nvPr/>
        </p:nvGrpSpPr>
        <p:grpSpPr>
          <a:xfrm>
            <a:off x="2654300" y="4773613"/>
            <a:ext cx="617538" cy="1703387"/>
            <a:chOff x="0" y="0"/>
            <a:chExt cx="389" cy="1073"/>
          </a:xfrm>
        </p:grpSpPr>
        <p:grpSp>
          <p:nvGrpSpPr>
            <p:cNvPr id="1575" name="Google Shape;1575;p58"/>
            <p:cNvGrpSpPr/>
            <p:nvPr/>
          </p:nvGrpSpPr>
          <p:grpSpPr>
            <a:xfrm>
              <a:off x="0" y="273"/>
              <a:ext cx="384" cy="800"/>
              <a:chOff x="0" y="0"/>
              <a:chExt cx="384" cy="800"/>
            </a:xfrm>
          </p:grpSpPr>
          <p:grpSp>
            <p:nvGrpSpPr>
              <p:cNvPr id="1576" name="Google Shape;1576;p58"/>
              <p:cNvGrpSpPr/>
              <p:nvPr/>
            </p:nvGrpSpPr>
            <p:grpSpPr>
              <a:xfrm>
                <a:off x="0" y="384"/>
                <a:ext cx="384" cy="224"/>
                <a:chOff x="0" y="0"/>
                <a:chExt cx="384" cy="224"/>
              </a:xfrm>
            </p:grpSpPr>
            <p:sp>
              <p:nvSpPr>
                <p:cNvPr id="1577" name="Google Shape;157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8" name="Google Shape;157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579" name="Google Shape;1579;p58"/>
              <p:cNvGrpSpPr/>
              <p:nvPr/>
            </p:nvGrpSpPr>
            <p:grpSpPr>
              <a:xfrm>
                <a:off x="0" y="576"/>
                <a:ext cx="384" cy="224"/>
                <a:chOff x="0" y="0"/>
                <a:chExt cx="384" cy="224"/>
              </a:xfrm>
            </p:grpSpPr>
            <p:sp>
              <p:nvSpPr>
                <p:cNvPr id="1580" name="Google Shape;158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1" name="Google Shape;158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582" name="Google Shape;1582;p58"/>
              <p:cNvGrpSpPr/>
              <p:nvPr/>
            </p:nvGrpSpPr>
            <p:grpSpPr>
              <a:xfrm>
                <a:off x="0" y="0"/>
                <a:ext cx="384" cy="224"/>
                <a:chOff x="0" y="0"/>
                <a:chExt cx="384" cy="224"/>
              </a:xfrm>
            </p:grpSpPr>
            <p:sp>
              <p:nvSpPr>
                <p:cNvPr id="1583" name="Google Shape;158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4" name="Google Shape;158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585" name="Google Shape;1585;p58"/>
              <p:cNvGrpSpPr/>
              <p:nvPr/>
            </p:nvGrpSpPr>
            <p:grpSpPr>
              <a:xfrm>
                <a:off x="0" y="192"/>
                <a:ext cx="384" cy="224"/>
                <a:chOff x="0" y="0"/>
                <a:chExt cx="384" cy="224"/>
              </a:xfrm>
            </p:grpSpPr>
            <p:sp>
              <p:nvSpPr>
                <p:cNvPr id="1586" name="Google Shape;158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7" name="Google Shape;158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588" name="Google Shape;1588;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589" name="Google Shape;1589;p58"/>
          <p:cNvGrpSpPr/>
          <p:nvPr/>
        </p:nvGrpSpPr>
        <p:grpSpPr>
          <a:xfrm>
            <a:off x="1587500" y="5384800"/>
            <a:ext cx="1066800" cy="914400"/>
            <a:chOff x="0" y="0"/>
            <a:chExt cx="672" cy="576"/>
          </a:xfrm>
        </p:grpSpPr>
        <p:cxnSp>
          <p:nvCxnSpPr>
            <p:cNvPr id="1590" name="Google Shape;1590;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591" name="Google Shape;1591;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92" name="Google Shape;1592;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93" name="Google Shape;1593;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594" name="Google Shape;1594;p58"/>
          <p:cNvSpPr/>
          <p:nvPr/>
        </p:nvSpPr>
        <p:spPr>
          <a:xfrm>
            <a:off x="3810000" y="6030913"/>
            <a:ext cx="3872001" cy="379591"/>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Two’s complement representation</a:t>
            </a:r>
            <a:endParaRPr b="0" i="0" sz="1400" u="none" cap="none" strike="noStrike">
              <a:solidFill>
                <a:srgbClr val="000000"/>
              </a:solidFill>
              <a:latin typeface="Arial"/>
              <a:ea typeface="Arial"/>
              <a:cs typeface="Arial"/>
              <a:sym typeface="Arial"/>
            </a:endParaRPr>
          </a:p>
        </p:txBody>
      </p:sp>
      <p:cxnSp>
        <p:nvCxnSpPr>
          <p:cNvPr id="1595" name="Google Shape;1595;p58"/>
          <p:cNvCxnSpPr/>
          <p:nvPr/>
        </p:nvCxnSpPr>
        <p:spPr>
          <a:xfrm rot="10800000">
            <a:off x="3352800" y="5638800"/>
            <a:ext cx="914400" cy="381000"/>
          </a:xfrm>
          <a:prstGeom prst="straightConnector1">
            <a:avLst/>
          </a:prstGeom>
          <a:noFill/>
          <a:ln cap="flat" cmpd="sng" w="25400">
            <a:solidFill>
              <a:srgbClr val="000066"/>
            </a:solidFill>
            <a:prstDash val="solid"/>
            <a:round/>
            <a:headEnd len="sm" w="sm" type="none"/>
            <a:tailEnd len="med" w="med" type="triangle"/>
          </a:ln>
        </p:spPr>
      </p:cxnSp>
      <p:sp>
        <p:nvSpPr>
          <p:cNvPr id="1596" name="Google Shape;1596;p58"/>
          <p:cNvSpPr/>
          <p:nvPr/>
        </p:nvSpPr>
        <p:spPr>
          <a:xfrm>
            <a:off x="355600" y="43180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p:txBody>
      </p:sp>
      <p:sp>
        <p:nvSpPr>
          <p:cNvPr id="1597" name="Google Shape;1597;p58"/>
          <p:cNvSpPr/>
          <p:nvPr/>
        </p:nvSpPr>
        <p:spPr>
          <a:xfrm>
            <a:off x="4152900" y="1866900"/>
            <a:ext cx="37338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long int C = 15213;</a:t>
            </a:r>
            <a:endParaRPr b="0" i="0" sz="1400" u="none" cap="none" strike="noStrike">
              <a:solidFill>
                <a:srgbClr val="000000"/>
              </a:solidFill>
              <a:latin typeface="Arial"/>
              <a:ea typeface="Arial"/>
              <a:cs typeface="Arial"/>
              <a:sym typeface="Arial"/>
            </a:endParaRPr>
          </a:p>
        </p:txBody>
      </p:sp>
      <p:grpSp>
        <p:nvGrpSpPr>
          <p:cNvPr id="1598" name="Google Shape;1598;p58"/>
          <p:cNvGrpSpPr/>
          <p:nvPr/>
        </p:nvGrpSpPr>
        <p:grpSpPr>
          <a:xfrm>
            <a:off x="6337300" y="4051300"/>
            <a:ext cx="609600" cy="1270000"/>
            <a:chOff x="0" y="0"/>
            <a:chExt cx="384" cy="800"/>
          </a:xfrm>
        </p:grpSpPr>
        <p:grpSp>
          <p:nvGrpSpPr>
            <p:cNvPr id="1599" name="Google Shape;1599;p58"/>
            <p:cNvGrpSpPr/>
            <p:nvPr/>
          </p:nvGrpSpPr>
          <p:grpSpPr>
            <a:xfrm>
              <a:off x="0" y="0"/>
              <a:ext cx="384" cy="224"/>
              <a:chOff x="0" y="0"/>
              <a:chExt cx="384" cy="224"/>
            </a:xfrm>
          </p:grpSpPr>
          <p:sp>
            <p:nvSpPr>
              <p:cNvPr id="1600" name="Google Shape;160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1" name="Google Shape;160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02" name="Google Shape;1602;p58"/>
            <p:cNvGrpSpPr/>
            <p:nvPr/>
          </p:nvGrpSpPr>
          <p:grpSpPr>
            <a:xfrm>
              <a:off x="0" y="192"/>
              <a:ext cx="384" cy="224"/>
              <a:chOff x="0" y="0"/>
              <a:chExt cx="384" cy="224"/>
            </a:xfrm>
          </p:grpSpPr>
          <p:sp>
            <p:nvSpPr>
              <p:cNvPr id="1603" name="Google Shape;160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4" name="Google Shape;160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05" name="Google Shape;1605;p58"/>
            <p:cNvGrpSpPr/>
            <p:nvPr/>
          </p:nvGrpSpPr>
          <p:grpSpPr>
            <a:xfrm>
              <a:off x="0" y="384"/>
              <a:ext cx="384" cy="224"/>
              <a:chOff x="0" y="0"/>
              <a:chExt cx="384" cy="224"/>
            </a:xfrm>
          </p:grpSpPr>
          <p:sp>
            <p:nvSpPr>
              <p:cNvPr id="1606" name="Google Shape;160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7" name="Google Shape;160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08" name="Google Shape;1608;p58"/>
            <p:cNvGrpSpPr/>
            <p:nvPr/>
          </p:nvGrpSpPr>
          <p:grpSpPr>
            <a:xfrm>
              <a:off x="0" y="576"/>
              <a:ext cx="384" cy="224"/>
              <a:chOff x="0" y="0"/>
              <a:chExt cx="384" cy="224"/>
            </a:xfrm>
          </p:grpSpPr>
          <p:sp>
            <p:nvSpPr>
              <p:cNvPr id="1609" name="Google Shape;160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0" name="Google Shape;161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grpSp>
        <p:nvGrpSpPr>
          <p:cNvPr id="1611" name="Google Shape;1611;p58"/>
          <p:cNvGrpSpPr/>
          <p:nvPr/>
        </p:nvGrpSpPr>
        <p:grpSpPr>
          <a:xfrm>
            <a:off x="6107113" y="2398713"/>
            <a:ext cx="866775" cy="1703387"/>
            <a:chOff x="0" y="0"/>
            <a:chExt cx="545" cy="1073"/>
          </a:xfrm>
        </p:grpSpPr>
        <p:grpSp>
          <p:nvGrpSpPr>
            <p:cNvPr id="1612" name="Google Shape;1612;p58"/>
            <p:cNvGrpSpPr/>
            <p:nvPr/>
          </p:nvGrpSpPr>
          <p:grpSpPr>
            <a:xfrm>
              <a:off x="144" y="273"/>
              <a:ext cx="384" cy="800"/>
              <a:chOff x="0" y="0"/>
              <a:chExt cx="384" cy="800"/>
            </a:xfrm>
          </p:grpSpPr>
          <p:grpSp>
            <p:nvGrpSpPr>
              <p:cNvPr id="1613" name="Google Shape;1613;p58"/>
              <p:cNvGrpSpPr/>
              <p:nvPr/>
            </p:nvGrpSpPr>
            <p:grpSpPr>
              <a:xfrm>
                <a:off x="0" y="0"/>
                <a:ext cx="384" cy="224"/>
                <a:chOff x="0" y="0"/>
                <a:chExt cx="384" cy="224"/>
              </a:xfrm>
            </p:grpSpPr>
            <p:sp>
              <p:nvSpPr>
                <p:cNvPr id="1614" name="Google Shape;161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5" name="Google Shape;161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16" name="Google Shape;1616;p58"/>
              <p:cNvGrpSpPr/>
              <p:nvPr/>
            </p:nvGrpSpPr>
            <p:grpSpPr>
              <a:xfrm>
                <a:off x="0" y="192"/>
                <a:ext cx="384" cy="224"/>
                <a:chOff x="0" y="0"/>
                <a:chExt cx="384" cy="224"/>
              </a:xfrm>
            </p:grpSpPr>
            <p:sp>
              <p:nvSpPr>
                <p:cNvPr id="1617" name="Google Shape;161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8" name="Google Shape;161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19" name="Google Shape;1619;p58"/>
              <p:cNvGrpSpPr/>
              <p:nvPr/>
            </p:nvGrpSpPr>
            <p:grpSpPr>
              <a:xfrm>
                <a:off x="0" y="384"/>
                <a:ext cx="384" cy="224"/>
                <a:chOff x="0" y="0"/>
                <a:chExt cx="384" cy="224"/>
              </a:xfrm>
            </p:grpSpPr>
            <p:sp>
              <p:nvSpPr>
                <p:cNvPr id="1620" name="Google Shape;162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1" name="Google Shape;162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22" name="Google Shape;1622;p58"/>
              <p:cNvGrpSpPr/>
              <p:nvPr/>
            </p:nvGrpSpPr>
            <p:grpSpPr>
              <a:xfrm>
                <a:off x="0" y="576"/>
                <a:ext cx="384" cy="224"/>
                <a:chOff x="0" y="0"/>
                <a:chExt cx="384" cy="224"/>
              </a:xfrm>
            </p:grpSpPr>
            <p:sp>
              <p:nvSpPr>
                <p:cNvPr id="1623" name="Google Shape;162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4" name="Google Shape;162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25" name="Google Shape;1625;p58"/>
            <p:cNvSpPr/>
            <p:nvPr/>
          </p:nvSpPr>
          <p:spPr>
            <a:xfrm>
              <a:off x="0" y="0"/>
              <a:ext cx="545"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grpSp>
      <p:grpSp>
        <p:nvGrpSpPr>
          <p:cNvPr id="1626" name="Google Shape;1626;p58"/>
          <p:cNvGrpSpPr/>
          <p:nvPr/>
        </p:nvGrpSpPr>
        <p:grpSpPr>
          <a:xfrm>
            <a:off x="8013700" y="2398713"/>
            <a:ext cx="617538" cy="1703387"/>
            <a:chOff x="0" y="0"/>
            <a:chExt cx="389" cy="1073"/>
          </a:xfrm>
        </p:grpSpPr>
        <p:grpSp>
          <p:nvGrpSpPr>
            <p:cNvPr id="1627" name="Google Shape;1627;p58"/>
            <p:cNvGrpSpPr/>
            <p:nvPr/>
          </p:nvGrpSpPr>
          <p:grpSpPr>
            <a:xfrm>
              <a:off x="0" y="273"/>
              <a:ext cx="384" cy="800"/>
              <a:chOff x="0" y="0"/>
              <a:chExt cx="384" cy="800"/>
            </a:xfrm>
          </p:grpSpPr>
          <p:grpSp>
            <p:nvGrpSpPr>
              <p:cNvPr id="1628" name="Google Shape;1628;p58"/>
              <p:cNvGrpSpPr/>
              <p:nvPr/>
            </p:nvGrpSpPr>
            <p:grpSpPr>
              <a:xfrm>
                <a:off x="0" y="384"/>
                <a:ext cx="384" cy="224"/>
                <a:chOff x="0" y="0"/>
                <a:chExt cx="384" cy="224"/>
              </a:xfrm>
            </p:grpSpPr>
            <p:sp>
              <p:nvSpPr>
                <p:cNvPr id="1629" name="Google Shape;162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0" name="Google Shape;163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31" name="Google Shape;1631;p58"/>
              <p:cNvGrpSpPr/>
              <p:nvPr/>
            </p:nvGrpSpPr>
            <p:grpSpPr>
              <a:xfrm>
                <a:off x="0" y="576"/>
                <a:ext cx="384" cy="224"/>
                <a:chOff x="0" y="0"/>
                <a:chExt cx="384" cy="224"/>
              </a:xfrm>
            </p:grpSpPr>
            <p:sp>
              <p:nvSpPr>
                <p:cNvPr id="1632" name="Google Shape;163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3" name="Google Shape;163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34" name="Google Shape;1634;p58"/>
              <p:cNvGrpSpPr/>
              <p:nvPr/>
            </p:nvGrpSpPr>
            <p:grpSpPr>
              <a:xfrm>
                <a:off x="0" y="0"/>
                <a:ext cx="384" cy="224"/>
                <a:chOff x="0" y="0"/>
                <a:chExt cx="384" cy="224"/>
              </a:xfrm>
            </p:grpSpPr>
            <p:sp>
              <p:nvSpPr>
                <p:cNvPr id="1635" name="Google Shape;163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6" name="Google Shape;163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37" name="Google Shape;1637;p58"/>
              <p:cNvGrpSpPr/>
              <p:nvPr/>
            </p:nvGrpSpPr>
            <p:grpSpPr>
              <a:xfrm>
                <a:off x="0" y="192"/>
                <a:ext cx="384" cy="224"/>
                <a:chOff x="0" y="0"/>
                <a:chExt cx="384" cy="224"/>
              </a:xfrm>
            </p:grpSpPr>
            <p:sp>
              <p:nvSpPr>
                <p:cNvPr id="1638" name="Google Shape;163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9" name="Google Shape;163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40" name="Google Shape;1640;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641" name="Google Shape;1641;p58"/>
          <p:cNvGrpSpPr/>
          <p:nvPr/>
        </p:nvGrpSpPr>
        <p:grpSpPr>
          <a:xfrm>
            <a:off x="6946900" y="3009900"/>
            <a:ext cx="1066800" cy="914400"/>
            <a:chOff x="0" y="0"/>
            <a:chExt cx="672" cy="576"/>
          </a:xfrm>
        </p:grpSpPr>
        <p:cxnSp>
          <p:nvCxnSpPr>
            <p:cNvPr id="1642" name="Google Shape;1642;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643" name="Google Shape;1643;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44" name="Google Shape;1644;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45" name="Google Shape;1645;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grpSp>
        <p:nvGrpSpPr>
          <p:cNvPr id="1646" name="Google Shape;1646;p58"/>
          <p:cNvGrpSpPr/>
          <p:nvPr/>
        </p:nvGrpSpPr>
        <p:grpSpPr>
          <a:xfrm>
            <a:off x="4432300" y="2398713"/>
            <a:ext cx="838200" cy="1703387"/>
            <a:chOff x="0" y="0"/>
            <a:chExt cx="528" cy="1073"/>
          </a:xfrm>
        </p:grpSpPr>
        <p:grpSp>
          <p:nvGrpSpPr>
            <p:cNvPr id="1647" name="Google Shape;1647;p58"/>
            <p:cNvGrpSpPr/>
            <p:nvPr/>
          </p:nvGrpSpPr>
          <p:grpSpPr>
            <a:xfrm>
              <a:off x="144" y="273"/>
              <a:ext cx="384" cy="800"/>
              <a:chOff x="0" y="0"/>
              <a:chExt cx="384" cy="800"/>
            </a:xfrm>
          </p:grpSpPr>
          <p:grpSp>
            <p:nvGrpSpPr>
              <p:cNvPr id="1648" name="Google Shape;1648;p58"/>
              <p:cNvGrpSpPr/>
              <p:nvPr/>
            </p:nvGrpSpPr>
            <p:grpSpPr>
              <a:xfrm>
                <a:off x="0" y="0"/>
                <a:ext cx="384" cy="224"/>
                <a:chOff x="0" y="0"/>
                <a:chExt cx="384" cy="224"/>
              </a:xfrm>
            </p:grpSpPr>
            <p:sp>
              <p:nvSpPr>
                <p:cNvPr id="1649" name="Google Shape;164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0" name="Google Shape;165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51" name="Google Shape;1651;p58"/>
              <p:cNvGrpSpPr/>
              <p:nvPr/>
            </p:nvGrpSpPr>
            <p:grpSpPr>
              <a:xfrm>
                <a:off x="0" y="192"/>
                <a:ext cx="384" cy="224"/>
                <a:chOff x="0" y="0"/>
                <a:chExt cx="384" cy="224"/>
              </a:xfrm>
            </p:grpSpPr>
            <p:sp>
              <p:nvSpPr>
                <p:cNvPr id="1652" name="Google Shape;165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3" name="Google Shape;165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54" name="Google Shape;1654;p58"/>
              <p:cNvGrpSpPr/>
              <p:nvPr/>
            </p:nvGrpSpPr>
            <p:grpSpPr>
              <a:xfrm>
                <a:off x="0" y="384"/>
                <a:ext cx="384" cy="224"/>
                <a:chOff x="0" y="0"/>
                <a:chExt cx="384" cy="224"/>
              </a:xfrm>
            </p:grpSpPr>
            <p:sp>
              <p:nvSpPr>
                <p:cNvPr id="1655" name="Google Shape;165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6" name="Google Shape;165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57" name="Google Shape;1657;p58"/>
              <p:cNvGrpSpPr/>
              <p:nvPr/>
            </p:nvGrpSpPr>
            <p:grpSpPr>
              <a:xfrm>
                <a:off x="0" y="576"/>
                <a:ext cx="384" cy="224"/>
                <a:chOff x="0" y="0"/>
                <a:chExt cx="384" cy="224"/>
              </a:xfrm>
            </p:grpSpPr>
            <p:sp>
              <p:nvSpPr>
                <p:cNvPr id="1658" name="Google Shape;165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9" name="Google Shape;165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60" name="Google Shape;1660;p58"/>
            <p:cNvSpPr/>
            <p:nvPr/>
          </p:nvSpPr>
          <p:spPr>
            <a:xfrm>
              <a:off x="0" y="0"/>
              <a:ext cx="401"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pSp>
      <p:grpSp>
        <p:nvGrpSpPr>
          <p:cNvPr id="1661" name="Google Shape;1661;p58"/>
          <p:cNvGrpSpPr/>
          <p:nvPr/>
        </p:nvGrpSpPr>
        <p:grpSpPr>
          <a:xfrm>
            <a:off x="5270500" y="3009900"/>
            <a:ext cx="1066800" cy="915988"/>
            <a:chOff x="0" y="0"/>
            <a:chExt cx="672" cy="577"/>
          </a:xfrm>
        </p:grpSpPr>
        <p:cxnSp>
          <p:nvCxnSpPr>
            <p:cNvPr id="1662" name="Google Shape;1662;p58"/>
            <p:cNvCxnSpPr/>
            <p:nvPr/>
          </p:nvCxnSpPr>
          <p:spPr>
            <a:xfrm>
              <a:off x="0" y="576"/>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63" name="Google Shape;1663;p58"/>
            <p:cNvCxnSpPr/>
            <p:nvPr/>
          </p:nvCxnSpPr>
          <p:spPr>
            <a:xfrm>
              <a:off x="0" y="192"/>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64" name="Google Shape;1664;p58"/>
            <p:cNvCxnSpPr/>
            <p:nvPr/>
          </p:nvCxnSpPr>
          <p:spPr>
            <a:xfrm flipH="1" rot="10800000">
              <a:off x="0" y="384"/>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65" name="Google Shape;1665;p58"/>
            <p:cNvCxnSpPr/>
            <p:nvPr/>
          </p:nvCxnSpPr>
          <p:spPr>
            <a:xfrm flipH="1" rot="10800000">
              <a:off x="0" y="0"/>
              <a:ext cx="672" cy="1"/>
            </a:xfrm>
            <a:prstGeom prst="straightConnector1">
              <a:avLst/>
            </a:prstGeom>
            <a:noFill/>
            <a:ln cap="flat" cmpd="sng" w="25400">
              <a:solidFill>
                <a:srgbClr val="000066"/>
              </a:solidFill>
              <a:prstDash val="solid"/>
              <a:round/>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Examining Data Representations</a:t>
            </a:r>
            <a:endParaRPr/>
          </a:p>
        </p:txBody>
      </p:sp>
      <p:sp>
        <p:nvSpPr>
          <p:cNvPr id="1671" name="Google Shape;1671;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Code to Print Byte Representation of Data</a:t>
            </a:r>
            <a:endParaRPr/>
          </a:p>
          <a:p>
            <a:pPr indent="-285750" lvl="1" marL="552450" rtl="0" algn="l">
              <a:lnSpc>
                <a:spcPct val="100000"/>
              </a:lnSpc>
              <a:spcBef>
                <a:spcPts val="400"/>
              </a:spcBef>
              <a:spcAft>
                <a:spcPts val="0"/>
              </a:spcAft>
              <a:buSzPts val="2200"/>
              <a:buChar char="▪"/>
            </a:pPr>
            <a:r>
              <a:rPr lang="en-US"/>
              <a:t>Casting pointer to unsigned char * allows treatment as a byte array</a:t>
            </a:r>
            <a:endParaRPr/>
          </a:p>
        </p:txBody>
      </p:sp>
      <p:sp>
        <p:nvSpPr>
          <p:cNvPr id="1672" name="Google Shape;1672;p59"/>
          <p:cNvSpPr/>
          <p:nvPr/>
        </p:nvSpPr>
        <p:spPr>
          <a:xfrm>
            <a:off x="5092700" y="5307013"/>
            <a:ext cx="2857500" cy="965200"/>
          </a:xfrm>
          <a:prstGeom prst="rect">
            <a:avLst/>
          </a:prstGeom>
          <a:noFill/>
          <a:ln>
            <a:noFill/>
          </a:ln>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Printf directives:</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pointer</a:t>
            </a:r>
            <a:endParaRPr b="1" i="0" sz="1800" u="none" cap="none" strike="noStrike">
              <a:solidFill>
                <a:srgbClr val="000000"/>
              </a:solidFill>
              <a:latin typeface="Helvetica Neue"/>
              <a:ea typeface="Helvetica Neue"/>
              <a:cs typeface="Helvetica Neue"/>
              <a:sym typeface="Helvetica Neue"/>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Hexadecimal</a:t>
            </a:r>
            <a:endParaRPr b="0" i="0" sz="1400" u="none" cap="none" strike="noStrike">
              <a:solidFill>
                <a:srgbClr val="000000"/>
              </a:solidFill>
              <a:latin typeface="Arial"/>
              <a:ea typeface="Arial"/>
              <a:cs typeface="Arial"/>
              <a:sym typeface="Arial"/>
            </a:endParaRPr>
          </a:p>
        </p:txBody>
      </p:sp>
      <p:sp>
        <p:nvSpPr>
          <p:cNvPr id="1673" name="Google Shape;1673;p59"/>
          <p:cNvSpPr/>
          <p:nvPr/>
        </p:nvSpPr>
        <p:spPr>
          <a:xfrm>
            <a:off x="1193800" y="2362200"/>
            <a:ext cx="6743700" cy="2641600"/>
          </a:xfrm>
          <a:prstGeom prst="rect">
            <a:avLst/>
          </a:prstGeom>
          <a:solidFill>
            <a:srgbClr val="FFFF99"/>
          </a:solidFill>
          <a:ln cap="flat" cmpd="sng" w="12700">
            <a:solidFill>
              <a:schemeClr val="dk1"/>
            </a:solidFill>
            <a:prstDash val="solid"/>
            <a:miter lim="800000"/>
            <a:headEnd len="sm" w="sm" type="none"/>
            <a:tailEnd len="sm" w="sm" type="none"/>
          </a:ln>
          <a:effectLst>
            <a:outerShdw blurRad="127000" rotWithShape="0" algn="ctr" dir="2700000" dist="76199">
              <a:srgbClr val="000000">
                <a:alpha val="74117"/>
              </a:srgb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typedef unsigned char *pointer;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void show_bytes(pointer start, size_t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size_t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for (i = 0; i &lt; len;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printf(”%p\t0x%.2x\n",start+i, start[i]);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b="1" lang="en-US">
                <a:latin typeface="Courier"/>
                <a:ea typeface="Courier"/>
                <a:cs typeface="Courier"/>
                <a:sym typeface="Courier"/>
              </a:rPr>
              <a:t>show_bytes</a:t>
            </a:r>
            <a:r>
              <a:rPr lang="en-US"/>
              <a:t> Execution Example</a:t>
            </a:r>
            <a:endParaRPr/>
          </a:p>
        </p:txBody>
      </p:sp>
      <p:sp>
        <p:nvSpPr>
          <p:cNvPr id="1679" name="Google Shape;1679;p60"/>
          <p:cNvSpPr/>
          <p:nvPr/>
        </p:nvSpPr>
        <p:spPr>
          <a:xfrm>
            <a:off x="952500" y="1447800"/>
            <a:ext cx="7226300" cy="13716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printf("int a = 15213;\n");</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show_bytes((pointer) &amp;a, sizeof(int));</a:t>
            </a:r>
            <a:endParaRPr b="0" i="0" sz="1400" u="none" cap="none" strike="noStrike">
              <a:solidFill>
                <a:srgbClr val="000000"/>
              </a:solidFill>
              <a:latin typeface="Arial"/>
              <a:ea typeface="Arial"/>
              <a:cs typeface="Arial"/>
              <a:sym typeface="Arial"/>
            </a:endParaRPr>
          </a:p>
        </p:txBody>
      </p:sp>
      <p:sp>
        <p:nvSpPr>
          <p:cNvPr id="1680" name="Google Shape;1680;p60"/>
          <p:cNvSpPr/>
          <p:nvPr/>
        </p:nvSpPr>
        <p:spPr>
          <a:xfrm>
            <a:off x="2507119" y="3203575"/>
            <a:ext cx="3239177" cy="369332"/>
          </a:xfrm>
          <a:prstGeom prst="rect">
            <a:avLst/>
          </a:prstGeom>
          <a:noFill/>
          <a:ln>
            <a:noFill/>
          </a:ln>
        </p:spPr>
        <p:txBody>
          <a:bodyPr anchorCtr="0" anchor="t" bIns="0" lIns="0" spcFirstLastPara="1" rIns="40625" wrap="square" tIns="0">
            <a:spAutoFit/>
          </a:bodyPr>
          <a:lstStyle/>
          <a:p>
            <a:pPr indent="0" lvl="0" marL="39688"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Helvetica Neue"/>
                <a:ea typeface="Helvetica Neue"/>
                <a:cs typeface="Helvetica Neue"/>
                <a:sym typeface="Helvetica Neue"/>
              </a:rPr>
              <a:t>Result (Linux x86-64):</a:t>
            </a:r>
            <a:endParaRPr b="0" i="0" sz="1400" u="none" cap="none" strike="noStrike">
              <a:solidFill>
                <a:srgbClr val="000000"/>
              </a:solidFill>
              <a:latin typeface="Arial"/>
              <a:ea typeface="Arial"/>
              <a:cs typeface="Arial"/>
              <a:sym typeface="Arial"/>
            </a:endParaRPr>
          </a:p>
        </p:txBody>
      </p:sp>
      <p:sp>
        <p:nvSpPr>
          <p:cNvPr id="1681" name="Google Shape;1681;p60"/>
          <p:cNvSpPr/>
          <p:nvPr/>
        </p:nvSpPr>
        <p:spPr>
          <a:xfrm>
            <a:off x="2476500" y="3733800"/>
            <a:ext cx="3340100" cy="2260600"/>
          </a:xfrm>
          <a:prstGeom prst="rect">
            <a:avLst/>
          </a:prstGeom>
          <a:solidFill>
            <a:srgbClr val="E0E0E0"/>
          </a:solidFill>
          <a:ln cap="flat" cmpd="sng" w="9525">
            <a:solidFill>
              <a:srgbClr val="DBF2DA"/>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0x7fffb7f71dbc	6d</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0x7fffb7f71dbd	3b</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0x7fffb7f71dbe	00</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0x7fffb7f71dbf	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Pointers</a:t>
            </a:r>
            <a:endParaRPr/>
          </a:p>
        </p:txBody>
      </p:sp>
      <p:sp>
        <p:nvSpPr>
          <p:cNvPr id="1687" name="Google Shape;1687;p61"/>
          <p:cNvSpPr/>
          <p:nvPr/>
        </p:nvSpPr>
        <p:spPr>
          <a:xfrm>
            <a:off x="152400" y="5638800"/>
            <a:ext cx="8839200" cy="673100"/>
          </a:xfrm>
          <a:prstGeom prst="rect">
            <a:avLst/>
          </a:prstGeom>
          <a:noFill/>
          <a:ln>
            <a:noFill/>
          </a:ln>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Different compilers &amp; machines assign different locations to objects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Even get different results each time run program</a:t>
            </a:r>
            <a:endParaRPr b="1" i="0" sz="2400" u="none" cap="none" strike="noStrike">
              <a:solidFill>
                <a:srgbClr val="000066"/>
              </a:solidFill>
              <a:latin typeface="Calibri"/>
              <a:ea typeface="Calibri"/>
              <a:cs typeface="Calibri"/>
              <a:sym typeface="Calibri"/>
            </a:endParaRPr>
          </a:p>
        </p:txBody>
      </p:sp>
      <p:sp>
        <p:nvSpPr>
          <p:cNvPr id="1688" name="Google Shape;1688;p61"/>
          <p:cNvSpPr/>
          <p:nvPr/>
        </p:nvSpPr>
        <p:spPr>
          <a:xfrm>
            <a:off x="412750" y="1365647"/>
            <a:ext cx="2308700" cy="615553"/>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4117"/>
              </a:schemeClr>
            </a:outerShdw>
          </a:effectLst>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*P = &amp;B;</a:t>
            </a:r>
            <a:endParaRPr b="0" i="0" sz="1400" u="none" cap="none" strike="noStrike">
              <a:solidFill>
                <a:srgbClr val="000000"/>
              </a:solidFill>
              <a:latin typeface="Arial"/>
              <a:ea typeface="Arial"/>
              <a:cs typeface="Arial"/>
              <a:sym typeface="Arial"/>
            </a:endParaRPr>
          </a:p>
        </p:txBody>
      </p:sp>
      <p:sp>
        <p:nvSpPr>
          <p:cNvPr id="1689" name="Google Shape;1689;p61"/>
          <p:cNvSpPr/>
          <p:nvPr/>
        </p:nvSpPr>
        <p:spPr>
          <a:xfrm>
            <a:off x="5784850" y="2133600"/>
            <a:ext cx="865188" cy="3810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sp>
        <p:nvSpPr>
          <p:cNvPr id="1690" name="Google Shape;1690;p61"/>
          <p:cNvSpPr/>
          <p:nvPr/>
        </p:nvSpPr>
        <p:spPr>
          <a:xfrm>
            <a:off x="3581400" y="2133600"/>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sp>
        <p:nvSpPr>
          <p:cNvPr id="1691" name="Google Shape;1691;p61"/>
          <p:cNvSpPr/>
          <p:nvPr/>
        </p:nvSpPr>
        <p:spPr>
          <a:xfrm>
            <a:off x="4733925" y="2133600"/>
            <a:ext cx="6365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aphicFrame>
        <p:nvGraphicFramePr>
          <p:cNvPr id="1692" name="Google Shape;1692;p61"/>
          <p:cNvGraphicFramePr/>
          <p:nvPr/>
        </p:nvGraphicFramePr>
        <p:xfrm>
          <a:off x="3590925" y="2527300"/>
          <a:ext cx="3000000" cy="3000000"/>
        </p:xfrm>
        <a:graphic>
          <a:graphicData uri="http://schemas.openxmlformats.org/drawingml/2006/table">
            <a:tbl>
              <a:tblPr>
                <a:noFill/>
                <a:tableStyleId>{FEEA39E4-4910-4FF8-A59C-5CB58C620A48}</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EF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FB</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2C</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bl>
          </a:graphicData>
        </a:graphic>
      </p:graphicFrame>
      <p:graphicFrame>
        <p:nvGraphicFramePr>
          <p:cNvPr id="1693" name="Google Shape;1693;p61"/>
          <p:cNvGraphicFramePr/>
          <p:nvPr/>
        </p:nvGraphicFramePr>
        <p:xfrm>
          <a:off x="4746625" y="2527300"/>
          <a:ext cx="3000000" cy="3000000"/>
        </p:xfrm>
        <a:graphic>
          <a:graphicData uri="http://schemas.openxmlformats.org/drawingml/2006/table">
            <a:tbl>
              <a:tblPr>
                <a:noFill/>
                <a:tableStyleId>{FEEA39E4-4910-4FF8-A59C-5CB58C620A48}</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AC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28</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F5</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bl>
          </a:graphicData>
        </a:graphic>
      </p:graphicFrame>
      <p:graphicFrame>
        <p:nvGraphicFramePr>
          <p:cNvPr id="1694" name="Google Shape;1694;p61"/>
          <p:cNvGraphicFramePr/>
          <p:nvPr/>
        </p:nvGraphicFramePr>
        <p:xfrm>
          <a:off x="5902325" y="2527300"/>
          <a:ext cx="3000000" cy="3000000"/>
        </p:xfrm>
        <a:graphic>
          <a:graphicData uri="http://schemas.openxmlformats.org/drawingml/2006/table">
            <a:tbl>
              <a:tblPr>
                <a:noFill/>
                <a:tableStyleId>{FEEA39E4-4910-4FF8-A59C-5CB58C620A48}</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1B</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FE</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82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FD</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7F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62"/>
          <p:cNvSpPr/>
          <p:nvPr/>
        </p:nvSpPr>
        <p:spPr>
          <a:xfrm>
            <a:off x="4991100" y="1206500"/>
            <a:ext cx="3911600" cy="4572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rgbClr val="000000">
                <a:alpha val="74117"/>
              </a:srgbClr>
            </a:outerShdw>
          </a:effectLst>
        </p:spPr>
        <p:txBody>
          <a:bodyPr anchorCtr="0" anchor="t" bIns="25400" lIns="25400" spcFirstLastPara="1" rIns="65075" wrap="square" tIns="25400">
            <a:noAutofit/>
          </a:bodyPr>
          <a:lstStyle/>
          <a:p>
            <a:pPr indent="-385763" lvl="0" marL="398463" marR="0" rtl="0" algn="ctr">
              <a:lnSpc>
                <a:spcPct val="95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char S[6] = "18213";</a:t>
            </a:r>
            <a:endParaRPr b="0" i="0" sz="1400" u="none" cap="none" strike="noStrike">
              <a:solidFill>
                <a:srgbClr val="000000"/>
              </a:solidFill>
              <a:latin typeface="Arial"/>
              <a:ea typeface="Arial"/>
              <a:cs typeface="Arial"/>
              <a:sym typeface="Arial"/>
            </a:endParaRPr>
          </a:p>
        </p:txBody>
      </p:sp>
      <p:sp>
        <p:nvSpPr>
          <p:cNvPr id="1700" name="Google Shape;1700;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Strings</a:t>
            </a:r>
            <a:endParaRPr/>
          </a:p>
        </p:txBody>
      </p:sp>
      <p:sp>
        <p:nvSpPr>
          <p:cNvPr id="1701" name="Google Shape;1701;p62"/>
          <p:cNvSpPr txBox="1"/>
          <p:nvPr>
            <p:ph idx="1" type="body"/>
          </p:nvPr>
        </p:nvSpPr>
        <p:spPr>
          <a:xfrm>
            <a:off x="396875" y="1428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Strings in C</a:t>
            </a:r>
            <a:endParaRPr/>
          </a:p>
          <a:p>
            <a:pPr indent="-285750" lvl="1" marL="552450" rtl="0" algn="l">
              <a:lnSpc>
                <a:spcPct val="100000"/>
              </a:lnSpc>
              <a:spcBef>
                <a:spcPts val="400"/>
              </a:spcBef>
              <a:spcAft>
                <a:spcPts val="0"/>
              </a:spcAft>
              <a:buSzPts val="2200"/>
              <a:buChar char="▪"/>
            </a:pPr>
            <a:r>
              <a:rPr lang="en-US"/>
              <a:t>Represented by array of characters</a:t>
            </a:r>
            <a:endParaRPr/>
          </a:p>
          <a:p>
            <a:pPr indent="-285750" lvl="1" marL="552450" rtl="0" algn="l">
              <a:lnSpc>
                <a:spcPct val="100000"/>
              </a:lnSpc>
              <a:spcBef>
                <a:spcPts val="400"/>
              </a:spcBef>
              <a:spcAft>
                <a:spcPts val="0"/>
              </a:spcAft>
              <a:buSzPts val="2200"/>
              <a:buChar char="▪"/>
            </a:pPr>
            <a:r>
              <a:rPr lang="en-US"/>
              <a:t>Each character encoded in ASCII format</a:t>
            </a:r>
            <a:endParaRPr/>
          </a:p>
          <a:p>
            <a:pPr indent="-228600" lvl="2" marL="838200" rtl="0" algn="l">
              <a:lnSpc>
                <a:spcPct val="100000"/>
              </a:lnSpc>
              <a:spcBef>
                <a:spcPts val="400"/>
              </a:spcBef>
              <a:spcAft>
                <a:spcPts val="0"/>
              </a:spcAft>
              <a:buClr>
                <a:schemeClr val="dk1"/>
              </a:buClr>
              <a:buSzPts val="1600"/>
              <a:buChar char="▪"/>
            </a:pPr>
            <a:r>
              <a:rPr lang="en-US"/>
              <a:t>Standard 7-bit encoding of character set</a:t>
            </a:r>
            <a:endParaRPr/>
          </a:p>
          <a:p>
            <a:pPr indent="-228600" lvl="2" marL="838200" rtl="0" algn="l">
              <a:lnSpc>
                <a:spcPct val="100000"/>
              </a:lnSpc>
              <a:spcBef>
                <a:spcPts val="400"/>
              </a:spcBef>
              <a:spcAft>
                <a:spcPts val="0"/>
              </a:spcAft>
              <a:buClr>
                <a:schemeClr val="dk1"/>
              </a:buClr>
              <a:buSzPts val="1600"/>
              <a:buChar char="▪"/>
            </a:pPr>
            <a:r>
              <a:rPr lang="en-US"/>
              <a:t>Character “0” has code 0x30</a:t>
            </a:r>
            <a:endParaRPr/>
          </a:p>
          <a:p>
            <a:pPr indent="-228600" lvl="3" marL="1181100" rtl="0" algn="l">
              <a:lnSpc>
                <a:spcPct val="100000"/>
              </a:lnSpc>
              <a:spcBef>
                <a:spcPts val="400"/>
              </a:spcBef>
              <a:spcAft>
                <a:spcPts val="0"/>
              </a:spcAft>
              <a:buClr>
                <a:schemeClr val="dk1"/>
              </a:buClr>
              <a:buSzPts val="2000"/>
              <a:buFont typeface="Calibri"/>
              <a:buChar char="–"/>
            </a:pPr>
            <a:r>
              <a:rPr lang="en-US"/>
              <a:t>Digit </a:t>
            </a:r>
            <a:r>
              <a:rPr i="1" lang="en-US">
                <a:latin typeface="Calibri"/>
                <a:ea typeface="Calibri"/>
                <a:cs typeface="Calibri"/>
                <a:sym typeface="Calibri"/>
              </a:rPr>
              <a:t>i</a:t>
            </a:r>
            <a:r>
              <a:rPr lang="en-US"/>
              <a:t>  has code 0x30+</a:t>
            </a:r>
            <a:r>
              <a:rPr i="1" lang="en-US">
                <a:latin typeface="Calibri"/>
                <a:ea typeface="Calibri"/>
                <a:cs typeface="Calibri"/>
                <a:sym typeface="Calibri"/>
              </a:rPr>
              <a:t>i</a:t>
            </a:r>
            <a:endParaRPr i="1"/>
          </a:p>
          <a:p>
            <a:pPr indent="-285750" lvl="1" marL="552450" rtl="0" algn="l">
              <a:lnSpc>
                <a:spcPct val="100000"/>
              </a:lnSpc>
              <a:spcBef>
                <a:spcPts val="400"/>
              </a:spcBef>
              <a:spcAft>
                <a:spcPts val="0"/>
              </a:spcAft>
              <a:buSzPts val="2200"/>
              <a:buChar char="▪"/>
            </a:pPr>
            <a:r>
              <a:rPr lang="en-US"/>
              <a:t>String should be null-terminated</a:t>
            </a:r>
            <a:endParaRPr/>
          </a:p>
          <a:p>
            <a:pPr indent="-228600" lvl="2" marL="838200" rtl="0" algn="l">
              <a:lnSpc>
                <a:spcPct val="100000"/>
              </a:lnSpc>
              <a:spcBef>
                <a:spcPts val="400"/>
              </a:spcBef>
              <a:spcAft>
                <a:spcPts val="0"/>
              </a:spcAft>
              <a:buClr>
                <a:schemeClr val="dk1"/>
              </a:buClr>
              <a:buSzPts val="1600"/>
              <a:buChar char="▪"/>
            </a:pPr>
            <a:r>
              <a:rPr lang="en-US"/>
              <a:t>Final character = 0</a:t>
            </a:r>
            <a:endParaRPr/>
          </a:p>
          <a:p>
            <a:pPr indent="-342900" lvl="0" marL="342900" rtl="0" algn="l">
              <a:lnSpc>
                <a:spcPct val="100000"/>
              </a:lnSpc>
              <a:spcBef>
                <a:spcPts val="480"/>
              </a:spcBef>
              <a:spcAft>
                <a:spcPts val="0"/>
              </a:spcAft>
              <a:buSzPts val="1440"/>
              <a:buChar char="⬛"/>
            </a:pPr>
            <a:r>
              <a:rPr lang="en-US"/>
              <a:t>Compatibility</a:t>
            </a:r>
            <a:endParaRPr/>
          </a:p>
          <a:p>
            <a:pPr indent="-285750" lvl="1" marL="552450" rtl="0" algn="l">
              <a:lnSpc>
                <a:spcPct val="100000"/>
              </a:lnSpc>
              <a:spcBef>
                <a:spcPts val="400"/>
              </a:spcBef>
              <a:spcAft>
                <a:spcPts val="0"/>
              </a:spcAft>
              <a:buSzPts val="2200"/>
              <a:buChar char="▪"/>
            </a:pPr>
            <a:r>
              <a:rPr lang="en-US"/>
              <a:t>Byte ordering not an issue</a:t>
            </a:r>
            <a:endParaRPr/>
          </a:p>
        </p:txBody>
      </p:sp>
      <p:sp>
        <p:nvSpPr>
          <p:cNvPr id="1702" name="Google Shape;1702;p62"/>
          <p:cNvSpPr/>
          <p:nvPr/>
        </p:nvSpPr>
        <p:spPr>
          <a:xfrm>
            <a:off x="6254813" y="2246313"/>
            <a:ext cx="631217" cy="379591"/>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1" i="0" sz="1800" u="none" cap="none" strike="noStrike">
              <a:solidFill>
                <a:srgbClr val="000066"/>
              </a:solidFill>
              <a:latin typeface="Helvetica Neue"/>
              <a:ea typeface="Helvetica Neue"/>
              <a:cs typeface="Helvetica Neue"/>
              <a:sym typeface="Helvetica Neue"/>
            </a:endParaRPr>
          </a:p>
        </p:txBody>
      </p:sp>
      <p:sp>
        <p:nvSpPr>
          <p:cNvPr id="1703" name="Google Shape;1703;p62"/>
          <p:cNvSpPr/>
          <p:nvPr/>
        </p:nvSpPr>
        <p:spPr>
          <a:xfrm>
            <a:off x="7894637" y="2246313"/>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nvGrpSpPr>
          <p:cNvPr id="1704" name="Google Shape;1704;p62"/>
          <p:cNvGrpSpPr/>
          <p:nvPr/>
        </p:nvGrpSpPr>
        <p:grpSpPr>
          <a:xfrm>
            <a:off x="6935787" y="2832100"/>
            <a:ext cx="914400" cy="1906588"/>
            <a:chOff x="0" y="0"/>
            <a:chExt cx="576" cy="1201"/>
          </a:xfrm>
        </p:grpSpPr>
        <p:cxnSp>
          <p:nvCxnSpPr>
            <p:cNvPr id="1705" name="Google Shape;1705;p62"/>
            <p:cNvCxnSpPr/>
            <p:nvPr/>
          </p:nvCxnSpPr>
          <p:spPr>
            <a:xfrm>
              <a:off x="0" y="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6" name="Google Shape;1706;p62"/>
            <p:cNvCxnSpPr/>
            <p:nvPr/>
          </p:nvCxnSpPr>
          <p:spPr>
            <a:xfrm>
              <a:off x="0" y="24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7" name="Google Shape;1707;p62"/>
            <p:cNvCxnSpPr/>
            <p:nvPr/>
          </p:nvCxnSpPr>
          <p:spPr>
            <a:xfrm>
              <a:off x="0" y="48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8" name="Google Shape;1708;p62"/>
            <p:cNvCxnSpPr/>
            <p:nvPr/>
          </p:nvCxnSpPr>
          <p:spPr>
            <a:xfrm>
              <a:off x="0" y="72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9" name="Google Shape;1709;p62"/>
            <p:cNvCxnSpPr/>
            <p:nvPr/>
          </p:nvCxnSpPr>
          <p:spPr>
            <a:xfrm>
              <a:off x="0" y="96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10" name="Google Shape;1710;p62"/>
            <p:cNvCxnSpPr/>
            <p:nvPr/>
          </p:nvCxnSpPr>
          <p:spPr>
            <a:xfrm>
              <a:off x="0" y="1200"/>
              <a:ext cx="576" cy="1"/>
            </a:xfrm>
            <a:prstGeom prst="straightConnector1">
              <a:avLst/>
            </a:prstGeom>
            <a:noFill/>
            <a:ln cap="flat" cmpd="sng" w="25400">
              <a:solidFill>
                <a:srgbClr val="000066"/>
              </a:solidFill>
              <a:prstDash val="solid"/>
              <a:round/>
              <a:headEnd len="med" w="med" type="triangle"/>
              <a:tailEnd len="med" w="med" type="triangle"/>
            </a:ln>
          </p:spPr>
        </p:cxnSp>
      </p:grpSp>
      <p:graphicFrame>
        <p:nvGraphicFramePr>
          <p:cNvPr id="1711" name="Google Shape;1711;p62"/>
          <p:cNvGraphicFramePr/>
          <p:nvPr/>
        </p:nvGraphicFramePr>
        <p:xfrm>
          <a:off x="6291262" y="2667000"/>
          <a:ext cx="3000000" cy="3000000"/>
        </p:xfrm>
        <a:graphic>
          <a:graphicData uri="http://schemas.openxmlformats.org/drawingml/2006/table">
            <a:tbl>
              <a:tblPr>
                <a:noFill/>
                <a:tableStyleId>{FEEA39E4-4910-4FF8-A59C-5CB58C620A48}</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graphicFrame>
        <p:nvGraphicFramePr>
          <p:cNvPr id="1712" name="Google Shape;1712;p62"/>
          <p:cNvGraphicFramePr/>
          <p:nvPr/>
        </p:nvGraphicFramePr>
        <p:xfrm>
          <a:off x="7866062" y="2667000"/>
          <a:ext cx="3000000" cy="3000000"/>
        </p:xfrm>
        <a:graphic>
          <a:graphicData uri="http://schemas.openxmlformats.org/drawingml/2006/table">
            <a:tbl>
              <a:tblPr>
                <a:noFill/>
                <a:tableStyleId>{FEEA39E4-4910-4FF8-A59C-5CB58C620A48}</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6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Integer C Puzzles</a:t>
            </a:r>
            <a:endParaRPr/>
          </a:p>
        </p:txBody>
      </p:sp>
      <p:sp>
        <p:nvSpPr>
          <p:cNvPr id="1718" name="Google Shape;1718;p63"/>
          <p:cNvSpPr/>
          <p:nvPr/>
        </p:nvSpPr>
        <p:spPr>
          <a:xfrm>
            <a:off x="3124200" y="1447800"/>
            <a:ext cx="5867400" cy="4829527"/>
          </a:xfrm>
          <a:prstGeom prst="rect">
            <a:avLst/>
          </a:prstGeom>
          <a:noFill/>
          <a:ln>
            <a:noFill/>
          </a:ln>
        </p:spPr>
        <p:txBody>
          <a:bodyPr anchorCtr="0" anchor="t" bIns="44450" lIns="90475" spcFirstLastPara="1" rIns="90475" wrap="square" tIns="44450">
            <a:spAutoFit/>
          </a:bodyPr>
          <a:lstStyle/>
          <a:p>
            <a:pPr indent="-292100" lvl="0" marL="292100" marR="0" rtl="0" algn="l">
              <a:lnSpc>
                <a:spcPct val="100000"/>
              </a:lnSpc>
              <a:spcBef>
                <a:spcPts val="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((x*2)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7 == 7		(x&lt;&lt;30)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y		-x &lt; -y</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&amp;&amp; y &gt; 0		x + y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	-x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(x|-x)&gt;&gt;31 ==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&gt;&gt; 3 == ux/8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&gt;&gt; 3 == 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(x-1) != 0</a:t>
            </a:r>
            <a:endParaRPr b="0" i="0" sz="1400" u="none" cap="none" strike="noStrike">
              <a:solidFill>
                <a:srgbClr val="000000"/>
              </a:solidFill>
              <a:latin typeface="Arial"/>
              <a:ea typeface="Arial"/>
              <a:cs typeface="Arial"/>
              <a:sym typeface="Arial"/>
            </a:endParaRPr>
          </a:p>
        </p:txBody>
      </p:sp>
      <p:sp>
        <p:nvSpPr>
          <p:cNvPr id="1719" name="Google Shape;1719;p63"/>
          <p:cNvSpPr/>
          <p:nvPr/>
        </p:nvSpPr>
        <p:spPr>
          <a:xfrm>
            <a:off x="152400" y="4213367"/>
            <a:ext cx="2819400" cy="1782539"/>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x =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y = 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ux =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uy = y;</a:t>
            </a:r>
            <a:endParaRPr b="0" i="0" sz="1400" u="none" cap="none" strike="noStrike">
              <a:solidFill>
                <a:srgbClr val="000000"/>
              </a:solidFill>
              <a:latin typeface="Arial"/>
              <a:ea typeface="Arial"/>
              <a:cs typeface="Arial"/>
              <a:sym typeface="Arial"/>
            </a:endParaRPr>
          </a:p>
        </p:txBody>
      </p:sp>
      <p:sp>
        <p:nvSpPr>
          <p:cNvPr id="1720" name="Google Shape;1720;p63"/>
          <p:cNvSpPr/>
          <p:nvPr/>
        </p:nvSpPr>
        <p:spPr>
          <a:xfrm>
            <a:off x="609600" y="3671097"/>
            <a:ext cx="177093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Initialization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Bonus extras</a:t>
            </a:r>
            <a:endParaRPr/>
          </a:p>
        </p:txBody>
      </p:sp>
      <p:sp>
        <p:nvSpPr>
          <p:cNvPr id="1727" name="Google Shape;1727;p6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Application of Boolean Algebra</a:t>
            </a:r>
            <a:endParaRPr/>
          </a:p>
        </p:txBody>
      </p:sp>
      <p:sp>
        <p:nvSpPr>
          <p:cNvPr id="1733" name="Google Shape;1733;p6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Applied to Digital Systems by Claude Shannon</a:t>
            </a:r>
            <a:endParaRPr/>
          </a:p>
          <a:p>
            <a:pPr indent="-285750" lvl="1" marL="552450" rtl="0" algn="l">
              <a:lnSpc>
                <a:spcPct val="100000"/>
              </a:lnSpc>
              <a:spcBef>
                <a:spcPts val="400"/>
              </a:spcBef>
              <a:spcAft>
                <a:spcPts val="0"/>
              </a:spcAft>
              <a:buSzPts val="2200"/>
              <a:buChar char="▪"/>
            </a:pPr>
            <a:r>
              <a:rPr lang="en-US"/>
              <a:t>1937 MIT Master’s Thesis</a:t>
            </a:r>
            <a:endParaRPr/>
          </a:p>
          <a:p>
            <a:pPr indent="-285750" lvl="1" marL="552450" rtl="0" algn="l">
              <a:lnSpc>
                <a:spcPct val="100000"/>
              </a:lnSpc>
              <a:spcBef>
                <a:spcPts val="400"/>
              </a:spcBef>
              <a:spcAft>
                <a:spcPts val="0"/>
              </a:spcAft>
              <a:buSzPts val="2200"/>
              <a:buChar char="▪"/>
            </a:pPr>
            <a:r>
              <a:rPr lang="en-US"/>
              <a:t>Reason about networks of relay switches</a:t>
            </a:r>
            <a:endParaRPr/>
          </a:p>
          <a:p>
            <a:pPr indent="-228600" lvl="2" marL="838200" rtl="0" algn="l">
              <a:lnSpc>
                <a:spcPct val="100000"/>
              </a:lnSpc>
              <a:spcBef>
                <a:spcPts val="400"/>
              </a:spcBef>
              <a:spcAft>
                <a:spcPts val="0"/>
              </a:spcAft>
              <a:buClr>
                <a:schemeClr val="dk1"/>
              </a:buClr>
              <a:buSzPts val="1600"/>
              <a:buChar char="▪"/>
            </a:pPr>
            <a:r>
              <a:rPr lang="en-US"/>
              <a:t>Encode closed switch as 1, open switch as 0</a:t>
            </a:r>
            <a:endParaRPr/>
          </a:p>
        </p:txBody>
      </p:sp>
      <p:grpSp>
        <p:nvGrpSpPr>
          <p:cNvPr id="1734" name="Google Shape;1734;p65"/>
          <p:cNvGrpSpPr/>
          <p:nvPr/>
        </p:nvGrpSpPr>
        <p:grpSpPr>
          <a:xfrm>
            <a:off x="1527175" y="3863975"/>
            <a:ext cx="3048000" cy="1143000"/>
            <a:chOff x="0" y="0"/>
            <a:chExt cx="1920" cy="720"/>
          </a:xfrm>
        </p:grpSpPr>
        <p:cxnSp>
          <p:nvCxnSpPr>
            <p:cNvPr id="1735" name="Google Shape;1735;p65"/>
            <p:cNvCxnSpPr/>
            <p:nvPr/>
          </p:nvCxnSpPr>
          <p:spPr>
            <a:xfrm flipH="1" rot="10800000">
              <a:off x="288" y="0"/>
              <a:ext cx="672" cy="384"/>
            </a:xfrm>
            <a:prstGeom prst="straightConnector1">
              <a:avLst/>
            </a:prstGeom>
            <a:noFill/>
            <a:ln cap="flat" cmpd="sng" w="25400">
              <a:solidFill>
                <a:srgbClr val="000066"/>
              </a:solidFill>
              <a:prstDash val="solid"/>
              <a:round/>
              <a:headEnd len="sm" w="sm" type="none"/>
              <a:tailEnd len="sm" w="sm" type="none"/>
            </a:ln>
          </p:spPr>
        </p:cxnSp>
        <p:cxnSp>
          <p:nvCxnSpPr>
            <p:cNvPr id="1736" name="Google Shape;1736;p65"/>
            <p:cNvCxnSpPr/>
            <p:nvPr/>
          </p:nvCxnSpPr>
          <p:spPr>
            <a:xfrm>
              <a:off x="288" y="384"/>
              <a:ext cx="672" cy="336"/>
            </a:xfrm>
            <a:prstGeom prst="straightConnector1">
              <a:avLst/>
            </a:prstGeom>
            <a:noFill/>
            <a:ln cap="flat" cmpd="sng" w="25400">
              <a:solidFill>
                <a:srgbClr val="000066"/>
              </a:solidFill>
              <a:prstDash val="solid"/>
              <a:round/>
              <a:headEnd len="sm" w="sm" type="none"/>
              <a:tailEnd len="sm" w="sm" type="none"/>
            </a:ln>
          </p:spPr>
        </p:cxnSp>
        <p:cxnSp>
          <p:nvCxnSpPr>
            <p:cNvPr id="1737" name="Google Shape;1737;p65"/>
            <p:cNvCxnSpPr/>
            <p:nvPr/>
          </p:nvCxnSpPr>
          <p:spPr>
            <a:xfrm>
              <a:off x="960" y="0"/>
              <a:ext cx="672" cy="336"/>
            </a:xfrm>
            <a:prstGeom prst="straightConnector1">
              <a:avLst/>
            </a:prstGeom>
            <a:noFill/>
            <a:ln cap="flat" cmpd="sng" w="25400">
              <a:solidFill>
                <a:srgbClr val="000066"/>
              </a:solidFill>
              <a:prstDash val="solid"/>
              <a:round/>
              <a:headEnd len="sm" w="sm" type="none"/>
              <a:tailEnd len="sm" w="sm" type="none"/>
            </a:ln>
          </p:spPr>
        </p:cxnSp>
        <p:cxnSp>
          <p:nvCxnSpPr>
            <p:cNvPr id="1738" name="Google Shape;1738;p65"/>
            <p:cNvCxnSpPr/>
            <p:nvPr/>
          </p:nvCxnSpPr>
          <p:spPr>
            <a:xfrm flipH="1" rot="10800000">
              <a:off x="960" y="336"/>
              <a:ext cx="672" cy="384"/>
            </a:xfrm>
            <a:prstGeom prst="straightConnector1">
              <a:avLst/>
            </a:prstGeom>
            <a:noFill/>
            <a:ln cap="flat" cmpd="sng" w="25400">
              <a:solidFill>
                <a:srgbClr val="000066"/>
              </a:solidFill>
              <a:prstDash val="solid"/>
              <a:round/>
              <a:headEnd len="sm" w="sm" type="none"/>
              <a:tailEnd len="sm" w="sm" type="none"/>
            </a:ln>
          </p:spPr>
        </p:cxnSp>
        <p:sp>
          <p:nvSpPr>
            <p:cNvPr id="1739" name="Google Shape;1739;p65"/>
            <p:cNvSpPr/>
            <p:nvPr/>
          </p:nvSpPr>
          <p:spPr>
            <a:xfrm>
              <a:off x="56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40" name="Google Shape;1740;p65"/>
            <p:cNvSpPr/>
            <p:nvPr/>
          </p:nvSpPr>
          <p:spPr>
            <a:xfrm>
              <a:off x="57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41" name="Google Shape;1741;p65"/>
            <p:cNvSpPr/>
            <p:nvPr/>
          </p:nvSpPr>
          <p:spPr>
            <a:xfrm>
              <a:off x="105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1742" name="Google Shape;1742;p65"/>
            <p:cNvSpPr/>
            <p:nvPr/>
          </p:nvSpPr>
          <p:spPr>
            <a:xfrm>
              <a:off x="106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cxnSp>
          <p:nvCxnSpPr>
            <p:cNvPr id="1743" name="Google Shape;1743;p65"/>
            <p:cNvCxnSpPr/>
            <p:nvPr/>
          </p:nvCxnSpPr>
          <p:spPr>
            <a:xfrm>
              <a:off x="1632" y="336"/>
              <a:ext cx="192" cy="1"/>
            </a:xfrm>
            <a:prstGeom prst="straightConnector1">
              <a:avLst/>
            </a:prstGeom>
            <a:noFill/>
            <a:ln cap="flat" cmpd="sng" w="25400">
              <a:solidFill>
                <a:srgbClr val="000066"/>
              </a:solidFill>
              <a:prstDash val="solid"/>
              <a:round/>
              <a:headEnd len="sm" w="sm" type="none"/>
              <a:tailEnd len="sm" w="sm" type="none"/>
            </a:ln>
          </p:spPr>
        </p:cxnSp>
        <p:cxnSp>
          <p:nvCxnSpPr>
            <p:cNvPr id="1744" name="Google Shape;1744;p65"/>
            <p:cNvCxnSpPr/>
            <p:nvPr/>
          </p:nvCxnSpPr>
          <p:spPr>
            <a:xfrm>
              <a:off x="96" y="384"/>
              <a:ext cx="192" cy="1"/>
            </a:xfrm>
            <a:prstGeom prst="straightConnector1">
              <a:avLst/>
            </a:prstGeom>
            <a:noFill/>
            <a:ln cap="flat" cmpd="sng" w="25400">
              <a:solidFill>
                <a:srgbClr val="000066"/>
              </a:solidFill>
              <a:prstDash val="solid"/>
              <a:round/>
              <a:headEnd len="sm" w="sm" type="none"/>
              <a:tailEnd len="sm" w="sm" type="none"/>
            </a:ln>
          </p:spPr>
        </p:cxnSp>
        <p:sp>
          <p:nvSpPr>
            <p:cNvPr id="1745" name="Google Shape;1745;p65"/>
            <p:cNvSpPr/>
            <p:nvPr/>
          </p:nvSpPr>
          <p:spPr>
            <a:xfrm>
              <a:off x="0" y="336"/>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46" name="Google Shape;1746;p65"/>
            <p:cNvSpPr/>
            <p:nvPr/>
          </p:nvSpPr>
          <p:spPr>
            <a:xfrm>
              <a:off x="1824" y="288"/>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747" name="Google Shape;1747;p65"/>
          <p:cNvSpPr/>
          <p:nvPr/>
        </p:nvSpPr>
        <p:spPr>
          <a:xfrm>
            <a:off x="4940300" y="3530600"/>
            <a:ext cx="2693988" cy="19431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Connection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A&amp;~B | ~A&amp;B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8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grpSp>
        <p:nvGrpSpPr>
          <p:cNvPr id="1748" name="Google Shape;1748;p65"/>
          <p:cNvGrpSpPr/>
          <p:nvPr/>
        </p:nvGrpSpPr>
        <p:grpSpPr>
          <a:xfrm>
            <a:off x="1663700" y="3378200"/>
            <a:ext cx="2819400" cy="838200"/>
            <a:chOff x="0" y="0"/>
            <a:chExt cx="1776" cy="528"/>
          </a:xfrm>
        </p:grpSpPr>
        <p:sp>
          <p:nvSpPr>
            <p:cNvPr id="1749" name="Google Shape;1749;p65"/>
            <p:cNvSpPr/>
            <p:nvPr/>
          </p:nvSpPr>
          <p:spPr>
            <a:xfrm>
              <a:off x="0" y="24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50" name="Google Shape;1750;p65"/>
            <p:cNvSpPr/>
            <p:nvPr/>
          </p:nvSpPr>
          <p:spPr>
            <a:xfrm>
              <a:off x="714" y="0"/>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grpSp>
        <p:nvGrpSpPr>
          <p:cNvPr id="1751" name="Google Shape;1751;p65"/>
          <p:cNvGrpSpPr/>
          <p:nvPr/>
        </p:nvGrpSpPr>
        <p:grpSpPr>
          <a:xfrm>
            <a:off x="1587500" y="4673600"/>
            <a:ext cx="2819400" cy="914400"/>
            <a:chOff x="0" y="0"/>
            <a:chExt cx="1776" cy="576"/>
          </a:xfrm>
        </p:grpSpPr>
        <p:sp>
          <p:nvSpPr>
            <p:cNvPr id="1752" name="Google Shape;1752;p65"/>
            <p:cNvSpPr/>
            <p:nvPr/>
          </p:nvSpPr>
          <p:spPr>
            <a:xfrm flipH="1" rot="10800000">
              <a:off x="0" y="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53" name="Google Shape;1753;p65"/>
            <p:cNvSpPr/>
            <p:nvPr/>
          </p:nvSpPr>
          <p:spPr>
            <a:xfrm>
              <a:off x="762" y="336"/>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sp>
        <p:nvSpPr>
          <p:cNvPr id="1754" name="Google Shape;1754;p65"/>
          <p:cNvSpPr/>
          <p:nvPr/>
        </p:nvSpPr>
        <p:spPr>
          <a:xfrm>
            <a:off x="5092700" y="5130800"/>
            <a:ext cx="984250" cy="469900"/>
          </a:xfrm>
          <a:prstGeom prst="rect">
            <a:avLst/>
          </a:prstGeom>
          <a:noFill/>
          <a:ln>
            <a:noFill/>
          </a:ln>
        </p:spPr>
        <p:txBody>
          <a:bodyPr anchorCtr="0" anchor="t" bIns="50800" lIns="50800" spcFirstLastPara="1" rIns="45700" wrap="square" tIns="508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A^B</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6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Binary Number Property</a:t>
            </a:r>
            <a:endParaRPr/>
          </a:p>
        </p:txBody>
      </p:sp>
      <p:sp>
        <p:nvSpPr>
          <p:cNvPr id="1760" name="Google Shape;1760;p6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 = 0:</a:t>
            </a:r>
            <a:endParaRPr/>
          </a:p>
          <a:p>
            <a:pPr indent="-285750" lvl="1" marL="742950" rtl="0" algn="l">
              <a:lnSpc>
                <a:spcPct val="100000"/>
              </a:lnSpc>
              <a:spcBef>
                <a:spcPts val="400"/>
              </a:spcBef>
              <a:spcAft>
                <a:spcPts val="0"/>
              </a:spcAft>
              <a:buSzPts val="2200"/>
              <a:buChar char="▪"/>
            </a:pPr>
            <a:r>
              <a:rPr lang="en-US"/>
              <a:t>1 = 2</a:t>
            </a:r>
            <a:r>
              <a:rPr baseline="30000" lang="en-US"/>
              <a:t>0</a:t>
            </a:r>
            <a:endParaRPr/>
          </a:p>
          <a:p>
            <a:pPr indent="-342900" lvl="0" marL="342900" rtl="0" algn="l">
              <a:lnSpc>
                <a:spcPct val="100000"/>
              </a:lnSpc>
              <a:spcBef>
                <a:spcPts val="480"/>
              </a:spcBef>
              <a:spcAft>
                <a:spcPts val="0"/>
              </a:spcAft>
              <a:buSzPts val="1440"/>
              <a:buChar char="⬛"/>
            </a:pPr>
            <a:r>
              <a:rPr lang="en-US"/>
              <a:t>Assume true for w-1:</a:t>
            </a:r>
            <a:endParaRPr/>
          </a:p>
          <a:p>
            <a:pPr indent="-285750" lvl="1" marL="742950" rtl="0" algn="l">
              <a:lnSpc>
                <a:spcPct val="100000"/>
              </a:lnSpc>
              <a:spcBef>
                <a:spcPts val="400"/>
              </a:spcBef>
              <a:spcAft>
                <a:spcPts val="0"/>
              </a:spcAft>
              <a:buSzPts val="2200"/>
              <a:buChar char="▪"/>
            </a:pPr>
            <a:r>
              <a:rPr lang="en-US"/>
              <a:t>1 + 1 + 2 + 4 + 8 + … + 2</a:t>
            </a:r>
            <a:r>
              <a:rPr baseline="30000" i="1" lang="en-US"/>
              <a:t>w</a:t>
            </a:r>
            <a:r>
              <a:rPr baseline="30000" lang="en-US"/>
              <a:t>-1 </a:t>
            </a:r>
            <a:r>
              <a:rPr lang="en-US"/>
              <a:t>+ 2</a:t>
            </a:r>
            <a:r>
              <a:rPr baseline="30000" i="1" lang="en-US"/>
              <a:t>w</a:t>
            </a:r>
            <a:r>
              <a:rPr baseline="30000" lang="en-US"/>
              <a:t>    </a:t>
            </a:r>
            <a:r>
              <a:rPr lang="en-US"/>
              <a:t>=    2</a:t>
            </a:r>
            <a:r>
              <a:rPr baseline="30000" i="1" lang="en-US"/>
              <a:t>w </a:t>
            </a:r>
            <a:r>
              <a:rPr lang="en-US"/>
              <a:t>+</a:t>
            </a:r>
            <a:r>
              <a:rPr i="1" lang="en-US"/>
              <a:t> </a:t>
            </a:r>
            <a:r>
              <a:rPr lang="en-US"/>
              <a:t>2</a:t>
            </a:r>
            <a:r>
              <a:rPr baseline="30000" i="1" lang="en-US"/>
              <a:t>w    </a:t>
            </a:r>
            <a:r>
              <a:rPr lang="en-US"/>
              <a:t>=    2</a:t>
            </a:r>
            <a:r>
              <a:rPr baseline="30000" i="1" lang="en-US"/>
              <a:t>w</a:t>
            </a:r>
            <a:r>
              <a:rPr baseline="30000" lang="en-US"/>
              <a:t>+1</a:t>
            </a:r>
            <a:r>
              <a:rPr baseline="30000" i="1" lang="en-US"/>
              <a:t>  </a:t>
            </a:r>
            <a:endParaRPr/>
          </a:p>
          <a:p>
            <a:pPr indent="-146050" lvl="1" marL="742950" rtl="0" algn="l">
              <a:lnSpc>
                <a:spcPct val="100000"/>
              </a:lnSpc>
              <a:spcBef>
                <a:spcPts val="400"/>
              </a:spcBef>
              <a:spcAft>
                <a:spcPts val="0"/>
              </a:spcAft>
              <a:buSzPts val="2200"/>
              <a:buNone/>
            </a:pPr>
            <a:r>
              <a:t/>
            </a:r>
            <a:endParaRPr/>
          </a:p>
        </p:txBody>
      </p:sp>
      <p:pic>
        <p:nvPicPr>
          <p:cNvPr id="1761" name="Google Shape;1761;p66"/>
          <p:cNvPicPr preferRelativeResize="0"/>
          <p:nvPr/>
        </p:nvPicPr>
        <p:blipFill rotWithShape="1">
          <a:blip r:embed="rId3">
            <a:alphaModFix/>
          </a:blip>
          <a:srcRect b="0" l="0" r="0" t="0"/>
          <a:stretch/>
        </p:blipFill>
        <p:spPr>
          <a:xfrm>
            <a:off x="2822575" y="2089150"/>
            <a:ext cx="2349500" cy="1028700"/>
          </a:xfrm>
          <a:prstGeom prst="rect">
            <a:avLst/>
          </a:prstGeom>
          <a:noFill/>
          <a:ln>
            <a:noFill/>
          </a:ln>
        </p:spPr>
      </p:pic>
      <p:sp>
        <p:nvSpPr>
          <p:cNvPr id="1762" name="Google Shape;1762;p66"/>
          <p:cNvSpPr txBox="1"/>
          <p:nvPr/>
        </p:nvSpPr>
        <p:spPr>
          <a:xfrm>
            <a:off x="914400" y="1143000"/>
            <a:ext cx="9010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Claim</a:t>
            </a:r>
            <a:endParaRPr b="1" i="0" sz="2400" u="none" cap="none" strike="noStrike">
              <a:solidFill>
                <a:schemeClr val="dk1"/>
              </a:solidFill>
              <a:latin typeface="Calibri"/>
              <a:ea typeface="Calibri"/>
              <a:cs typeface="Calibri"/>
              <a:sym typeface="Calibri"/>
            </a:endParaRPr>
          </a:p>
        </p:txBody>
      </p:sp>
      <p:sp>
        <p:nvSpPr>
          <p:cNvPr id="1763" name="Google Shape;1763;p66"/>
          <p:cNvSpPr txBox="1"/>
          <p:nvPr/>
        </p:nvSpPr>
        <p:spPr>
          <a:xfrm>
            <a:off x="2425051" y="1609356"/>
            <a:ext cx="411492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+ 1 + 2 + 4 + 8 + … + 2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  </a:t>
            </a:r>
            <a:r>
              <a:rPr b="0" i="0" lang="en-US" sz="2400" u="none" cap="none" strike="noStrike">
                <a:solidFill>
                  <a:schemeClr val="dk1"/>
                </a:solidFill>
                <a:latin typeface="Calibri"/>
                <a:ea typeface="Calibri"/>
                <a:cs typeface="Calibri"/>
                <a:sym typeface="Calibri"/>
              </a:rPr>
              <a:t>= 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grpSp>
        <p:nvGrpSpPr>
          <p:cNvPr id="1764" name="Google Shape;1764;p66"/>
          <p:cNvGrpSpPr/>
          <p:nvPr/>
        </p:nvGrpSpPr>
        <p:grpSpPr>
          <a:xfrm>
            <a:off x="1219200" y="4724400"/>
            <a:ext cx="2743200" cy="849972"/>
            <a:chOff x="1219200" y="4724400"/>
            <a:chExt cx="2743200" cy="849972"/>
          </a:xfrm>
        </p:grpSpPr>
        <p:sp>
          <p:nvSpPr>
            <p:cNvPr id="1765" name="Google Shape;1765;p66"/>
            <p:cNvSpPr/>
            <p:nvPr/>
          </p:nvSpPr>
          <p:spPr>
            <a:xfrm rot="-5400000">
              <a:off x="2400300" y="3543300"/>
              <a:ext cx="381000" cy="2743200"/>
            </a:xfrm>
            <a:prstGeom prst="leftBrace">
              <a:avLst>
                <a:gd fmla="val 8333" name="adj1"/>
                <a:gd fmla="val 50000" name="adj2"/>
              </a:avLst>
            </a:prstGeom>
            <a:noFill/>
            <a:ln cap="flat" cmpd="sng" w="25400">
              <a:solidFill>
                <a:srgbClr val="CC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Arial Narrow"/>
                <a:ea typeface="Arial Narrow"/>
                <a:cs typeface="Arial Narrow"/>
                <a:sym typeface="Arial Narrow"/>
              </a:endParaRPr>
            </a:p>
          </p:txBody>
        </p:sp>
        <p:sp>
          <p:nvSpPr>
            <p:cNvPr id="1766" name="Google Shape;1766;p66"/>
            <p:cNvSpPr/>
            <p:nvPr/>
          </p:nvSpPr>
          <p:spPr>
            <a:xfrm>
              <a:off x="2133600" y="5112707"/>
              <a:ext cx="9284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2</a:t>
              </a:r>
              <a:r>
                <a:rPr b="0" baseline="30000" i="1" lang="en-US" sz="2400" u="none" cap="none" strike="noStrike">
                  <a:solidFill>
                    <a:srgbClr val="000000"/>
                  </a:solidFill>
                  <a:latin typeface="Calibri"/>
                  <a:ea typeface="Calibri"/>
                  <a:cs typeface="Calibri"/>
                  <a:sym typeface="Calibri"/>
                </a:rPr>
                <a:t>w</a:t>
              </a:r>
              <a:endParaRPr b="0" i="0" sz="24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a:t>
            </a:r>
            <a:endParaRPr/>
          </a:p>
        </p:txBody>
      </p:sp>
      <p:sp>
        <p:nvSpPr>
          <p:cNvPr id="1772" name="Google Shape;1772;p67"/>
          <p:cNvSpPr txBox="1"/>
          <p:nvPr>
            <p:ph idx="1" type="body"/>
          </p:nvPr>
        </p:nvSpPr>
        <p:spPr>
          <a:xfrm>
            <a:off x="401345" y="4759038"/>
            <a:ext cx="8307387"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Similar to code found in FreeBSD’s implementation of getpeername</a:t>
            </a:r>
            <a:endParaRPr/>
          </a:p>
          <a:p>
            <a:pPr indent="-342900" lvl="0" marL="342900" rtl="0" algn="l">
              <a:lnSpc>
                <a:spcPct val="100000"/>
              </a:lnSpc>
              <a:spcBef>
                <a:spcPts val="480"/>
              </a:spcBef>
              <a:spcAft>
                <a:spcPts val="0"/>
              </a:spcAft>
              <a:buSzPts val="1440"/>
              <a:buChar char="⬛"/>
            </a:pPr>
            <a:r>
              <a:rPr lang="en-US"/>
              <a:t>There are legions of smart people trying to find vulnerabilities in programs</a:t>
            </a:r>
            <a:endParaRPr/>
          </a:p>
        </p:txBody>
      </p:sp>
      <p:sp>
        <p:nvSpPr>
          <p:cNvPr id="1773" name="Google Shape;1773;p67"/>
          <p:cNvSpPr/>
          <p:nvPr/>
        </p:nvSpPr>
        <p:spPr>
          <a:xfrm>
            <a:off x="487644"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Byte Values</a:t>
            </a:r>
            <a:endParaRPr/>
          </a:p>
        </p:txBody>
      </p:sp>
      <p:sp>
        <p:nvSpPr>
          <p:cNvPr id="128" name="Google Shape;128;p5"/>
          <p:cNvSpPr txBox="1"/>
          <p:nvPr>
            <p:ph idx="1" type="body"/>
          </p:nvPr>
        </p:nvSpPr>
        <p:spPr>
          <a:xfrm>
            <a:off x="473075" y="1362075"/>
            <a:ext cx="7896300" cy="497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Byte = 8 bits</a:t>
            </a:r>
            <a:endParaRPr/>
          </a:p>
          <a:p>
            <a:pPr indent="-285750" lvl="1" marL="552450" rtl="0" algn="l">
              <a:lnSpc>
                <a:spcPct val="100000"/>
              </a:lnSpc>
              <a:spcBef>
                <a:spcPts val="400"/>
              </a:spcBef>
              <a:spcAft>
                <a:spcPts val="0"/>
              </a:spcAft>
              <a:buSzPts val="2200"/>
              <a:buChar char="▪"/>
            </a:pPr>
            <a:r>
              <a:rPr lang="en-US"/>
              <a:t>Binary 00000000</a:t>
            </a:r>
            <a:r>
              <a:rPr baseline="-25000" lang="en-US"/>
              <a:t>2</a:t>
            </a:r>
            <a:r>
              <a:rPr lang="en-US"/>
              <a:t> to 11111111</a:t>
            </a:r>
            <a:r>
              <a:rPr baseline="-25000" lang="en-US"/>
              <a:t>2</a:t>
            </a:r>
            <a:endParaRPr/>
          </a:p>
          <a:p>
            <a:pPr indent="-285750" lvl="1" marL="552450" rtl="0" algn="l">
              <a:lnSpc>
                <a:spcPct val="100000"/>
              </a:lnSpc>
              <a:spcBef>
                <a:spcPts val="400"/>
              </a:spcBef>
              <a:spcAft>
                <a:spcPts val="0"/>
              </a:spcAft>
              <a:buSzPts val="2200"/>
              <a:buChar char="▪"/>
            </a:pPr>
            <a:r>
              <a:rPr lang="en-US"/>
              <a:t>Decimal: 0</a:t>
            </a:r>
            <a:r>
              <a:rPr baseline="-25000" lang="en-US"/>
              <a:t>10</a:t>
            </a:r>
            <a:r>
              <a:rPr lang="en-US"/>
              <a:t> to 255</a:t>
            </a:r>
            <a:r>
              <a:rPr baseline="-25000" lang="en-US"/>
              <a:t>10</a:t>
            </a:r>
            <a:endParaRPr/>
          </a:p>
          <a:p>
            <a:pPr indent="-285750" lvl="1" marL="552450" rtl="0" algn="l">
              <a:lnSpc>
                <a:spcPct val="100000"/>
              </a:lnSpc>
              <a:spcBef>
                <a:spcPts val="400"/>
              </a:spcBef>
              <a:spcAft>
                <a:spcPts val="0"/>
              </a:spcAft>
              <a:buSzPts val="2200"/>
              <a:buChar char="▪"/>
            </a:pPr>
            <a:r>
              <a:rPr lang="en-US"/>
              <a:t>Hexadecimal 00</a:t>
            </a:r>
            <a:r>
              <a:rPr baseline="-25000" lang="en-US"/>
              <a:t>16</a:t>
            </a:r>
            <a:r>
              <a:rPr lang="en-US"/>
              <a:t> to FF</a:t>
            </a:r>
            <a:r>
              <a:rPr baseline="-25000" lang="en-US"/>
              <a:t>16</a:t>
            </a:r>
            <a:endParaRPr/>
          </a:p>
          <a:p>
            <a:pPr indent="-228600" lvl="2" marL="838200" rtl="0" algn="l">
              <a:lnSpc>
                <a:spcPct val="100000"/>
              </a:lnSpc>
              <a:spcBef>
                <a:spcPts val="400"/>
              </a:spcBef>
              <a:spcAft>
                <a:spcPts val="0"/>
              </a:spcAft>
              <a:buClr>
                <a:schemeClr val="dk1"/>
              </a:buClr>
              <a:buSzPts val="1600"/>
              <a:buChar char="▪"/>
            </a:pPr>
            <a:r>
              <a:rPr lang="en-US"/>
              <a:t>Base 16 number representation</a:t>
            </a:r>
            <a:endParaRPr/>
          </a:p>
          <a:p>
            <a:pPr indent="-228600" lvl="2" marL="838200" rtl="0" algn="l">
              <a:lnSpc>
                <a:spcPct val="100000"/>
              </a:lnSpc>
              <a:spcBef>
                <a:spcPts val="400"/>
              </a:spcBef>
              <a:spcAft>
                <a:spcPts val="0"/>
              </a:spcAft>
              <a:buClr>
                <a:schemeClr val="dk1"/>
              </a:buClr>
              <a:buSzPts val="1600"/>
              <a:buChar char="▪"/>
            </a:pPr>
            <a:r>
              <a:rPr lang="en-US"/>
              <a:t>Use characters ‘0’ to ‘9’ and ‘A’ to ‘F’</a:t>
            </a:r>
            <a:endParaRPr/>
          </a:p>
          <a:p>
            <a:pPr indent="-228600" lvl="2" marL="838200" rtl="0" algn="l">
              <a:lnSpc>
                <a:spcPct val="100000"/>
              </a:lnSpc>
              <a:spcBef>
                <a:spcPts val="400"/>
              </a:spcBef>
              <a:spcAft>
                <a:spcPts val="0"/>
              </a:spcAft>
              <a:buClr>
                <a:schemeClr val="dk1"/>
              </a:buClr>
              <a:buSzPts val="1600"/>
              <a:buChar char="▪"/>
            </a:pPr>
            <a:r>
              <a:rPr lang="en-US"/>
              <a:t>Write FA1D37B</a:t>
            </a:r>
            <a:r>
              <a:rPr baseline="-25000" lang="en-US"/>
              <a:t>16</a:t>
            </a:r>
            <a:r>
              <a:rPr lang="en-US"/>
              <a:t> in C as</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 </a:t>
            </a:r>
            <a:endParaRPr/>
          </a:p>
          <a:p>
            <a:pPr indent="-228600" lvl="3" marL="1181100" rtl="0" algn="l">
              <a:lnSpc>
                <a:spcPct val="100000"/>
              </a:lnSpc>
              <a:spcBef>
                <a:spcPts val="400"/>
              </a:spcBef>
              <a:spcAft>
                <a:spcPts val="0"/>
              </a:spcAft>
              <a:buClr>
                <a:schemeClr val="dk1"/>
              </a:buClr>
              <a:buSzPts val="2000"/>
              <a:buFont typeface="Calibri"/>
              <a:buNone/>
            </a:pPr>
            <a:r>
              <a:t/>
            </a:r>
            <a:endParaRPr/>
          </a:p>
        </p:txBody>
      </p:sp>
      <p:grpSp>
        <p:nvGrpSpPr>
          <p:cNvPr id="129" name="Google Shape;129;p5"/>
          <p:cNvGrpSpPr/>
          <p:nvPr/>
        </p:nvGrpSpPr>
        <p:grpSpPr>
          <a:xfrm>
            <a:off x="6553200" y="1104238"/>
            <a:ext cx="1851085" cy="4593300"/>
            <a:chOff x="0" y="0"/>
            <a:chExt cx="1167" cy="2891"/>
          </a:xfrm>
        </p:grpSpPr>
        <p:grpSp>
          <p:nvGrpSpPr>
            <p:cNvPr id="130" name="Google Shape;130;p5"/>
            <p:cNvGrpSpPr/>
            <p:nvPr/>
          </p:nvGrpSpPr>
          <p:grpSpPr>
            <a:xfrm>
              <a:off x="0" y="507"/>
              <a:ext cx="1104" cy="2384"/>
              <a:chOff x="0" y="0"/>
              <a:chExt cx="1104" cy="2384"/>
            </a:xfrm>
          </p:grpSpPr>
          <p:grpSp>
            <p:nvGrpSpPr>
              <p:cNvPr id="131" name="Google Shape;131;p5"/>
              <p:cNvGrpSpPr/>
              <p:nvPr/>
            </p:nvGrpSpPr>
            <p:grpSpPr>
              <a:xfrm>
                <a:off x="0" y="0"/>
                <a:ext cx="288" cy="224"/>
                <a:chOff x="0" y="0"/>
                <a:chExt cx="288" cy="224"/>
              </a:xfrm>
            </p:grpSpPr>
            <p:sp>
              <p:nvSpPr>
                <p:cNvPr id="132" name="Google Shape;13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 name="Google Shape;13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34" name="Google Shape;134;p5"/>
              <p:cNvGrpSpPr/>
              <p:nvPr/>
            </p:nvGrpSpPr>
            <p:grpSpPr>
              <a:xfrm>
                <a:off x="288" y="0"/>
                <a:ext cx="288" cy="224"/>
                <a:chOff x="0" y="0"/>
                <a:chExt cx="288" cy="224"/>
              </a:xfrm>
            </p:grpSpPr>
            <p:sp>
              <p:nvSpPr>
                <p:cNvPr id="135" name="Google Shape;13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 name="Google Shape;13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37" name="Google Shape;137;p5"/>
              <p:cNvGrpSpPr/>
              <p:nvPr/>
            </p:nvGrpSpPr>
            <p:grpSpPr>
              <a:xfrm>
                <a:off x="576" y="0"/>
                <a:ext cx="528" cy="224"/>
                <a:chOff x="0" y="0"/>
                <a:chExt cx="528" cy="224"/>
              </a:xfrm>
            </p:grpSpPr>
            <p:sp>
              <p:nvSpPr>
                <p:cNvPr id="138" name="Google Shape;13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 name="Google Shape;13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0000</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a:off x="0" y="144"/>
                <a:ext cx="288" cy="224"/>
                <a:chOff x="0" y="0"/>
                <a:chExt cx="288" cy="224"/>
              </a:xfrm>
            </p:grpSpPr>
            <p:sp>
              <p:nvSpPr>
                <p:cNvPr id="141" name="Google Shape;14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 name="Google Shape;14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43" name="Google Shape;143;p5"/>
              <p:cNvGrpSpPr/>
              <p:nvPr/>
            </p:nvGrpSpPr>
            <p:grpSpPr>
              <a:xfrm>
                <a:off x="288" y="144"/>
                <a:ext cx="288" cy="224"/>
                <a:chOff x="0" y="0"/>
                <a:chExt cx="288" cy="224"/>
              </a:xfrm>
            </p:grpSpPr>
            <p:sp>
              <p:nvSpPr>
                <p:cNvPr id="144" name="Google Shape;14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 name="Google Shape;14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46" name="Google Shape;146;p5"/>
              <p:cNvGrpSpPr/>
              <p:nvPr/>
            </p:nvGrpSpPr>
            <p:grpSpPr>
              <a:xfrm>
                <a:off x="576" y="144"/>
                <a:ext cx="528" cy="224"/>
                <a:chOff x="0" y="0"/>
                <a:chExt cx="528" cy="224"/>
              </a:xfrm>
            </p:grpSpPr>
            <p:sp>
              <p:nvSpPr>
                <p:cNvPr id="147" name="Google Shape;14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 name="Google Shape;14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0" y="288"/>
                <a:ext cx="288" cy="224"/>
                <a:chOff x="0" y="0"/>
                <a:chExt cx="288" cy="224"/>
              </a:xfrm>
            </p:grpSpPr>
            <p:sp>
              <p:nvSpPr>
                <p:cNvPr id="150" name="Google Shape;15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 name="Google Shape;15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a:off x="288" y="288"/>
                <a:ext cx="288" cy="224"/>
                <a:chOff x="0" y="0"/>
                <a:chExt cx="288" cy="224"/>
              </a:xfrm>
            </p:grpSpPr>
            <p:sp>
              <p:nvSpPr>
                <p:cNvPr id="153" name="Google Shape;15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 name="Google Shape;15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55" name="Google Shape;155;p5"/>
              <p:cNvGrpSpPr/>
              <p:nvPr/>
            </p:nvGrpSpPr>
            <p:grpSpPr>
              <a:xfrm>
                <a:off x="576" y="288"/>
                <a:ext cx="528" cy="224"/>
                <a:chOff x="0" y="0"/>
                <a:chExt cx="528" cy="224"/>
              </a:xfrm>
            </p:grpSpPr>
            <p:sp>
              <p:nvSpPr>
                <p:cNvPr id="156" name="Google Shape;15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 name="Google Shape;15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0010</a:t>
                  </a:r>
                  <a:endParaRPr b="0" i="0" sz="1400" u="none" cap="none" strike="noStrike">
                    <a:solidFill>
                      <a:srgbClr val="000000"/>
                    </a:solidFill>
                    <a:latin typeface="Arial"/>
                    <a:ea typeface="Arial"/>
                    <a:cs typeface="Arial"/>
                    <a:sym typeface="Arial"/>
                  </a:endParaRPr>
                </a:p>
              </p:txBody>
            </p:sp>
          </p:grpSp>
          <p:grpSp>
            <p:nvGrpSpPr>
              <p:cNvPr id="158" name="Google Shape;158;p5"/>
              <p:cNvGrpSpPr/>
              <p:nvPr/>
            </p:nvGrpSpPr>
            <p:grpSpPr>
              <a:xfrm>
                <a:off x="0" y="432"/>
                <a:ext cx="288" cy="224"/>
                <a:chOff x="0" y="0"/>
                <a:chExt cx="288" cy="224"/>
              </a:xfrm>
            </p:grpSpPr>
            <p:sp>
              <p:nvSpPr>
                <p:cNvPr id="159" name="Google Shape;15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 name="Google Shape;16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61" name="Google Shape;161;p5"/>
              <p:cNvGrpSpPr/>
              <p:nvPr/>
            </p:nvGrpSpPr>
            <p:grpSpPr>
              <a:xfrm>
                <a:off x="288" y="432"/>
                <a:ext cx="288" cy="224"/>
                <a:chOff x="0" y="0"/>
                <a:chExt cx="288" cy="224"/>
              </a:xfrm>
            </p:grpSpPr>
            <p:sp>
              <p:nvSpPr>
                <p:cNvPr id="162" name="Google Shape;16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 name="Google Shape;16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64" name="Google Shape;164;p5"/>
              <p:cNvGrpSpPr/>
              <p:nvPr/>
            </p:nvGrpSpPr>
            <p:grpSpPr>
              <a:xfrm>
                <a:off x="576" y="432"/>
                <a:ext cx="528" cy="224"/>
                <a:chOff x="0" y="0"/>
                <a:chExt cx="528" cy="224"/>
              </a:xfrm>
            </p:grpSpPr>
            <p:sp>
              <p:nvSpPr>
                <p:cNvPr id="165" name="Google Shape;165;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6" name="Google Shape;166;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0011</a:t>
                  </a:r>
                  <a:endParaRPr b="0" i="0" sz="1400" u="none" cap="none" strike="noStrike">
                    <a:solidFill>
                      <a:srgbClr val="000000"/>
                    </a:solidFill>
                    <a:latin typeface="Arial"/>
                    <a:ea typeface="Arial"/>
                    <a:cs typeface="Arial"/>
                    <a:sym typeface="Arial"/>
                  </a:endParaRPr>
                </a:p>
              </p:txBody>
            </p:sp>
          </p:grpSp>
          <p:grpSp>
            <p:nvGrpSpPr>
              <p:cNvPr id="167" name="Google Shape;167;p5"/>
              <p:cNvGrpSpPr/>
              <p:nvPr/>
            </p:nvGrpSpPr>
            <p:grpSpPr>
              <a:xfrm>
                <a:off x="0" y="576"/>
                <a:ext cx="288" cy="224"/>
                <a:chOff x="0" y="0"/>
                <a:chExt cx="288" cy="224"/>
              </a:xfrm>
            </p:grpSpPr>
            <p:sp>
              <p:nvSpPr>
                <p:cNvPr id="168" name="Google Shape;16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9" name="Google Shape;16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70" name="Google Shape;170;p5"/>
              <p:cNvGrpSpPr/>
              <p:nvPr/>
            </p:nvGrpSpPr>
            <p:grpSpPr>
              <a:xfrm>
                <a:off x="288" y="576"/>
                <a:ext cx="288" cy="224"/>
                <a:chOff x="0" y="0"/>
                <a:chExt cx="288" cy="224"/>
              </a:xfrm>
            </p:grpSpPr>
            <p:sp>
              <p:nvSpPr>
                <p:cNvPr id="171" name="Google Shape;17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2" name="Google Shape;17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73" name="Google Shape;173;p5"/>
              <p:cNvGrpSpPr/>
              <p:nvPr/>
            </p:nvGrpSpPr>
            <p:grpSpPr>
              <a:xfrm>
                <a:off x="576" y="576"/>
                <a:ext cx="528" cy="224"/>
                <a:chOff x="0" y="0"/>
                <a:chExt cx="528" cy="224"/>
              </a:xfrm>
            </p:grpSpPr>
            <p:sp>
              <p:nvSpPr>
                <p:cNvPr id="174" name="Google Shape;174;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5" name="Google Shape;175;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0100</a:t>
                  </a:r>
                  <a:endParaRPr b="0" i="0" sz="1400" u="none" cap="none" strike="noStrike">
                    <a:solidFill>
                      <a:srgbClr val="000000"/>
                    </a:solidFill>
                    <a:latin typeface="Arial"/>
                    <a:ea typeface="Arial"/>
                    <a:cs typeface="Arial"/>
                    <a:sym typeface="Arial"/>
                  </a:endParaRPr>
                </a:p>
              </p:txBody>
            </p:sp>
          </p:grpSp>
          <p:grpSp>
            <p:nvGrpSpPr>
              <p:cNvPr id="176" name="Google Shape;176;p5"/>
              <p:cNvGrpSpPr/>
              <p:nvPr/>
            </p:nvGrpSpPr>
            <p:grpSpPr>
              <a:xfrm>
                <a:off x="0" y="720"/>
                <a:ext cx="288" cy="224"/>
                <a:chOff x="0" y="0"/>
                <a:chExt cx="288" cy="224"/>
              </a:xfrm>
            </p:grpSpPr>
            <p:sp>
              <p:nvSpPr>
                <p:cNvPr id="177" name="Google Shape;17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8" name="Google Shape;17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79" name="Google Shape;179;p5"/>
              <p:cNvGrpSpPr/>
              <p:nvPr/>
            </p:nvGrpSpPr>
            <p:grpSpPr>
              <a:xfrm>
                <a:off x="288" y="720"/>
                <a:ext cx="288" cy="224"/>
                <a:chOff x="0" y="0"/>
                <a:chExt cx="288" cy="224"/>
              </a:xfrm>
            </p:grpSpPr>
            <p:sp>
              <p:nvSpPr>
                <p:cNvPr id="180" name="Google Shape;18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1" name="Google Shape;18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82" name="Google Shape;182;p5"/>
              <p:cNvGrpSpPr/>
              <p:nvPr/>
            </p:nvGrpSpPr>
            <p:grpSpPr>
              <a:xfrm>
                <a:off x="576" y="720"/>
                <a:ext cx="528" cy="224"/>
                <a:chOff x="0" y="0"/>
                <a:chExt cx="528" cy="224"/>
              </a:xfrm>
            </p:grpSpPr>
            <p:sp>
              <p:nvSpPr>
                <p:cNvPr id="183" name="Google Shape;183;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4" name="Google Shape;184;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0101</a:t>
                  </a:r>
                  <a:endParaRPr b="0" i="0" sz="1400" u="none" cap="none" strike="noStrike">
                    <a:solidFill>
                      <a:srgbClr val="000000"/>
                    </a:solidFill>
                    <a:latin typeface="Arial"/>
                    <a:ea typeface="Arial"/>
                    <a:cs typeface="Arial"/>
                    <a:sym typeface="Arial"/>
                  </a:endParaRPr>
                </a:p>
              </p:txBody>
            </p:sp>
          </p:grpSp>
          <p:grpSp>
            <p:nvGrpSpPr>
              <p:cNvPr id="185" name="Google Shape;185;p5"/>
              <p:cNvGrpSpPr/>
              <p:nvPr/>
            </p:nvGrpSpPr>
            <p:grpSpPr>
              <a:xfrm>
                <a:off x="0" y="864"/>
                <a:ext cx="288" cy="224"/>
                <a:chOff x="0" y="0"/>
                <a:chExt cx="288" cy="224"/>
              </a:xfrm>
            </p:grpSpPr>
            <p:sp>
              <p:nvSpPr>
                <p:cNvPr id="186" name="Google Shape;18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7" name="Google Shape;18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88" name="Google Shape;188;p5"/>
              <p:cNvGrpSpPr/>
              <p:nvPr/>
            </p:nvGrpSpPr>
            <p:grpSpPr>
              <a:xfrm>
                <a:off x="288" y="864"/>
                <a:ext cx="288" cy="224"/>
                <a:chOff x="0" y="0"/>
                <a:chExt cx="288" cy="224"/>
              </a:xfrm>
            </p:grpSpPr>
            <p:sp>
              <p:nvSpPr>
                <p:cNvPr id="189" name="Google Shape;18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0" name="Google Shape;19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91" name="Google Shape;191;p5"/>
              <p:cNvGrpSpPr/>
              <p:nvPr/>
            </p:nvGrpSpPr>
            <p:grpSpPr>
              <a:xfrm>
                <a:off x="576" y="864"/>
                <a:ext cx="528" cy="224"/>
                <a:chOff x="0" y="0"/>
                <a:chExt cx="528" cy="224"/>
              </a:xfrm>
            </p:grpSpPr>
            <p:sp>
              <p:nvSpPr>
                <p:cNvPr id="192" name="Google Shape;192;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3" name="Google Shape;193;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a:t>
                  </a:r>
                  <a:endParaRPr b="0" i="0" sz="1400" u="none" cap="none" strike="noStrike">
                    <a:solidFill>
                      <a:srgbClr val="000000"/>
                    </a:solidFill>
                    <a:latin typeface="Arial"/>
                    <a:ea typeface="Arial"/>
                    <a:cs typeface="Arial"/>
                    <a:sym typeface="Arial"/>
                  </a:endParaRPr>
                </a:p>
              </p:txBody>
            </p:sp>
          </p:grpSp>
          <p:grpSp>
            <p:nvGrpSpPr>
              <p:cNvPr id="194" name="Google Shape;194;p5"/>
              <p:cNvGrpSpPr/>
              <p:nvPr/>
            </p:nvGrpSpPr>
            <p:grpSpPr>
              <a:xfrm>
                <a:off x="0" y="1008"/>
                <a:ext cx="288" cy="224"/>
                <a:chOff x="0" y="0"/>
                <a:chExt cx="288" cy="224"/>
              </a:xfrm>
            </p:grpSpPr>
            <p:sp>
              <p:nvSpPr>
                <p:cNvPr id="195" name="Google Shape;19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6" name="Google Shape;19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197" name="Google Shape;197;p5"/>
              <p:cNvGrpSpPr/>
              <p:nvPr/>
            </p:nvGrpSpPr>
            <p:grpSpPr>
              <a:xfrm>
                <a:off x="288" y="1008"/>
                <a:ext cx="288" cy="224"/>
                <a:chOff x="0" y="0"/>
                <a:chExt cx="288" cy="224"/>
              </a:xfrm>
            </p:grpSpPr>
            <p:sp>
              <p:nvSpPr>
                <p:cNvPr id="198" name="Google Shape;19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9" name="Google Shape;19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200" name="Google Shape;200;p5"/>
              <p:cNvGrpSpPr/>
              <p:nvPr/>
            </p:nvGrpSpPr>
            <p:grpSpPr>
              <a:xfrm>
                <a:off x="576" y="1008"/>
                <a:ext cx="528" cy="224"/>
                <a:chOff x="0" y="0"/>
                <a:chExt cx="528" cy="224"/>
              </a:xfrm>
            </p:grpSpPr>
            <p:sp>
              <p:nvSpPr>
                <p:cNvPr id="201" name="Google Shape;201;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2" name="Google Shape;202;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0111</a:t>
                  </a:r>
                  <a:endParaRPr b="0" i="0" sz="1400" u="none" cap="none" strike="noStrike">
                    <a:solidFill>
                      <a:srgbClr val="000000"/>
                    </a:solidFill>
                    <a:latin typeface="Arial"/>
                    <a:ea typeface="Arial"/>
                    <a:cs typeface="Arial"/>
                    <a:sym typeface="Arial"/>
                  </a:endParaRPr>
                </a:p>
              </p:txBody>
            </p:sp>
          </p:grpSp>
          <p:grpSp>
            <p:nvGrpSpPr>
              <p:cNvPr id="203" name="Google Shape;203;p5"/>
              <p:cNvGrpSpPr/>
              <p:nvPr/>
            </p:nvGrpSpPr>
            <p:grpSpPr>
              <a:xfrm>
                <a:off x="0" y="1152"/>
                <a:ext cx="288" cy="224"/>
                <a:chOff x="0" y="0"/>
                <a:chExt cx="288" cy="224"/>
              </a:xfrm>
            </p:grpSpPr>
            <p:sp>
              <p:nvSpPr>
                <p:cNvPr id="204" name="Google Shape;20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5" name="Google Shape;20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206" name="Google Shape;206;p5"/>
              <p:cNvGrpSpPr/>
              <p:nvPr/>
            </p:nvGrpSpPr>
            <p:grpSpPr>
              <a:xfrm>
                <a:off x="288" y="1152"/>
                <a:ext cx="288" cy="224"/>
                <a:chOff x="0" y="0"/>
                <a:chExt cx="288" cy="224"/>
              </a:xfrm>
            </p:grpSpPr>
            <p:sp>
              <p:nvSpPr>
                <p:cNvPr id="207" name="Google Shape;20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8" name="Google Shape;20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209" name="Google Shape;209;p5"/>
              <p:cNvGrpSpPr/>
              <p:nvPr/>
            </p:nvGrpSpPr>
            <p:grpSpPr>
              <a:xfrm>
                <a:off x="576" y="1152"/>
                <a:ext cx="528" cy="224"/>
                <a:chOff x="0" y="0"/>
                <a:chExt cx="528" cy="224"/>
              </a:xfrm>
            </p:grpSpPr>
            <p:sp>
              <p:nvSpPr>
                <p:cNvPr id="210" name="Google Shape;210;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1" name="Google Shape;211;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1000</a:t>
                  </a:r>
                  <a:endParaRPr b="0" i="0" sz="1400" u="none" cap="none" strike="noStrike">
                    <a:solidFill>
                      <a:srgbClr val="000000"/>
                    </a:solidFill>
                    <a:latin typeface="Arial"/>
                    <a:ea typeface="Arial"/>
                    <a:cs typeface="Arial"/>
                    <a:sym typeface="Arial"/>
                  </a:endParaRPr>
                </a:p>
              </p:txBody>
            </p:sp>
          </p:grpSp>
          <p:grpSp>
            <p:nvGrpSpPr>
              <p:cNvPr id="212" name="Google Shape;212;p5"/>
              <p:cNvGrpSpPr/>
              <p:nvPr/>
            </p:nvGrpSpPr>
            <p:grpSpPr>
              <a:xfrm>
                <a:off x="0" y="1296"/>
                <a:ext cx="288" cy="224"/>
                <a:chOff x="0" y="0"/>
                <a:chExt cx="288" cy="224"/>
              </a:xfrm>
            </p:grpSpPr>
            <p:sp>
              <p:nvSpPr>
                <p:cNvPr id="213" name="Google Shape;21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4" name="Google Shape;21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15" name="Google Shape;215;p5"/>
              <p:cNvGrpSpPr/>
              <p:nvPr/>
            </p:nvGrpSpPr>
            <p:grpSpPr>
              <a:xfrm>
                <a:off x="288" y="1296"/>
                <a:ext cx="288" cy="224"/>
                <a:chOff x="0" y="0"/>
                <a:chExt cx="288" cy="224"/>
              </a:xfrm>
            </p:grpSpPr>
            <p:sp>
              <p:nvSpPr>
                <p:cNvPr id="216" name="Google Shape;21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7" name="Google Shape;21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18" name="Google Shape;218;p5"/>
              <p:cNvGrpSpPr/>
              <p:nvPr/>
            </p:nvGrpSpPr>
            <p:grpSpPr>
              <a:xfrm>
                <a:off x="576" y="1296"/>
                <a:ext cx="528" cy="224"/>
                <a:chOff x="0" y="0"/>
                <a:chExt cx="528" cy="224"/>
              </a:xfrm>
            </p:grpSpPr>
            <p:sp>
              <p:nvSpPr>
                <p:cNvPr id="219" name="Google Shape;219;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0" name="Google Shape;220;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1001</a:t>
                  </a:r>
                  <a:endParaRPr b="0" i="0" sz="1400" u="none" cap="none" strike="noStrike">
                    <a:solidFill>
                      <a:srgbClr val="000000"/>
                    </a:solidFill>
                    <a:latin typeface="Arial"/>
                    <a:ea typeface="Arial"/>
                    <a:cs typeface="Arial"/>
                    <a:sym typeface="Arial"/>
                  </a:endParaRPr>
                </a:p>
              </p:txBody>
            </p:sp>
          </p:grpSp>
          <p:grpSp>
            <p:nvGrpSpPr>
              <p:cNvPr id="221" name="Google Shape;221;p5"/>
              <p:cNvGrpSpPr/>
              <p:nvPr/>
            </p:nvGrpSpPr>
            <p:grpSpPr>
              <a:xfrm>
                <a:off x="0" y="1440"/>
                <a:ext cx="288" cy="224"/>
                <a:chOff x="0" y="0"/>
                <a:chExt cx="288" cy="224"/>
              </a:xfrm>
            </p:grpSpPr>
            <p:sp>
              <p:nvSpPr>
                <p:cNvPr id="222" name="Google Shape;22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3" name="Google Shape;22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A</a:t>
                  </a:r>
                  <a:endParaRPr b="0" i="0" sz="1400" u="none" cap="none" strike="noStrike">
                    <a:solidFill>
                      <a:srgbClr val="000000"/>
                    </a:solidFill>
                    <a:latin typeface="Arial"/>
                    <a:ea typeface="Arial"/>
                    <a:cs typeface="Arial"/>
                    <a:sym typeface="Arial"/>
                  </a:endParaRPr>
                </a:p>
              </p:txBody>
            </p:sp>
          </p:grpSp>
          <p:grpSp>
            <p:nvGrpSpPr>
              <p:cNvPr id="224" name="Google Shape;224;p5"/>
              <p:cNvGrpSpPr/>
              <p:nvPr/>
            </p:nvGrpSpPr>
            <p:grpSpPr>
              <a:xfrm>
                <a:off x="288" y="1440"/>
                <a:ext cx="288" cy="224"/>
                <a:chOff x="0" y="0"/>
                <a:chExt cx="288" cy="224"/>
              </a:xfrm>
            </p:grpSpPr>
            <p:sp>
              <p:nvSpPr>
                <p:cNvPr id="225" name="Google Shape;22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6" name="Google Shape;226;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a:t>
                  </a:r>
                  <a:endParaRPr b="0" i="0" sz="1400" u="none" cap="none" strike="noStrike">
                    <a:solidFill>
                      <a:srgbClr val="000000"/>
                    </a:solidFill>
                    <a:latin typeface="Arial"/>
                    <a:ea typeface="Arial"/>
                    <a:cs typeface="Arial"/>
                    <a:sym typeface="Arial"/>
                  </a:endParaRPr>
                </a:p>
              </p:txBody>
            </p:sp>
          </p:grpSp>
          <p:grpSp>
            <p:nvGrpSpPr>
              <p:cNvPr id="227" name="Google Shape;227;p5"/>
              <p:cNvGrpSpPr/>
              <p:nvPr/>
            </p:nvGrpSpPr>
            <p:grpSpPr>
              <a:xfrm>
                <a:off x="576" y="1440"/>
                <a:ext cx="528" cy="224"/>
                <a:chOff x="0" y="0"/>
                <a:chExt cx="528" cy="224"/>
              </a:xfrm>
            </p:grpSpPr>
            <p:sp>
              <p:nvSpPr>
                <p:cNvPr id="228" name="Google Shape;22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9" name="Google Shape;22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a:t>
                  </a:r>
                  <a:endParaRPr b="0" i="0" sz="1400" u="none" cap="none" strike="noStrike">
                    <a:solidFill>
                      <a:srgbClr val="000000"/>
                    </a:solidFill>
                    <a:latin typeface="Arial"/>
                    <a:ea typeface="Arial"/>
                    <a:cs typeface="Arial"/>
                    <a:sym typeface="Arial"/>
                  </a:endParaRPr>
                </a:p>
              </p:txBody>
            </p:sp>
          </p:grpSp>
          <p:grpSp>
            <p:nvGrpSpPr>
              <p:cNvPr id="230" name="Google Shape;230;p5"/>
              <p:cNvGrpSpPr/>
              <p:nvPr/>
            </p:nvGrpSpPr>
            <p:grpSpPr>
              <a:xfrm>
                <a:off x="0" y="1584"/>
                <a:ext cx="288" cy="224"/>
                <a:chOff x="0" y="0"/>
                <a:chExt cx="288" cy="224"/>
              </a:xfrm>
            </p:grpSpPr>
            <p:sp>
              <p:nvSpPr>
                <p:cNvPr id="231" name="Google Shape;23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2" name="Google Shape;23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B</a:t>
                  </a:r>
                  <a:endParaRPr b="0" i="0" sz="1400" u="none" cap="none" strike="noStrike">
                    <a:solidFill>
                      <a:srgbClr val="000000"/>
                    </a:solidFill>
                    <a:latin typeface="Arial"/>
                    <a:ea typeface="Arial"/>
                    <a:cs typeface="Arial"/>
                    <a:sym typeface="Arial"/>
                  </a:endParaRPr>
                </a:p>
              </p:txBody>
            </p:sp>
          </p:grpSp>
          <p:grpSp>
            <p:nvGrpSpPr>
              <p:cNvPr id="233" name="Google Shape;233;p5"/>
              <p:cNvGrpSpPr/>
              <p:nvPr/>
            </p:nvGrpSpPr>
            <p:grpSpPr>
              <a:xfrm>
                <a:off x="288" y="1584"/>
                <a:ext cx="288" cy="224"/>
                <a:chOff x="0" y="0"/>
                <a:chExt cx="288" cy="224"/>
              </a:xfrm>
            </p:grpSpPr>
            <p:sp>
              <p:nvSpPr>
                <p:cNvPr id="234" name="Google Shape;23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5" name="Google Shape;235;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a:t>
                  </a:r>
                  <a:endParaRPr b="0" i="0" sz="1400" u="none" cap="none" strike="noStrike">
                    <a:solidFill>
                      <a:srgbClr val="000000"/>
                    </a:solidFill>
                    <a:latin typeface="Arial"/>
                    <a:ea typeface="Arial"/>
                    <a:cs typeface="Arial"/>
                    <a:sym typeface="Arial"/>
                  </a:endParaRPr>
                </a:p>
              </p:txBody>
            </p:sp>
          </p:grpSp>
          <p:grpSp>
            <p:nvGrpSpPr>
              <p:cNvPr id="236" name="Google Shape;236;p5"/>
              <p:cNvGrpSpPr/>
              <p:nvPr/>
            </p:nvGrpSpPr>
            <p:grpSpPr>
              <a:xfrm>
                <a:off x="576" y="1584"/>
                <a:ext cx="528" cy="224"/>
                <a:chOff x="0" y="0"/>
                <a:chExt cx="528" cy="224"/>
              </a:xfrm>
            </p:grpSpPr>
            <p:sp>
              <p:nvSpPr>
                <p:cNvPr id="237" name="Google Shape;23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8" name="Google Shape;23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1011</a:t>
                  </a:r>
                  <a:endParaRPr b="0" i="0" sz="1400" u="none" cap="none" strike="noStrike">
                    <a:solidFill>
                      <a:srgbClr val="000000"/>
                    </a:solidFill>
                    <a:latin typeface="Arial"/>
                    <a:ea typeface="Arial"/>
                    <a:cs typeface="Arial"/>
                    <a:sym typeface="Arial"/>
                  </a:endParaRPr>
                </a:p>
              </p:txBody>
            </p:sp>
          </p:grpSp>
          <p:grpSp>
            <p:nvGrpSpPr>
              <p:cNvPr id="239" name="Google Shape;239;p5"/>
              <p:cNvGrpSpPr/>
              <p:nvPr/>
            </p:nvGrpSpPr>
            <p:grpSpPr>
              <a:xfrm>
                <a:off x="0" y="1728"/>
                <a:ext cx="288" cy="224"/>
                <a:chOff x="0" y="0"/>
                <a:chExt cx="288" cy="224"/>
              </a:xfrm>
            </p:grpSpPr>
            <p:sp>
              <p:nvSpPr>
                <p:cNvPr id="240" name="Google Shape;24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1" name="Google Shape;24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a:t>
                  </a:r>
                  <a:endParaRPr b="0" i="0" sz="1400" u="none" cap="none" strike="noStrike">
                    <a:solidFill>
                      <a:srgbClr val="000000"/>
                    </a:solidFill>
                    <a:latin typeface="Arial"/>
                    <a:ea typeface="Arial"/>
                    <a:cs typeface="Arial"/>
                    <a:sym typeface="Arial"/>
                  </a:endParaRPr>
                </a:p>
              </p:txBody>
            </p:sp>
          </p:grpSp>
          <p:grpSp>
            <p:nvGrpSpPr>
              <p:cNvPr id="242" name="Google Shape;242;p5"/>
              <p:cNvGrpSpPr/>
              <p:nvPr/>
            </p:nvGrpSpPr>
            <p:grpSpPr>
              <a:xfrm>
                <a:off x="288" y="1728"/>
                <a:ext cx="288" cy="224"/>
                <a:chOff x="0" y="0"/>
                <a:chExt cx="288" cy="224"/>
              </a:xfrm>
            </p:grpSpPr>
            <p:sp>
              <p:nvSpPr>
                <p:cNvPr id="243" name="Google Shape;24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4" name="Google Shape;244;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12</a:t>
                  </a:r>
                  <a:endParaRPr b="0" i="0" sz="1400" u="none" cap="none" strike="noStrike">
                    <a:solidFill>
                      <a:srgbClr val="000000"/>
                    </a:solidFill>
                    <a:latin typeface="Arial"/>
                    <a:ea typeface="Arial"/>
                    <a:cs typeface="Arial"/>
                    <a:sym typeface="Arial"/>
                  </a:endParaRPr>
                </a:p>
              </p:txBody>
            </p:sp>
          </p:grpSp>
          <p:grpSp>
            <p:nvGrpSpPr>
              <p:cNvPr id="245" name="Google Shape;245;p5"/>
              <p:cNvGrpSpPr/>
              <p:nvPr/>
            </p:nvGrpSpPr>
            <p:grpSpPr>
              <a:xfrm>
                <a:off x="576" y="1728"/>
                <a:ext cx="528" cy="224"/>
                <a:chOff x="0" y="0"/>
                <a:chExt cx="528" cy="224"/>
              </a:xfrm>
            </p:grpSpPr>
            <p:sp>
              <p:nvSpPr>
                <p:cNvPr id="246" name="Google Shape;24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7" name="Google Shape;24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1100</a:t>
                  </a:r>
                  <a:endParaRPr b="0" i="0" sz="1400" u="none" cap="none" strike="noStrike">
                    <a:solidFill>
                      <a:srgbClr val="000000"/>
                    </a:solidFill>
                    <a:latin typeface="Arial"/>
                    <a:ea typeface="Arial"/>
                    <a:cs typeface="Arial"/>
                    <a:sym typeface="Arial"/>
                  </a:endParaRPr>
                </a:p>
              </p:txBody>
            </p:sp>
          </p:grpSp>
          <p:grpSp>
            <p:nvGrpSpPr>
              <p:cNvPr id="248" name="Google Shape;248;p5"/>
              <p:cNvGrpSpPr/>
              <p:nvPr/>
            </p:nvGrpSpPr>
            <p:grpSpPr>
              <a:xfrm>
                <a:off x="0" y="1872"/>
                <a:ext cx="288" cy="224"/>
                <a:chOff x="0" y="0"/>
                <a:chExt cx="288" cy="224"/>
              </a:xfrm>
            </p:grpSpPr>
            <p:sp>
              <p:nvSpPr>
                <p:cNvPr id="249" name="Google Shape;24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0" name="Google Shape;25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D</a:t>
                  </a:r>
                  <a:endParaRPr b="0" i="0" sz="1400" u="none" cap="none" strike="noStrike">
                    <a:solidFill>
                      <a:srgbClr val="000000"/>
                    </a:solidFill>
                    <a:latin typeface="Arial"/>
                    <a:ea typeface="Arial"/>
                    <a:cs typeface="Arial"/>
                    <a:sym typeface="Arial"/>
                  </a:endParaRPr>
                </a:p>
              </p:txBody>
            </p:sp>
          </p:grpSp>
          <p:grpSp>
            <p:nvGrpSpPr>
              <p:cNvPr id="251" name="Google Shape;251;p5"/>
              <p:cNvGrpSpPr/>
              <p:nvPr/>
            </p:nvGrpSpPr>
            <p:grpSpPr>
              <a:xfrm>
                <a:off x="288" y="1872"/>
                <a:ext cx="288" cy="224"/>
                <a:chOff x="0" y="0"/>
                <a:chExt cx="288" cy="224"/>
              </a:xfrm>
            </p:grpSpPr>
            <p:sp>
              <p:nvSpPr>
                <p:cNvPr id="252" name="Google Shape;25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3" name="Google Shape;253;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13</a:t>
                  </a:r>
                  <a:endParaRPr b="0" i="0" sz="1400" u="none" cap="none" strike="noStrike">
                    <a:solidFill>
                      <a:srgbClr val="000000"/>
                    </a:solidFill>
                    <a:latin typeface="Arial"/>
                    <a:ea typeface="Arial"/>
                    <a:cs typeface="Arial"/>
                    <a:sym typeface="Arial"/>
                  </a:endParaRPr>
                </a:p>
              </p:txBody>
            </p:sp>
          </p:grpSp>
          <p:grpSp>
            <p:nvGrpSpPr>
              <p:cNvPr id="254" name="Google Shape;254;p5"/>
              <p:cNvGrpSpPr/>
              <p:nvPr/>
            </p:nvGrpSpPr>
            <p:grpSpPr>
              <a:xfrm>
                <a:off x="576" y="1872"/>
                <a:ext cx="528" cy="224"/>
                <a:chOff x="0" y="0"/>
                <a:chExt cx="528" cy="224"/>
              </a:xfrm>
            </p:grpSpPr>
            <p:sp>
              <p:nvSpPr>
                <p:cNvPr id="255" name="Google Shape;255;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6" name="Google Shape;256;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1101</a:t>
                  </a:r>
                  <a:endParaRPr b="0" i="0" sz="1400" u="none" cap="none" strike="noStrike">
                    <a:solidFill>
                      <a:srgbClr val="000000"/>
                    </a:solidFill>
                    <a:latin typeface="Arial"/>
                    <a:ea typeface="Arial"/>
                    <a:cs typeface="Arial"/>
                    <a:sym typeface="Arial"/>
                  </a:endParaRPr>
                </a:p>
              </p:txBody>
            </p:sp>
          </p:grpSp>
          <p:grpSp>
            <p:nvGrpSpPr>
              <p:cNvPr id="257" name="Google Shape;257;p5"/>
              <p:cNvGrpSpPr/>
              <p:nvPr/>
            </p:nvGrpSpPr>
            <p:grpSpPr>
              <a:xfrm>
                <a:off x="0" y="2016"/>
                <a:ext cx="288" cy="224"/>
                <a:chOff x="0" y="0"/>
                <a:chExt cx="288" cy="224"/>
              </a:xfrm>
            </p:grpSpPr>
            <p:sp>
              <p:nvSpPr>
                <p:cNvPr id="258" name="Google Shape;25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9" name="Google Shape;25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E</a:t>
                  </a:r>
                  <a:endParaRPr b="0" i="0" sz="1400" u="none" cap="none" strike="noStrike">
                    <a:solidFill>
                      <a:srgbClr val="000000"/>
                    </a:solidFill>
                    <a:latin typeface="Arial"/>
                    <a:ea typeface="Arial"/>
                    <a:cs typeface="Arial"/>
                    <a:sym typeface="Arial"/>
                  </a:endParaRPr>
                </a:p>
              </p:txBody>
            </p:sp>
          </p:grpSp>
          <p:grpSp>
            <p:nvGrpSpPr>
              <p:cNvPr id="260" name="Google Shape;260;p5"/>
              <p:cNvGrpSpPr/>
              <p:nvPr/>
            </p:nvGrpSpPr>
            <p:grpSpPr>
              <a:xfrm>
                <a:off x="288" y="2016"/>
                <a:ext cx="288" cy="224"/>
                <a:chOff x="0" y="0"/>
                <a:chExt cx="288" cy="224"/>
              </a:xfrm>
            </p:grpSpPr>
            <p:sp>
              <p:nvSpPr>
                <p:cNvPr id="261" name="Google Shape;26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2" name="Google Shape;262;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14</a:t>
                  </a:r>
                  <a:endParaRPr b="0" i="0" sz="1400" u="none" cap="none" strike="noStrike">
                    <a:solidFill>
                      <a:srgbClr val="000000"/>
                    </a:solidFill>
                    <a:latin typeface="Arial"/>
                    <a:ea typeface="Arial"/>
                    <a:cs typeface="Arial"/>
                    <a:sym typeface="Arial"/>
                  </a:endParaRPr>
                </a:p>
              </p:txBody>
            </p:sp>
          </p:grpSp>
          <p:grpSp>
            <p:nvGrpSpPr>
              <p:cNvPr id="263" name="Google Shape;263;p5"/>
              <p:cNvGrpSpPr/>
              <p:nvPr/>
            </p:nvGrpSpPr>
            <p:grpSpPr>
              <a:xfrm>
                <a:off x="576" y="2016"/>
                <a:ext cx="528" cy="224"/>
                <a:chOff x="0" y="0"/>
                <a:chExt cx="528" cy="224"/>
              </a:xfrm>
            </p:grpSpPr>
            <p:sp>
              <p:nvSpPr>
                <p:cNvPr id="264" name="Google Shape;264;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5" name="Google Shape;265;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1110</a:t>
                  </a:r>
                  <a:endParaRPr b="0" i="0" sz="1400" u="none" cap="none" strike="noStrike">
                    <a:solidFill>
                      <a:srgbClr val="000000"/>
                    </a:solidFill>
                    <a:latin typeface="Arial"/>
                    <a:ea typeface="Arial"/>
                    <a:cs typeface="Arial"/>
                    <a:sym typeface="Arial"/>
                  </a:endParaRPr>
                </a:p>
              </p:txBody>
            </p:sp>
          </p:grpSp>
          <p:grpSp>
            <p:nvGrpSpPr>
              <p:cNvPr id="266" name="Google Shape;266;p5"/>
              <p:cNvGrpSpPr/>
              <p:nvPr/>
            </p:nvGrpSpPr>
            <p:grpSpPr>
              <a:xfrm>
                <a:off x="0" y="2160"/>
                <a:ext cx="288" cy="224"/>
                <a:chOff x="0" y="0"/>
                <a:chExt cx="288" cy="224"/>
              </a:xfrm>
            </p:grpSpPr>
            <p:sp>
              <p:nvSpPr>
                <p:cNvPr id="267" name="Google Shape;26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8" name="Google Shape;26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a:t>
                  </a:r>
                  <a:endParaRPr b="0" i="0" sz="1400" u="none" cap="none" strike="noStrike">
                    <a:solidFill>
                      <a:srgbClr val="000000"/>
                    </a:solidFill>
                    <a:latin typeface="Arial"/>
                    <a:ea typeface="Arial"/>
                    <a:cs typeface="Arial"/>
                    <a:sym typeface="Arial"/>
                  </a:endParaRPr>
                </a:p>
              </p:txBody>
            </p:sp>
          </p:grpSp>
          <p:grpSp>
            <p:nvGrpSpPr>
              <p:cNvPr id="269" name="Google Shape;269;p5"/>
              <p:cNvGrpSpPr/>
              <p:nvPr/>
            </p:nvGrpSpPr>
            <p:grpSpPr>
              <a:xfrm>
                <a:off x="288" y="2160"/>
                <a:ext cx="288" cy="224"/>
                <a:chOff x="0" y="0"/>
                <a:chExt cx="288" cy="224"/>
              </a:xfrm>
            </p:grpSpPr>
            <p:sp>
              <p:nvSpPr>
                <p:cNvPr id="270" name="Google Shape;27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71" name="Google Shape;271;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15</a:t>
                  </a:r>
                  <a:endParaRPr b="0" i="0" sz="1400" u="none" cap="none" strike="noStrike">
                    <a:solidFill>
                      <a:srgbClr val="000000"/>
                    </a:solidFill>
                    <a:latin typeface="Arial"/>
                    <a:ea typeface="Arial"/>
                    <a:cs typeface="Arial"/>
                    <a:sym typeface="Arial"/>
                  </a:endParaRPr>
                </a:p>
              </p:txBody>
            </p:sp>
          </p:grpSp>
          <p:grpSp>
            <p:nvGrpSpPr>
              <p:cNvPr id="272" name="Google Shape;272;p5"/>
              <p:cNvGrpSpPr/>
              <p:nvPr/>
            </p:nvGrpSpPr>
            <p:grpSpPr>
              <a:xfrm>
                <a:off x="576" y="2160"/>
                <a:ext cx="528" cy="224"/>
                <a:chOff x="0" y="0"/>
                <a:chExt cx="528" cy="224"/>
              </a:xfrm>
            </p:grpSpPr>
            <p:sp>
              <p:nvSpPr>
                <p:cNvPr id="273" name="Google Shape;273;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74" name="Google Shape;274;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1111</a:t>
                  </a:r>
                  <a:endParaRPr b="0" i="0" sz="1400" u="none" cap="none" strike="noStrike">
                    <a:solidFill>
                      <a:srgbClr val="000000"/>
                    </a:solidFill>
                    <a:latin typeface="Arial"/>
                    <a:ea typeface="Arial"/>
                    <a:cs typeface="Arial"/>
                    <a:sym typeface="Arial"/>
                  </a:endParaRPr>
                </a:p>
              </p:txBody>
            </p:sp>
          </p:grpSp>
        </p:grpSp>
        <p:sp>
          <p:nvSpPr>
            <p:cNvPr id="275" name="Google Shape;275;p5"/>
            <p:cNvSpPr/>
            <p:nvPr/>
          </p:nvSpPr>
          <p:spPr>
            <a:xfrm rot="-2340000">
              <a:off x="50" y="267"/>
              <a:ext cx="362"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endParaRPr b="0" i="0" sz="1400" u="none" cap="none" strike="noStrike">
                <a:solidFill>
                  <a:srgbClr val="000000"/>
                </a:solidFill>
                <a:latin typeface="Arial"/>
                <a:ea typeface="Arial"/>
                <a:cs typeface="Arial"/>
                <a:sym typeface="Arial"/>
              </a:endParaRPr>
            </a:p>
          </p:txBody>
        </p:sp>
        <p:sp>
          <p:nvSpPr>
            <p:cNvPr id="276" name="Google Shape;276;p5"/>
            <p:cNvSpPr/>
            <p:nvPr/>
          </p:nvSpPr>
          <p:spPr>
            <a:xfrm rot="-2340000">
              <a:off x="307" y="177"/>
              <a:ext cx="649"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a:t>
              </a:r>
              <a:endParaRPr b="0" i="0" sz="1400" u="none" cap="none" strike="noStrike">
                <a:solidFill>
                  <a:srgbClr val="000000"/>
                </a:solidFill>
                <a:latin typeface="Arial"/>
                <a:ea typeface="Arial"/>
                <a:cs typeface="Arial"/>
                <a:sym typeface="Arial"/>
              </a:endParaRPr>
            </a:p>
          </p:txBody>
        </p:sp>
        <p:sp>
          <p:nvSpPr>
            <p:cNvPr id="277" name="Google Shape;277;p5"/>
            <p:cNvSpPr/>
            <p:nvPr/>
          </p:nvSpPr>
          <p:spPr>
            <a:xfrm rot="-2340000">
              <a:off x="606" y="210"/>
              <a:ext cx="546"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68"/>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Typical Usage</a:t>
            </a:r>
            <a:endParaRPr/>
          </a:p>
        </p:txBody>
      </p:sp>
      <p:sp>
        <p:nvSpPr>
          <p:cNvPr id="1779" name="Google Shape;1779;p68"/>
          <p:cNvSpPr/>
          <p:nvPr/>
        </p:nvSpPr>
        <p:spPr>
          <a:xfrm>
            <a:off x="522288" y="1450975"/>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80" name="Google Shape;1780;p68"/>
          <p:cNvSpPr/>
          <p:nvPr/>
        </p:nvSpPr>
        <p:spPr>
          <a:xfrm>
            <a:off x="522288" y="4495800"/>
            <a:ext cx="4497388" cy="1838325"/>
          </a:xfrm>
          <a:prstGeom prst="rect">
            <a:avLst/>
          </a:prstGeom>
          <a:solidFill>
            <a:srgbClr val="CDF1C5"/>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printf(“%s\n”, mybuf);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69"/>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Malicious Usage</a:t>
            </a:r>
            <a:endParaRPr/>
          </a:p>
        </p:txBody>
      </p:sp>
      <p:sp>
        <p:nvSpPr>
          <p:cNvPr id="1786" name="Google Shape;1786;p69"/>
          <p:cNvSpPr/>
          <p:nvPr/>
        </p:nvSpPr>
        <p:spPr>
          <a:xfrm>
            <a:off x="522288"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87" name="Google Shape;1787;p69"/>
          <p:cNvSpPr/>
          <p:nvPr/>
        </p:nvSpPr>
        <p:spPr>
          <a:xfrm>
            <a:off x="522288" y="4495800"/>
            <a:ext cx="4619625" cy="1838325"/>
          </a:xfrm>
          <a:prstGeom prst="rect">
            <a:avLst/>
          </a:prstGeom>
          <a:solidFill>
            <a:srgbClr val="CDF1C5"/>
          </a:solidFill>
          <a:ln cap="flat" cmpd="dbl" w="9525">
            <a:solidFill>
              <a:srgbClr val="CDF1C5"/>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CDF1C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88" name="Google Shape;1788;p69"/>
          <p:cNvSpPr/>
          <p:nvPr/>
        </p:nvSpPr>
        <p:spPr>
          <a:xfrm>
            <a:off x="3563604" y="774745"/>
            <a:ext cx="5123196" cy="520655"/>
          </a:xfrm>
          <a:prstGeom prst="rect">
            <a:avLst/>
          </a:prstGeom>
          <a:solidFill>
            <a:srgbClr val="D5D5F4"/>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Declaration of library function memcpy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void *memcpy(void *dest, void *src, size_t 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70"/>
          <p:cNvSpPr txBox="1"/>
          <p:nvPr>
            <p:ph type="title"/>
          </p:nvPr>
        </p:nvSpPr>
        <p:spPr>
          <a:xfrm>
            <a:off x="381000" y="587375"/>
            <a:ext cx="70548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a:t>
            </a:r>
            <a:endParaRPr/>
          </a:p>
        </p:txBody>
      </p:sp>
      <p:sp>
        <p:nvSpPr>
          <p:cNvPr id="1794" name="Google Shape;1794;p70"/>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Modular Addition Forms an </a:t>
            </a:r>
            <a:r>
              <a:rPr i="1" lang="en-US"/>
              <a:t>Abelian Group</a:t>
            </a:r>
            <a:endParaRPr/>
          </a:p>
          <a:p>
            <a:pPr indent="-285750" lvl="1" marL="742950" rtl="0" algn="l">
              <a:lnSpc>
                <a:spcPct val="100000"/>
              </a:lnSpc>
              <a:spcBef>
                <a:spcPts val="400"/>
              </a:spcBef>
              <a:spcAft>
                <a:spcPts val="0"/>
              </a:spcAft>
              <a:buSzPts val="2200"/>
              <a:buChar char="▪"/>
            </a:pPr>
            <a:r>
              <a:rPr b="1" lang="en-US">
                <a:solidFill>
                  <a:srgbClr val="C00000"/>
                </a:solidFill>
              </a:rPr>
              <a:t>Closed</a:t>
            </a:r>
            <a:r>
              <a:rPr lang="en-US"/>
              <a:t> under addition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UAdd</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b="1" lang="en-US">
                <a:solidFill>
                  <a:srgbClr val="C00000"/>
                </a:solidFill>
              </a:rPr>
              <a:t>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a:t>
            </a:r>
            <a:r>
              <a:rPr i="1" lang="en-US"/>
              <a:t>v</a:t>
            </a:r>
            <a:r>
              <a:rPr lang="en-US"/>
              <a:t>)  =   UAdd</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(UAdd</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0</a:t>
            </a:r>
            <a:r>
              <a:rPr lang="en-US"/>
              <a:t> is additive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0)  =  </a:t>
            </a:r>
            <a:r>
              <a:rPr i="1" lang="en-US"/>
              <a:t>u</a:t>
            </a:r>
            <a:endParaRPr/>
          </a:p>
          <a:p>
            <a:pPr indent="-285750" lvl="1" marL="742950" rtl="0" algn="l">
              <a:lnSpc>
                <a:spcPct val="100000"/>
              </a:lnSpc>
              <a:spcBef>
                <a:spcPts val="400"/>
              </a:spcBef>
              <a:spcAft>
                <a:spcPts val="0"/>
              </a:spcAft>
              <a:buSzPts val="2200"/>
              <a:buChar char="▪"/>
            </a:pPr>
            <a:r>
              <a:rPr lang="en-US"/>
              <a:t>Every element has additive </a:t>
            </a:r>
            <a:r>
              <a:rPr b="1" lang="en-US">
                <a:solidFill>
                  <a:srgbClr val="C00000"/>
                </a:solidFill>
              </a:rPr>
              <a:t>inverse</a:t>
            </a:r>
            <a:endParaRPr/>
          </a:p>
          <a:p>
            <a:pPr indent="-228600" lvl="2" marL="1143000" rtl="0" algn="l">
              <a:lnSpc>
                <a:spcPct val="100000"/>
              </a:lnSpc>
              <a:spcBef>
                <a:spcPts val="400"/>
              </a:spcBef>
              <a:spcAft>
                <a:spcPts val="0"/>
              </a:spcAft>
              <a:buClr>
                <a:schemeClr val="dk1"/>
              </a:buClr>
              <a:buSzPts val="1600"/>
              <a:buChar char="▪"/>
            </a:pPr>
            <a:r>
              <a:rPr lang="en-US"/>
              <a:t>Let 	UComp</a:t>
            </a:r>
            <a:r>
              <a:rPr baseline="-25000" i="1" lang="en-US"/>
              <a:t>w </a:t>
            </a:r>
            <a:r>
              <a:rPr lang="en-US"/>
              <a:t>(</a:t>
            </a:r>
            <a:r>
              <a:rPr i="1" lang="en-US"/>
              <a:t>u</a:t>
            </a:r>
            <a:r>
              <a:rPr lang="en-US"/>
              <a:t> )  = 2</a:t>
            </a:r>
            <a:r>
              <a:rPr baseline="30000" i="1" lang="en-US"/>
              <a:t>w</a:t>
            </a:r>
            <a:r>
              <a:rPr lang="en-US"/>
              <a:t> – </a:t>
            </a:r>
            <a:r>
              <a:rPr i="1" lang="en-US"/>
              <a:t>u</a:t>
            </a:r>
            <a:br>
              <a:rPr lang="en-US"/>
            </a:br>
            <a:r>
              <a:rPr lang="en-US"/>
              <a:t>UAdd</a:t>
            </a:r>
            <a:r>
              <a:rPr baseline="-25000" i="1" lang="en-US"/>
              <a:t>w</a:t>
            </a:r>
            <a:r>
              <a:rPr lang="en-US"/>
              <a:t>(</a:t>
            </a:r>
            <a:r>
              <a:rPr i="1" lang="en-US"/>
              <a:t>u</a:t>
            </a:r>
            <a:r>
              <a:rPr lang="en-US"/>
              <a:t> , UComp</a:t>
            </a:r>
            <a:r>
              <a:rPr baseline="-25000" i="1" lang="en-US"/>
              <a:t>w </a:t>
            </a:r>
            <a:r>
              <a:rPr lang="en-US"/>
              <a:t>(</a:t>
            </a:r>
            <a:r>
              <a:rPr i="1" lang="en-US"/>
              <a:t>u</a:t>
            </a:r>
            <a:r>
              <a:rPr lang="en-US"/>
              <a:t> ))  =  0</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71"/>
          <p:cNvSpPr txBox="1"/>
          <p:nvPr>
            <p:ph type="title"/>
          </p:nvPr>
        </p:nvSpPr>
        <p:spPr>
          <a:xfrm>
            <a:off x="381000" y="663575"/>
            <a:ext cx="8237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 of TAdd</a:t>
            </a:r>
            <a:endParaRPr/>
          </a:p>
        </p:txBody>
      </p:sp>
      <p:sp>
        <p:nvSpPr>
          <p:cNvPr id="1800" name="Google Shape;1800;p71"/>
          <p:cNvSpPr txBox="1"/>
          <p:nvPr>
            <p:ph idx="1" type="body"/>
          </p:nvPr>
        </p:nvSpPr>
        <p:spPr>
          <a:xfrm>
            <a:off x="379413" y="1604963"/>
            <a:ext cx="8307387" cy="3348037"/>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Group to unsigneds with UAdd</a:t>
            </a:r>
            <a:endParaRPr/>
          </a:p>
          <a:p>
            <a:pPr indent="-285750" lvl="1" marL="742950" rtl="0" algn="l">
              <a:lnSpc>
                <a:spcPct val="100000"/>
              </a:lnSpc>
              <a:spcBef>
                <a:spcPts val="400"/>
              </a:spcBef>
              <a:spcAft>
                <a:spcPts val="0"/>
              </a:spcAft>
              <a:buSzPts val="2200"/>
              <a:buChar char="▪"/>
            </a:pPr>
            <a:r>
              <a:rPr b="0" lang="en-US"/>
              <a:t>TAdd</a:t>
            </a:r>
            <a:r>
              <a:rPr b="0" baseline="-25000" i="1" lang="en-US"/>
              <a:t>w</a:t>
            </a:r>
            <a:r>
              <a:rPr b="0" lang="en-US"/>
              <a:t>(</a:t>
            </a:r>
            <a:r>
              <a:rPr b="0" i="1" lang="en-US"/>
              <a:t>u</a:t>
            </a:r>
            <a:r>
              <a:rPr b="0" lang="en-US"/>
              <a:t> , </a:t>
            </a:r>
            <a:r>
              <a:rPr b="0" i="1" lang="en-US"/>
              <a:t>v</a:t>
            </a:r>
            <a:r>
              <a:rPr b="0" lang="en-US"/>
              <a:t>) =  U2T(UAdd</a:t>
            </a:r>
            <a:r>
              <a:rPr b="0" baseline="-25000" i="1" lang="en-US"/>
              <a:t>w</a:t>
            </a:r>
            <a:r>
              <a:rPr b="0" lang="en-US"/>
              <a:t>(T2U(</a:t>
            </a:r>
            <a:r>
              <a:rPr b="0" i="1" lang="en-US"/>
              <a:t>u</a:t>
            </a:r>
            <a:r>
              <a:rPr b="0" lang="en-US"/>
              <a:t> ), T2U(</a:t>
            </a:r>
            <a:r>
              <a:rPr b="0" i="1" lang="en-US"/>
              <a:t>v</a:t>
            </a:r>
            <a:r>
              <a:rPr b="0" lang="en-US"/>
              <a:t>)))</a:t>
            </a:r>
            <a:endParaRPr/>
          </a:p>
          <a:p>
            <a:pPr indent="-228600" lvl="2" marL="1143000" rtl="0" algn="l">
              <a:lnSpc>
                <a:spcPct val="100000"/>
              </a:lnSpc>
              <a:spcBef>
                <a:spcPts val="400"/>
              </a:spcBef>
              <a:spcAft>
                <a:spcPts val="0"/>
              </a:spcAft>
              <a:buClr>
                <a:schemeClr val="dk1"/>
              </a:buClr>
              <a:buSzPts val="1600"/>
              <a:buChar char="▪"/>
            </a:pPr>
            <a:r>
              <a:rPr lang="en-US"/>
              <a:t>Since both have identical bit patterns</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Two’s Complement Under TAdd Forms a Group</a:t>
            </a:r>
            <a:endParaRPr/>
          </a:p>
          <a:p>
            <a:pPr indent="-285750" lvl="1" marL="742950" rtl="0" algn="l">
              <a:lnSpc>
                <a:spcPct val="100000"/>
              </a:lnSpc>
              <a:spcBef>
                <a:spcPts val="400"/>
              </a:spcBef>
              <a:spcAft>
                <a:spcPts val="0"/>
              </a:spcAft>
              <a:buSzPts val="2200"/>
              <a:buChar char="▪"/>
            </a:pPr>
            <a:r>
              <a:rPr lang="en-US"/>
              <a:t>Closed, Commutative, Associative, 0 is additive identity</a:t>
            </a:r>
            <a:endParaRPr/>
          </a:p>
          <a:p>
            <a:pPr indent="-285750" lvl="1" marL="742950" rtl="0" algn="l">
              <a:lnSpc>
                <a:spcPct val="100000"/>
              </a:lnSpc>
              <a:spcBef>
                <a:spcPts val="400"/>
              </a:spcBef>
              <a:spcAft>
                <a:spcPts val="0"/>
              </a:spcAft>
              <a:buSzPts val="2200"/>
              <a:buChar char="▪"/>
            </a:pPr>
            <a:r>
              <a:rPr lang="en-US"/>
              <a:t>Every element has additive inverse</a:t>
            </a:r>
            <a:endParaRPr/>
          </a:p>
        </p:txBody>
      </p:sp>
      <p:pic>
        <p:nvPicPr>
          <p:cNvPr id="1801" name="Google Shape;1801;p71"/>
          <p:cNvPicPr preferRelativeResize="0"/>
          <p:nvPr/>
        </p:nvPicPr>
        <p:blipFill rotWithShape="1">
          <a:blip r:embed="rId3">
            <a:alphaModFix/>
          </a:blip>
          <a:srcRect b="0" l="0" r="0" t="0"/>
          <a:stretch/>
        </p:blipFill>
        <p:spPr>
          <a:xfrm>
            <a:off x="2641600" y="4572000"/>
            <a:ext cx="3606800" cy="6223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72"/>
          <p:cNvSpPr txBox="1"/>
          <p:nvPr>
            <p:ph type="title"/>
          </p:nvPr>
        </p:nvSpPr>
        <p:spPr>
          <a:xfrm>
            <a:off x="304800" y="5873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Characterizing TAdd</a:t>
            </a:r>
            <a:endParaRPr/>
          </a:p>
        </p:txBody>
      </p:sp>
      <p:sp>
        <p:nvSpPr>
          <p:cNvPr id="1807" name="Google Shape;1807;p72"/>
          <p:cNvSpPr txBox="1"/>
          <p:nvPr>
            <p:ph idx="1" type="body"/>
          </p:nvPr>
        </p:nvSpPr>
        <p:spPr>
          <a:xfrm>
            <a:off x="304800" y="1633537"/>
            <a:ext cx="3810000" cy="34718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pic>
        <p:nvPicPr>
          <p:cNvPr id="1808" name="Google Shape;1808;p72"/>
          <p:cNvPicPr preferRelativeResize="0"/>
          <p:nvPr/>
        </p:nvPicPr>
        <p:blipFill rotWithShape="1">
          <a:blip r:embed="rId3">
            <a:alphaModFix/>
          </a:blip>
          <a:srcRect b="70523" l="0" r="10396" t="0"/>
          <a:stretch/>
        </p:blipFill>
        <p:spPr>
          <a:xfrm>
            <a:off x="1866900" y="4953000"/>
            <a:ext cx="5473700" cy="1201738"/>
          </a:xfrm>
          <a:prstGeom prst="rect">
            <a:avLst/>
          </a:prstGeom>
          <a:solidFill>
            <a:srgbClr val="FFFF99"/>
          </a:solidFill>
          <a:ln cap="flat" cmpd="sng" w="25400">
            <a:solidFill>
              <a:schemeClr val="accent1"/>
            </a:solidFill>
            <a:prstDash val="solid"/>
            <a:miter lim="800000"/>
            <a:headEnd len="sm" w="sm" type="none"/>
            <a:tailEnd len="sm" w="sm" type="none"/>
          </a:ln>
        </p:spPr>
      </p:pic>
      <p:sp>
        <p:nvSpPr>
          <p:cNvPr id="1809" name="Google Shape;1809;p72"/>
          <p:cNvSpPr txBox="1"/>
          <p:nvPr/>
        </p:nvSpPr>
        <p:spPr>
          <a:xfrm>
            <a:off x="6286500" y="4951413"/>
            <a:ext cx="949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(NegOver)</a:t>
            </a:r>
            <a:endParaRPr b="0" i="0" sz="1400" u="none" cap="none" strike="noStrike">
              <a:solidFill>
                <a:srgbClr val="000000"/>
              </a:solidFill>
              <a:latin typeface="Arial"/>
              <a:ea typeface="Arial"/>
              <a:cs typeface="Arial"/>
              <a:sym typeface="Arial"/>
            </a:endParaRPr>
          </a:p>
        </p:txBody>
      </p:sp>
      <p:sp>
        <p:nvSpPr>
          <p:cNvPr id="1810" name="Google Shape;1810;p72"/>
          <p:cNvSpPr txBox="1"/>
          <p:nvPr/>
        </p:nvSpPr>
        <p:spPr>
          <a:xfrm>
            <a:off x="6362700" y="5713413"/>
            <a:ext cx="917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(PosOver)</a:t>
            </a:r>
            <a:endParaRPr b="0" i="0" sz="1400" u="none" cap="none" strike="noStrike">
              <a:solidFill>
                <a:srgbClr val="000000"/>
              </a:solidFill>
              <a:latin typeface="Arial"/>
              <a:ea typeface="Arial"/>
              <a:cs typeface="Arial"/>
              <a:sym typeface="Arial"/>
            </a:endParaRPr>
          </a:p>
        </p:txBody>
      </p:sp>
      <p:grpSp>
        <p:nvGrpSpPr>
          <p:cNvPr id="1811" name="Google Shape;1811;p72"/>
          <p:cNvGrpSpPr/>
          <p:nvPr/>
        </p:nvGrpSpPr>
        <p:grpSpPr>
          <a:xfrm>
            <a:off x="4314824" y="1444625"/>
            <a:ext cx="3609976" cy="2670175"/>
            <a:chOff x="-105" y="2016"/>
            <a:chExt cx="2274" cy="1682"/>
          </a:xfrm>
        </p:grpSpPr>
        <p:sp>
          <p:nvSpPr>
            <p:cNvPr id="1812" name="Google Shape;1812;p72"/>
            <p:cNvSpPr/>
            <p:nvPr/>
          </p:nvSpPr>
          <p:spPr>
            <a:xfrm>
              <a:off x="720"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3" name="Google Shape;1813;p72"/>
            <p:cNvSpPr/>
            <p:nvPr/>
          </p:nvSpPr>
          <p:spPr>
            <a:xfrm>
              <a:off x="1056" y="3312"/>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u</a:t>
              </a:r>
              <a:endParaRPr b="0" i="0" sz="1400" u="none" cap="none" strike="noStrike">
                <a:solidFill>
                  <a:srgbClr val="000000"/>
                </a:solidFill>
                <a:latin typeface="Arial"/>
                <a:ea typeface="Arial"/>
                <a:cs typeface="Arial"/>
                <a:sym typeface="Arial"/>
              </a:endParaRPr>
            </a:p>
          </p:txBody>
        </p:sp>
        <p:sp>
          <p:nvSpPr>
            <p:cNvPr id="1814" name="Google Shape;1814;p72"/>
            <p:cNvSpPr/>
            <p:nvPr/>
          </p:nvSpPr>
          <p:spPr>
            <a:xfrm>
              <a:off x="192" y="2670"/>
              <a:ext cx="205"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v</a:t>
              </a:r>
              <a:endParaRPr b="0" i="0" sz="1400" u="none" cap="none" strike="noStrike">
                <a:solidFill>
                  <a:srgbClr val="000000"/>
                </a:solidFill>
                <a:latin typeface="Arial"/>
                <a:ea typeface="Arial"/>
                <a:cs typeface="Arial"/>
                <a:sym typeface="Arial"/>
              </a:endParaRPr>
            </a:p>
          </p:txBody>
        </p:sp>
        <p:sp>
          <p:nvSpPr>
            <p:cNvPr id="1815" name="Google Shape;1815;p72"/>
            <p:cNvSpPr/>
            <p:nvPr/>
          </p:nvSpPr>
          <p:spPr>
            <a:xfrm>
              <a:off x="768" y="3216"/>
              <a:ext cx="696"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16" name="Google Shape;1816;p72"/>
            <p:cNvSpPr/>
            <p:nvPr/>
          </p:nvSpPr>
          <p:spPr>
            <a:xfrm>
              <a:off x="1200" y="3216"/>
              <a:ext cx="480"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17" name="Google Shape;1817;p72"/>
            <p:cNvSpPr/>
            <p:nvPr/>
          </p:nvSpPr>
          <p:spPr>
            <a:xfrm>
              <a:off x="240" y="2880"/>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18" name="Google Shape;1818;p72"/>
            <p:cNvSpPr/>
            <p:nvPr/>
          </p:nvSpPr>
          <p:spPr>
            <a:xfrm>
              <a:off x="240" y="2496"/>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19" name="Google Shape;1819;p72"/>
            <p:cNvSpPr/>
            <p:nvPr/>
          </p:nvSpPr>
          <p:spPr>
            <a:xfrm>
              <a:off x="-105" y="3504"/>
              <a:ext cx="969"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Negative Overflow</a:t>
              </a:r>
              <a:endParaRPr b="0" i="0" sz="1400" u="none" cap="none" strike="noStrike">
                <a:solidFill>
                  <a:schemeClr val="dk1"/>
                </a:solidFill>
                <a:latin typeface="Calibri"/>
                <a:ea typeface="Calibri"/>
                <a:cs typeface="Calibri"/>
                <a:sym typeface="Calibri"/>
              </a:endParaRPr>
            </a:p>
          </p:txBody>
        </p:sp>
        <p:sp>
          <p:nvSpPr>
            <p:cNvPr id="1820" name="Google Shape;1820;p72"/>
            <p:cNvSpPr/>
            <p:nvPr/>
          </p:nvSpPr>
          <p:spPr>
            <a:xfrm>
              <a:off x="1248" y="2016"/>
              <a:ext cx="921"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Positive Overflow</a:t>
              </a:r>
              <a:endParaRPr b="0" i="0" sz="1400" u="none" cap="none" strike="noStrike">
                <a:solidFill>
                  <a:schemeClr val="dk1"/>
                </a:solidFill>
                <a:latin typeface="Calibri"/>
                <a:ea typeface="Calibri"/>
                <a:cs typeface="Calibri"/>
                <a:sym typeface="Calibri"/>
              </a:endParaRPr>
            </a:p>
          </p:txBody>
        </p:sp>
        <p:sp>
          <p:nvSpPr>
            <p:cNvPr id="1821" name="Google Shape;1821;p72"/>
            <p:cNvSpPr/>
            <p:nvPr/>
          </p:nvSpPr>
          <p:spPr>
            <a:xfrm>
              <a:off x="1152"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2" name="Google Shape;1822;p72"/>
            <p:cNvSpPr/>
            <p:nvPr/>
          </p:nvSpPr>
          <p:spPr>
            <a:xfrm>
              <a:off x="720"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3" name="Google Shape;1823;p72"/>
            <p:cNvSpPr/>
            <p:nvPr/>
          </p:nvSpPr>
          <p:spPr>
            <a:xfrm>
              <a:off x="1152"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4" name="Google Shape;1824;p72"/>
            <p:cNvSpPr/>
            <p:nvPr/>
          </p:nvSpPr>
          <p:spPr>
            <a:xfrm flipH="1" rot="5400000">
              <a:off x="1176" y="2424"/>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5" name="Google Shape;1825;p72"/>
            <p:cNvSpPr/>
            <p:nvPr/>
          </p:nvSpPr>
          <p:spPr>
            <a:xfrm flipH="1" rot="-5400000">
              <a:off x="744" y="2808"/>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826" name="Google Shape;1826;p72"/>
            <p:cNvCxnSpPr/>
            <p:nvPr/>
          </p:nvCxnSpPr>
          <p:spPr>
            <a:xfrm flipH="1" rot="10800000">
              <a:off x="672" y="3072"/>
              <a:ext cx="144" cy="432"/>
            </a:xfrm>
            <a:prstGeom prst="straightConnector1">
              <a:avLst/>
            </a:prstGeom>
            <a:noFill/>
            <a:ln cap="flat" cmpd="sng" w="25400">
              <a:solidFill>
                <a:schemeClr val="dk1"/>
              </a:solidFill>
              <a:prstDash val="solid"/>
              <a:round/>
              <a:headEnd len="sm" w="sm" type="none"/>
              <a:tailEnd len="med" w="med" type="triangle"/>
            </a:ln>
          </p:spPr>
        </p:cxnSp>
        <p:cxnSp>
          <p:nvCxnSpPr>
            <p:cNvPr id="1827" name="Google Shape;1827;p72"/>
            <p:cNvCxnSpPr/>
            <p:nvPr/>
          </p:nvCxnSpPr>
          <p:spPr>
            <a:xfrm>
              <a:off x="1440" y="2256"/>
              <a:ext cx="0" cy="336"/>
            </a:xfrm>
            <a:prstGeom prst="straightConnector1">
              <a:avLst/>
            </a:prstGeom>
            <a:noFill/>
            <a:ln cap="flat" cmpd="sng" w="25400">
              <a:solidFill>
                <a:schemeClr val="dk1"/>
              </a:solidFill>
              <a:prstDash val="solid"/>
              <a:round/>
              <a:headEnd len="sm" w="sm" type="none"/>
              <a:tailEnd len="med" w="med" type="triangle"/>
            </a:ln>
          </p:spPr>
        </p:cxnSp>
        <p:sp>
          <p:nvSpPr>
            <p:cNvPr id="1828" name="Google Shape;1828;p72"/>
            <p:cNvSpPr/>
            <p:nvPr/>
          </p:nvSpPr>
          <p:spPr>
            <a:xfrm>
              <a:off x="144" y="2159"/>
              <a:ext cx="97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1829" name="Google Shape;1829;p72"/>
          <p:cNvSpPr txBox="1"/>
          <p:nvPr/>
        </p:nvSpPr>
        <p:spPr>
          <a:xfrm>
            <a:off x="4235302" y="4953000"/>
            <a:ext cx="551010" cy="363534"/>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1830" name="Google Shape;1830;p72"/>
          <p:cNvSpPr txBox="1"/>
          <p:nvPr/>
        </p:nvSpPr>
        <p:spPr>
          <a:xfrm>
            <a:off x="4288970" y="5619690"/>
            <a:ext cx="551010" cy="400110"/>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73"/>
          <p:cNvSpPr txBox="1"/>
          <p:nvPr>
            <p:ph type="title"/>
          </p:nvPr>
        </p:nvSpPr>
        <p:spPr>
          <a:xfrm>
            <a:off x="277813" y="457200"/>
            <a:ext cx="8866187"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Negation: Complement &amp; Increment</a:t>
            </a:r>
            <a:endParaRPr/>
          </a:p>
        </p:txBody>
      </p:sp>
      <p:sp>
        <p:nvSpPr>
          <p:cNvPr id="1836" name="Google Shape;1836;p73"/>
          <p:cNvSpPr txBox="1"/>
          <p:nvPr>
            <p:ph idx="1" type="body"/>
          </p:nvPr>
        </p:nvSpPr>
        <p:spPr>
          <a:xfrm>
            <a:off x="298450" y="1143000"/>
            <a:ext cx="785495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Claim: Following Holds for 2’s Complement</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~x + 1 == -x</a:t>
            </a:r>
            <a:endParaRPr/>
          </a:p>
          <a:p>
            <a:pPr indent="-342900" lvl="0" marL="342900" rtl="0" algn="l">
              <a:lnSpc>
                <a:spcPct val="100000"/>
              </a:lnSpc>
              <a:spcBef>
                <a:spcPts val="480"/>
              </a:spcBef>
              <a:spcAft>
                <a:spcPts val="0"/>
              </a:spcAft>
              <a:buSzPts val="1440"/>
              <a:buChar char="⬛"/>
            </a:pPr>
            <a:r>
              <a:rPr lang="en-US"/>
              <a:t>Complement</a:t>
            </a:r>
            <a:endParaRPr/>
          </a:p>
          <a:p>
            <a:pPr indent="-285750" lvl="1" marL="742950" rtl="0" algn="l">
              <a:lnSpc>
                <a:spcPct val="100000"/>
              </a:lnSpc>
              <a:spcBef>
                <a:spcPts val="400"/>
              </a:spcBef>
              <a:spcAft>
                <a:spcPts val="0"/>
              </a:spcAft>
              <a:buSzPts val="2200"/>
              <a:buChar char="▪"/>
            </a:pPr>
            <a:r>
              <a:rPr lang="en-US"/>
              <a:t>Observation: </a:t>
            </a:r>
            <a:r>
              <a:rPr b="1" lang="en-US" sz="1800">
                <a:latin typeface="Courier New"/>
                <a:ea typeface="Courier New"/>
                <a:cs typeface="Courier New"/>
                <a:sym typeface="Courier New"/>
              </a:rPr>
              <a:t>~x + x == 1111…111 == -1</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Complete Proof?</a:t>
            </a:r>
            <a:endParaRPr b="1" sz="1800">
              <a:latin typeface="Courier New"/>
              <a:ea typeface="Courier New"/>
              <a:cs typeface="Courier New"/>
              <a:sym typeface="Courier New"/>
            </a:endParaRPr>
          </a:p>
        </p:txBody>
      </p:sp>
      <p:grpSp>
        <p:nvGrpSpPr>
          <p:cNvPr id="1837" name="Google Shape;1837;p73"/>
          <p:cNvGrpSpPr/>
          <p:nvPr/>
        </p:nvGrpSpPr>
        <p:grpSpPr>
          <a:xfrm>
            <a:off x="2903537" y="2819401"/>
            <a:ext cx="2971800" cy="1604963"/>
            <a:chOff x="2160" y="1968"/>
            <a:chExt cx="1872" cy="1011"/>
          </a:xfrm>
        </p:grpSpPr>
        <p:grpSp>
          <p:nvGrpSpPr>
            <p:cNvPr id="1838" name="Google Shape;1838;p73"/>
            <p:cNvGrpSpPr/>
            <p:nvPr/>
          </p:nvGrpSpPr>
          <p:grpSpPr>
            <a:xfrm>
              <a:off x="2448" y="1968"/>
              <a:ext cx="1536" cy="291"/>
              <a:chOff x="2448" y="1968"/>
              <a:chExt cx="1536" cy="291"/>
            </a:xfrm>
          </p:grpSpPr>
          <p:sp>
            <p:nvSpPr>
              <p:cNvPr id="1839" name="Google Shape;1839;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0" name="Google Shape;1840;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1" name="Google Shape;1841;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2" name="Google Shape;1842;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3" name="Google Shape;1843;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4" name="Google Shape;1844;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5" name="Google Shape;1845;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6" name="Google Shape;1846;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7" name="Google Shape;1847;p73"/>
              <p:cNvSpPr/>
              <p:nvPr/>
            </p:nvSpPr>
            <p:spPr>
              <a:xfrm>
                <a:off x="2448" y="1968"/>
                <a:ext cx="249"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x</a:t>
                </a:r>
                <a:endParaRPr b="0" i="0" sz="1400" u="none" cap="none" strike="noStrike">
                  <a:solidFill>
                    <a:srgbClr val="000000"/>
                  </a:solidFill>
                  <a:latin typeface="Arial"/>
                  <a:ea typeface="Arial"/>
                  <a:cs typeface="Arial"/>
                  <a:sym typeface="Arial"/>
                </a:endParaRPr>
              </a:p>
            </p:txBody>
          </p:sp>
        </p:grpSp>
        <p:grpSp>
          <p:nvGrpSpPr>
            <p:cNvPr id="1848" name="Google Shape;1848;p73"/>
            <p:cNvGrpSpPr/>
            <p:nvPr/>
          </p:nvGrpSpPr>
          <p:grpSpPr>
            <a:xfrm>
              <a:off x="2448" y="2304"/>
              <a:ext cx="1536" cy="291"/>
              <a:chOff x="2448" y="2448"/>
              <a:chExt cx="1536" cy="291"/>
            </a:xfrm>
          </p:grpSpPr>
          <p:sp>
            <p:nvSpPr>
              <p:cNvPr id="1849" name="Google Shape;1849;p73"/>
              <p:cNvSpPr/>
              <p:nvPr/>
            </p:nvSpPr>
            <p:spPr>
              <a:xfrm>
                <a:off x="283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0" name="Google Shape;1850;p73"/>
              <p:cNvSpPr/>
              <p:nvPr/>
            </p:nvSpPr>
            <p:spPr>
              <a:xfrm>
                <a:off x="297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1" name="Google Shape;1851;p73"/>
              <p:cNvSpPr/>
              <p:nvPr/>
            </p:nvSpPr>
            <p:spPr>
              <a:xfrm>
                <a:off x="312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2" name="Google Shape;1852;p73"/>
              <p:cNvSpPr/>
              <p:nvPr/>
            </p:nvSpPr>
            <p:spPr>
              <a:xfrm>
                <a:off x="355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3" name="Google Shape;1853;p73"/>
              <p:cNvSpPr/>
              <p:nvPr/>
            </p:nvSpPr>
            <p:spPr>
              <a:xfrm>
                <a:off x="369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4" name="Google Shape;1854;p73"/>
              <p:cNvSpPr/>
              <p:nvPr/>
            </p:nvSpPr>
            <p:spPr>
              <a:xfrm>
                <a:off x="384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5" name="Google Shape;1855;p73"/>
              <p:cNvSpPr/>
              <p:nvPr/>
            </p:nvSpPr>
            <p:spPr>
              <a:xfrm>
                <a:off x="3264"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6" name="Google Shape;1856;p73"/>
              <p:cNvSpPr/>
              <p:nvPr/>
            </p:nvSpPr>
            <p:spPr>
              <a:xfrm>
                <a:off x="3408"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7" name="Google Shape;1857;p73"/>
              <p:cNvSpPr/>
              <p:nvPr/>
            </p:nvSpPr>
            <p:spPr>
              <a:xfrm>
                <a:off x="2448" y="2448"/>
                <a:ext cx="302"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grpSp>
        <p:sp>
          <p:nvSpPr>
            <p:cNvPr id="1858" name="Google Shape;1858;p73"/>
            <p:cNvSpPr/>
            <p:nvPr/>
          </p:nvSpPr>
          <p:spPr>
            <a:xfrm>
              <a:off x="2160" y="2304"/>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859" name="Google Shape;1859;p73"/>
            <p:cNvCxnSpPr/>
            <p:nvPr/>
          </p:nvCxnSpPr>
          <p:spPr>
            <a:xfrm>
              <a:off x="2208" y="2640"/>
              <a:ext cx="1824" cy="0"/>
            </a:xfrm>
            <a:prstGeom prst="straightConnector1">
              <a:avLst/>
            </a:prstGeom>
            <a:noFill/>
            <a:ln cap="flat" cmpd="sng" w="25400">
              <a:solidFill>
                <a:schemeClr val="dk1"/>
              </a:solidFill>
              <a:prstDash val="solid"/>
              <a:round/>
              <a:headEnd len="sm" w="sm" type="none"/>
              <a:tailEnd len="sm" w="sm" type="none"/>
            </a:ln>
          </p:spPr>
        </p:cxnSp>
        <p:grpSp>
          <p:nvGrpSpPr>
            <p:cNvPr id="1860" name="Google Shape;1860;p73"/>
            <p:cNvGrpSpPr/>
            <p:nvPr/>
          </p:nvGrpSpPr>
          <p:grpSpPr>
            <a:xfrm>
              <a:off x="2448" y="2688"/>
              <a:ext cx="1536" cy="291"/>
              <a:chOff x="2448" y="1968"/>
              <a:chExt cx="1536" cy="291"/>
            </a:xfrm>
          </p:grpSpPr>
          <p:sp>
            <p:nvSpPr>
              <p:cNvPr id="1861" name="Google Shape;1861;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2" name="Google Shape;1862;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3" name="Google Shape;1863;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4" name="Google Shape;1864;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5" name="Google Shape;1865;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6" name="Google Shape;1866;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7" name="Google Shape;1867;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8" name="Google Shape;1868;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9" name="Google Shape;1869;p73"/>
              <p:cNvSpPr/>
              <p:nvPr/>
            </p:nvSpPr>
            <p:spPr>
              <a:xfrm>
                <a:off x="2448" y="1968"/>
                <a:ext cx="27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74"/>
          <p:cNvSpPr txBox="1"/>
          <p:nvPr>
            <p:ph type="title"/>
          </p:nvPr>
        </p:nvSpPr>
        <p:spPr>
          <a:xfrm>
            <a:off x="304800" y="533400"/>
            <a:ext cx="72564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Complement &amp; Increment Examples</a:t>
            </a:r>
            <a:endParaRPr/>
          </a:p>
        </p:txBody>
      </p:sp>
      <p:graphicFrame>
        <p:nvGraphicFramePr>
          <p:cNvPr id="1875" name="Google Shape;1875;p74"/>
          <p:cNvGraphicFramePr/>
          <p:nvPr/>
        </p:nvGraphicFramePr>
        <p:xfrm>
          <a:off x="1447800" y="1828800"/>
          <a:ext cx="6015038" cy="2092325"/>
        </p:xfrm>
        <a:graphic>
          <a:graphicData uri="http://schemas.openxmlformats.org/presentationml/2006/ole">
            <mc:AlternateContent>
              <mc:Choice Requires="v">
                <p:oleObj r:id="rId4" imgH="2092325" imgW="6015038" progId="Word.Document.8" spid="_x0000_s1">
                  <p:embed/>
                </p:oleObj>
              </mc:Choice>
              <mc:Fallback>
                <p:oleObj r:id="rId5" imgH="2092325" imgW="6015038" progId="Word.Document.8">
                  <p:embed/>
                  <p:pic>
                    <p:nvPicPr>
                      <p:cNvPr id="1875" name="Google Shape;1875;p74"/>
                      <p:cNvPicPr preferRelativeResize="0"/>
                      <p:nvPr/>
                    </p:nvPicPr>
                    <p:blipFill rotWithShape="1">
                      <a:blip r:embed="rId6">
                        <a:alphaModFix/>
                      </a:blip>
                      <a:srcRect b="0" l="0" r="0" t="0"/>
                      <a:stretch/>
                    </p:blipFill>
                    <p:spPr>
                      <a:xfrm>
                        <a:off x="1447800" y="1828800"/>
                        <a:ext cx="6015038" cy="2092325"/>
                      </a:xfrm>
                      <a:prstGeom prst="rect">
                        <a:avLst/>
                      </a:prstGeom>
                      <a:noFill/>
                      <a:ln>
                        <a:noFill/>
                      </a:ln>
                    </p:spPr>
                  </p:pic>
                </p:oleObj>
              </mc:Fallback>
            </mc:AlternateContent>
          </a:graphicData>
        </a:graphic>
      </p:graphicFrame>
      <p:sp>
        <p:nvSpPr>
          <p:cNvPr id="1876" name="Google Shape;1876;p74"/>
          <p:cNvSpPr txBox="1"/>
          <p:nvPr/>
        </p:nvSpPr>
        <p:spPr>
          <a:xfrm>
            <a:off x="1143000" y="1257300"/>
            <a:ext cx="13869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15213</a:t>
            </a:r>
            <a:endParaRPr b="0" i="0" sz="1400" u="none" cap="none" strike="noStrike">
              <a:solidFill>
                <a:srgbClr val="000000"/>
              </a:solidFill>
              <a:latin typeface="Arial"/>
              <a:ea typeface="Arial"/>
              <a:cs typeface="Arial"/>
              <a:sym typeface="Arial"/>
            </a:endParaRPr>
          </a:p>
        </p:txBody>
      </p:sp>
      <p:graphicFrame>
        <p:nvGraphicFramePr>
          <p:cNvPr id="1877" name="Google Shape;1877;p74"/>
          <p:cNvGraphicFramePr/>
          <p:nvPr/>
        </p:nvGraphicFramePr>
        <p:xfrm>
          <a:off x="1447800" y="4241800"/>
          <a:ext cx="5905500" cy="1358900"/>
        </p:xfrm>
        <a:graphic>
          <a:graphicData uri="http://schemas.openxmlformats.org/presentationml/2006/ole">
            <mc:AlternateContent>
              <mc:Choice Requires="v">
                <p:oleObj r:id="rId7" imgH="1358900" imgW="5905500" progId="Word.Document.8" spid="_x0000_s2">
                  <p:embed/>
                </p:oleObj>
              </mc:Choice>
              <mc:Fallback>
                <p:oleObj r:id="rId8" imgH="1358900" imgW="5905500" progId="Word.Document.8">
                  <p:embed/>
                  <p:pic>
                    <p:nvPicPr>
                      <p:cNvPr id="1877" name="Google Shape;1877;p74"/>
                      <p:cNvPicPr preferRelativeResize="0"/>
                      <p:nvPr/>
                    </p:nvPicPr>
                    <p:blipFill rotWithShape="1">
                      <a:blip r:embed="rId9">
                        <a:alphaModFix/>
                      </a:blip>
                      <a:srcRect b="0" l="0" r="0" t="0"/>
                      <a:stretch/>
                    </p:blipFill>
                    <p:spPr>
                      <a:xfrm>
                        <a:off x="1447800" y="4241800"/>
                        <a:ext cx="5905500" cy="1358900"/>
                      </a:xfrm>
                      <a:prstGeom prst="rect">
                        <a:avLst/>
                      </a:prstGeom>
                      <a:noFill/>
                      <a:ln>
                        <a:noFill/>
                      </a:ln>
                    </p:spPr>
                  </p:pic>
                </p:oleObj>
              </mc:Fallback>
            </mc:AlternateContent>
          </a:graphicData>
        </a:graphic>
      </p:graphicFrame>
      <p:sp>
        <p:nvSpPr>
          <p:cNvPr id="1878" name="Google Shape;1878;p74"/>
          <p:cNvSpPr txBox="1"/>
          <p:nvPr/>
        </p:nvSpPr>
        <p:spPr>
          <a:xfrm>
            <a:off x="1143000" y="3746500"/>
            <a:ext cx="79220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0</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7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 #2</a:t>
            </a:r>
            <a:endParaRPr/>
          </a:p>
        </p:txBody>
      </p:sp>
      <p:sp>
        <p:nvSpPr>
          <p:cNvPr id="1884" name="Google Shape;1884;p75"/>
          <p:cNvSpPr txBox="1"/>
          <p:nvPr>
            <p:ph idx="1" type="body"/>
          </p:nvPr>
        </p:nvSpPr>
        <p:spPr>
          <a:xfrm>
            <a:off x="304800" y="1250950"/>
            <a:ext cx="8307388"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SUN XDR library</a:t>
            </a:r>
            <a:endParaRPr/>
          </a:p>
          <a:p>
            <a:pPr indent="-285750" lvl="1" marL="742950" rtl="0" algn="l">
              <a:lnSpc>
                <a:spcPct val="100000"/>
              </a:lnSpc>
              <a:spcBef>
                <a:spcPts val="400"/>
              </a:spcBef>
              <a:spcAft>
                <a:spcPts val="0"/>
              </a:spcAft>
              <a:buSzPts val="2200"/>
              <a:buChar char="▪"/>
            </a:pPr>
            <a:r>
              <a:rPr lang="en-US"/>
              <a:t>Widely used library for transferring data between machines</a:t>
            </a:r>
            <a:endParaRPr/>
          </a:p>
        </p:txBody>
      </p:sp>
      <p:sp>
        <p:nvSpPr>
          <p:cNvPr id="1885" name="Google Shape;1885;p75"/>
          <p:cNvSpPr/>
          <p:nvPr/>
        </p:nvSpPr>
        <p:spPr>
          <a:xfrm>
            <a:off x="381000" y="2362200"/>
            <a:ext cx="8452634" cy="33598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a:t>
            </a:r>
            <a:endParaRPr b="0" i="0" sz="1400" u="none" cap="none" strike="noStrike">
              <a:solidFill>
                <a:srgbClr val="000000"/>
              </a:solidFill>
              <a:latin typeface="Arial"/>
              <a:ea typeface="Arial"/>
              <a:cs typeface="Arial"/>
              <a:sym typeface="Arial"/>
            </a:endParaRPr>
          </a:p>
        </p:txBody>
      </p:sp>
      <p:grpSp>
        <p:nvGrpSpPr>
          <p:cNvPr id="1886" name="Google Shape;1886;p75"/>
          <p:cNvGrpSpPr/>
          <p:nvPr/>
        </p:nvGrpSpPr>
        <p:grpSpPr>
          <a:xfrm>
            <a:off x="1466850" y="2968064"/>
            <a:ext cx="6762750" cy="1714500"/>
            <a:chOff x="1308" y="1224"/>
            <a:chExt cx="4260" cy="1080"/>
          </a:xfrm>
        </p:grpSpPr>
        <p:sp>
          <p:nvSpPr>
            <p:cNvPr id="1887" name="Google Shape;1887;p75"/>
            <p:cNvSpPr/>
            <p:nvPr/>
          </p:nvSpPr>
          <p:spPr>
            <a:xfrm>
              <a:off x="2400" y="1296"/>
              <a:ext cx="384" cy="528"/>
            </a:xfrm>
            <a:prstGeom prst="rect">
              <a:avLst/>
            </a:prstGeom>
            <a:solidFill>
              <a:srgbClr val="FFCCFF"/>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8" name="Google Shape;1888;p75"/>
            <p:cNvSpPr/>
            <p:nvPr/>
          </p:nvSpPr>
          <p:spPr>
            <a:xfrm>
              <a:off x="3168" y="1488"/>
              <a:ext cx="384" cy="528"/>
            </a:xfrm>
            <a:prstGeom prst="rect">
              <a:avLst/>
            </a:prstGeom>
            <a:solidFill>
              <a:srgbClr val="CCFFCC"/>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9" name="Google Shape;1889;p75"/>
            <p:cNvSpPr/>
            <p:nvPr/>
          </p:nvSpPr>
          <p:spPr>
            <a:xfrm>
              <a:off x="4032" y="1296"/>
              <a:ext cx="384" cy="528"/>
            </a:xfrm>
            <a:prstGeom prst="rect">
              <a:avLst/>
            </a:prstGeom>
            <a:solidFill>
              <a:srgbClr val="FFCC99"/>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0" name="Google Shape;1890;p75"/>
            <p:cNvSpPr/>
            <p:nvPr/>
          </p:nvSpPr>
          <p:spPr>
            <a:xfrm>
              <a:off x="5184" y="1728"/>
              <a:ext cx="384" cy="528"/>
            </a:xfrm>
            <a:prstGeom prst="rect">
              <a:avLst/>
            </a:prstGeom>
            <a:solidFill>
              <a:schemeClr val="accent2"/>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891" name="Google Shape;1891;p75"/>
            <p:cNvGrpSpPr/>
            <p:nvPr/>
          </p:nvGrpSpPr>
          <p:grpSpPr>
            <a:xfrm>
              <a:off x="1392" y="1584"/>
              <a:ext cx="384" cy="720"/>
              <a:chOff x="288" y="2352"/>
              <a:chExt cx="384" cy="720"/>
            </a:xfrm>
          </p:grpSpPr>
          <p:sp>
            <p:nvSpPr>
              <p:cNvPr id="1892" name="Google Shape;1892;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893" name="Google Shape;1893;p75"/>
              <p:cNvGrpSpPr/>
              <p:nvPr/>
            </p:nvGrpSpPr>
            <p:grpSpPr>
              <a:xfrm>
                <a:off x="288" y="2496"/>
                <a:ext cx="384" cy="192"/>
                <a:chOff x="288" y="2304"/>
                <a:chExt cx="384" cy="192"/>
              </a:xfrm>
            </p:grpSpPr>
            <p:sp>
              <p:nvSpPr>
                <p:cNvPr id="1894" name="Google Shape;1894;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5" name="Google Shape;1895;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896" name="Google Shape;1896;p75"/>
              <p:cNvGrpSpPr/>
              <p:nvPr/>
            </p:nvGrpSpPr>
            <p:grpSpPr>
              <a:xfrm>
                <a:off x="288" y="2688"/>
                <a:ext cx="384" cy="192"/>
                <a:chOff x="288" y="2304"/>
                <a:chExt cx="384" cy="192"/>
              </a:xfrm>
            </p:grpSpPr>
            <p:sp>
              <p:nvSpPr>
                <p:cNvPr id="1897" name="Google Shape;1897;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8" name="Google Shape;1898;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899" name="Google Shape;1899;p75"/>
              <p:cNvGrpSpPr/>
              <p:nvPr/>
            </p:nvGrpSpPr>
            <p:grpSpPr>
              <a:xfrm>
                <a:off x="288" y="2880"/>
                <a:ext cx="384" cy="192"/>
                <a:chOff x="288" y="2304"/>
                <a:chExt cx="384" cy="192"/>
              </a:xfrm>
            </p:grpSpPr>
            <p:sp>
              <p:nvSpPr>
                <p:cNvPr id="1900" name="Google Shape;1900;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1" name="Google Shape;1901;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sp>
          <p:nvSpPr>
            <p:cNvPr id="1902" name="Google Shape;1902;p75"/>
            <p:cNvSpPr txBox="1"/>
            <p:nvPr/>
          </p:nvSpPr>
          <p:spPr>
            <a:xfrm>
              <a:off x="1308" y="1224"/>
              <a:ext cx="660" cy="21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ele_src</a:t>
              </a:r>
              <a:endParaRPr b="0" i="0" sz="1400" u="none" cap="none" strike="noStrike">
                <a:solidFill>
                  <a:srgbClr val="000000"/>
                </a:solidFill>
                <a:latin typeface="Arial"/>
                <a:ea typeface="Arial"/>
                <a:cs typeface="Arial"/>
                <a:sym typeface="Arial"/>
              </a:endParaRPr>
            </a:p>
          </p:txBody>
        </p:sp>
        <p:sp>
          <p:nvSpPr>
            <p:cNvPr id="1903" name="Google Shape;1903;p75"/>
            <p:cNvSpPr/>
            <p:nvPr/>
          </p:nvSpPr>
          <p:spPr>
            <a:xfrm>
              <a:off x="1584" y="1776"/>
              <a:ext cx="3600" cy="488"/>
            </a:xfrm>
            <a:custGeom>
              <a:rect b="b" l="l" r="r" t="t"/>
              <a:pathLst>
                <a:path extrusionOk="0" h="488" w="3600">
                  <a:moveTo>
                    <a:pt x="0" y="432"/>
                  </a:moveTo>
                  <a:cubicBezTo>
                    <a:pt x="1084" y="460"/>
                    <a:pt x="2168" y="488"/>
                    <a:pt x="2736" y="432"/>
                  </a:cubicBezTo>
                  <a:cubicBezTo>
                    <a:pt x="3304" y="376"/>
                    <a:pt x="3264" y="168"/>
                    <a:pt x="3408" y="96"/>
                  </a:cubicBezTo>
                  <a:cubicBezTo>
                    <a:pt x="3552" y="24"/>
                    <a:pt x="3576" y="12"/>
                    <a:pt x="3600" y="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4" name="Google Shape;1904;p75"/>
            <p:cNvSpPr/>
            <p:nvPr/>
          </p:nvSpPr>
          <p:spPr>
            <a:xfrm>
              <a:off x="1584" y="1294"/>
              <a:ext cx="2448" cy="932"/>
            </a:xfrm>
            <a:custGeom>
              <a:rect b="b" l="l" r="r" t="t"/>
              <a:pathLst>
                <a:path extrusionOk="0" h="932" w="2448">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5" name="Google Shape;1905;p75"/>
            <p:cNvSpPr/>
            <p:nvPr/>
          </p:nvSpPr>
          <p:spPr>
            <a:xfrm>
              <a:off x="1584" y="1505"/>
              <a:ext cx="1584" cy="416"/>
            </a:xfrm>
            <a:custGeom>
              <a:rect b="b" l="l" r="r" t="t"/>
              <a:pathLst>
                <a:path extrusionOk="0" h="416" w="1584">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6" name="Google Shape;1906;p75"/>
            <p:cNvSpPr/>
            <p:nvPr/>
          </p:nvSpPr>
          <p:spPr>
            <a:xfrm>
              <a:off x="1584" y="1384"/>
              <a:ext cx="816" cy="304"/>
            </a:xfrm>
            <a:custGeom>
              <a:rect b="b" l="l" r="r" t="t"/>
              <a:pathLst>
                <a:path extrusionOk="0" h="304" w="816">
                  <a:moveTo>
                    <a:pt x="0" y="248"/>
                  </a:moveTo>
                  <a:cubicBezTo>
                    <a:pt x="57" y="252"/>
                    <a:pt x="246" y="304"/>
                    <a:pt x="342" y="272"/>
                  </a:cubicBezTo>
                  <a:cubicBezTo>
                    <a:pt x="438" y="240"/>
                    <a:pt x="497" y="100"/>
                    <a:pt x="576" y="56"/>
                  </a:cubicBezTo>
                  <a:cubicBezTo>
                    <a:pt x="655" y="12"/>
                    <a:pt x="736" y="0"/>
                    <a:pt x="816" y="8"/>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907" name="Google Shape;1907;p75"/>
          <p:cNvGrpSpPr/>
          <p:nvPr/>
        </p:nvGrpSpPr>
        <p:grpSpPr>
          <a:xfrm>
            <a:off x="1371600" y="5065717"/>
            <a:ext cx="2590800" cy="1335088"/>
            <a:chOff x="864" y="3191"/>
            <a:chExt cx="1632" cy="841"/>
          </a:xfrm>
        </p:grpSpPr>
        <p:sp>
          <p:nvSpPr>
            <p:cNvPr id="1908" name="Google Shape;1908;p75"/>
            <p:cNvSpPr/>
            <p:nvPr/>
          </p:nvSpPr>
          <p:spPr>
            <a:xfrm>
              <a:off x="960" y="3504"/>
              <a:ext cx="1536" cy="528"/>
            </a:xfrm>
            <a:prstGeom prst="rect">
              <a:avLst/>
            </a:prstGeom>
            <a:noFill/>
            <a:ln cap="flat" cmpd="sng" w="571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9" name="Google Shape;1909;p75"/>
            <p:cNvSpPr txBox="1"/>
            <p:nvPr/>
          </p:nvSpPr>
          <p:spPr>
            <a:xfrm>
              <a:off x="864" y="3191"/>
              <a:ext cx="1432" cy="21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grpSp>
      <p:grpSp>
        <p:nvGrpSpPr>
          <p:cNvPr id="1910" name="Google Shape;1910;p75"/>
          <p:cNvGrpSpPr/>
          <p:nvPr/>
        </p:nvGrpSpPr>
        <p:grpSpPr>
          <a:xfrm>
            <a:off x="1524000" y="5562600"/>
            <a:ext cx="2438400" cy="838200"/>
            <a:chOff x="2976" y="3504"/>
            <a:chExt cx="1536" cy="528"/>
          </a:xfrm>
        </p:grpSpPr>
        <p:grpSp>
          <p:nvGrpSpPr>
            <p:cNvPr id="1911" name="Google Shape;1911;p75"/>
            <p:cNvGrpSpPr/>
            <p:nvPr/>
          </p:nvGrpSpPr>
          <p:grpSpPr>
            <a:xfrm>
              <a:off x="2976" y="3504"/>
              <a:ext cx="1536" cy="528"/>
              <a:chOff x="960" y="3504"/>
              <a:chExt cx="1536" cy="528"/>
            </a:xfrm>
          </p:grpSpPr>
          <p:sp>
            <p:nvSpPr>
              <p:cNvPr id="1912" name="Google Shape;1912;p75"/>
              <p:cNvSpPr/>
              <p:nvPr/>
            </p:nvSpPr>
            <p:spPr>
              <a:xfrm>
                <a:off x="960" y="3504"/>
                <a:ext cx="384" cy="528"/>
              </a:xfrm>
              <a:prstGeom prst="rect">
                <a:avLst/>
              </a:prstGeom>
              <a:solidFill>
                <a:srgbClr val="FFCCFF"/>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13" name="Google Shape;1913;p75"/>
              <p:cNvSpPr/>
              <p:nvPr/>
            </p:nvSpPr>
            <p:spPr>
              <a:xfrm>
                <a:off x="1344" y="3504"/>
                <a:ext cx="384" cy="528"/>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14" name="Google Shape;1914;p75"/>
              <p:cNvSpPr/>
              <p:nvPr/>
            </p:nvSpPr>
            <p:spPr>
              <a:xfrm>
                <a:off x="1728" y="3504"/>
                <a:ext cx="384" cy="528"/>
              </a:xfrm>
              <a:prstGeom prst="rect">
                <a:avLst/>
              </a:prstGeom>
              <a:solidFill>
                <a:srgbClr val="FFCC99"/>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15" name="Google Shape;1915;p75"/>
              <p:cNvSpPr/>
              <p:nvPr/>
            </p:nvSpPr>
            <p:spPr>
              <a:xfrm>
                <a:off x="2112" y="3504"/>
                <a:ext cx="384" cy="528"/>
              </a:xfrm>
              <a:prstGeom prst="rect">
                <a:avLst/>
              </a:prstGeom>
              <a:solidFill>
                <a:schemeClr val="accent2"/>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16" name="Google Shape;1916;p75"/>
            <p:cNvSpPr/>
            <p:nvPr/>
          </p:nvSpPr>
          <p:spPr>
            <a:xfrm>
              <a:off x="2976" y="3504"/>
              <a:ext cx="1536" cy="528"/>
            </a:xfrm>
            <a:prstGeom prst="rect">
              <a:avLst/>
            </a:prstGeom>
            <a:no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17" name="Google Shape;1917;p75"/>
          <p:cNvSpPr/>
          <p:nvPr/>
        </p:nvSpPr>
        <p:spPr>
          <a:xfrm>
            <a:off x="1600200" y="3460189"/>
            <a:ext cx="609600" cy="304800"/>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76"/>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Code</a:t>
            </a:r>
            <a:endParaRPr/>
          </a:p>
        </p:txBody>
      </p:sp>
      <p:sp>
        <p:nvSpPr>
          <p:cNvPr id="1923" name="Google Shape;1923;p76"/>
          <p:cNvSpPr/>
          <p:nvPr/>
        </p:nvSpPr>
        <p:spPr>
          <a:xfrm>
            <a:off x="381000" y="1400175"/>
            <a:ext cx="8531225" cy="4772025"/>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Allocate buffer for ele_cnt objects, each of ele_size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and copy from locations designated by ele_src</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*result = malloc(ele_cnt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(result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malloc failed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*next =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for (i = 0; i &lt; ele_cnt;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Copy object i to destination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memcpy(next, ele_src[i],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Move pointer to next memory region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next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7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Vulnerability</a:t>
            </a:r>
            <a:endParaRPr/>
          </a:p>
        </p:txBody>
      </p:sp>
      <p:sp>
        <p:nvSpPr>
          <p:cNvPr id="1929" name="Google Shape;1929;p77"/>
          <p:cNvSpPr txBox="1"/>
          <p:nvPr>
            <p:ph idx="1" type="body"/>
          </p:nvPr>
        </p:nvSpPr>
        <p:spPr>
          <a:xfrm>
            <a:off x="304800" y="2089150"/>
            <a:ext cx="8307387" cy="4540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What if:</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ele_cnt </a:t>
            </a:r>
            <a:r>
              <a:rPr lang="en-US"/>
              <a:t>	= 2</a:t>
            </a:r>
            <a:r>
              <a:rPr baseline="30000" lang="en-US"/>
              <a:t>20</a:t>
            </a:r>
            <a:r>
              <a:rPr lang="en-US"/>
              <a:t> + 1</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ele_size</a:t>
            </a:r>
            <a:r>
              <a:rPr lang="en-US"/>
              <a:t> 	= 4096 		= 2</a:t>
            </a:r>
            <a:r>
              <a:rPr baseline="30000" lang="en-US"/>
              <a:t>12</a:t>
            </a:r>
            <a:endParaRPr/>
          </a:p>
          <a:p>
            <a:pPr indent="-285750" lvl="1" marL="742950" rtl="0" algn="l">
              <a:lnSpc>
                <a:spcPct val="100000"/>
              </a:lnSpc>
              <a:spcBef>
                <a:spcPts val="400"/>
              </a:spcBef>
              <a:spcAft>
                <a:spcPts val="0"/>
              </a:spcAft>
              <a:buSzPts val="2200"/>
              <a:buChar char="▪"/>
            </a:pPr>
            <a:r>
              <a:rPr lang="en-US"/>
              <a:t>Allocation	=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How can I make this function secure?</a:t>
            </a:r>
            <a:endParaRPr/>
          </a:p>
        </p:txBody>
      </p:sp>
      <p:sp>
        <p:nvSpPr>
          <p:cNvPr id="1930" name="Google Shape;1930;p77"/>
          <p:cNvSpPr txBox="1"/>
          <p:nvPr/>
        </p:nvSpPr>
        <p:spPr>
          <a:xfrm>
            <a:off x="381000" y="1367135"/>
            <a:ext cx="3371500" cy="461665"/>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283" name="Google Shape;283;p6"/>
          <p:cNvGraphicFramePr/>
          <p:nvPr/>
        </p:nvGraphicFramePr>
        <p:xfrm>
          <a:off x="1549400" y="1524000"/>
          <a:ext cx="3000000" cy="3000000"/>
        </p:xfrm>
        <a:graphic>
          <a:graphicData uri="http://schemas.openxmlformats.org/drawingml/2006/table">
            <a:tbl>
              <a:tblPr>
                <a:noFill/>
                <a:tableStyleId>{FEEA39E4-4910-4FF8-A59C-5CB58C620A48}</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78"/>
          <p:cNvSpPr txBox="1"/>
          <p:nvPr/>
        </p:nvSpPr>
        <p:spPr>
          <a:xfrm>
            <a:off x="381000" y="3733800"/>
            <a:ext cx="4495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leaq	(%rax,%rax,2),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salq	$2, %rax</a:t>
            </a:r>
            <a:endParaRPr b="1" i="0" sz="1800" u="none" cap="none" strike="noStrike">
              <a:solidFill>
                <a:schemeClr val="dk1"/>
              </a:solidFill>
              <a:latin typeface="Courier New"/>
              <a:ea typeface="Courier New"/>
              <a:cs typeface="Courier New"/>
              <a:sym typeface="Courier New"/>
            </a:endParaRPr>
          </a:p>
        </p:txBody>
      </p:sp>
      <p:sp>
        <p:nvSpPr>
          <p:cNvPr id="1936" name="Google Shape;1936;p78"/>
          <p:cNvSpPr txBox="1"/>
          <p:nvPr>
            <p:ph type="title"/>
          </p:nvPr>
        </p:nvSpPr>
        <p:spPr>
          <a:xfrm>
            <a:off x="296862" y="457200"/>
            <a:ext cx="71707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Multiplication Code</a:t>
            </a:r>
            <a:endParaRPr/>
          </a:p>
        </p:txBody>
      </p:sp>
      <p:sp>
        <p:nvSpPr>
          <p:cNvPr id="1937" name="Google Shape;1937;p78"/>
          <p:cNvSpPr txBox="1"/>
          <p:nvPr>
            <p:ph idx="1" type="body"/>
          </p:nvPr>
        </p:nvSpPr>
        <p:spPr>
          <a:xfrm>
            <a:off x="290513" y="52578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compiler automatically generates shift/add code when multiplying by constant</a:t>
            </a:r>
            <a:endParaRPr/>
          </a:p>
        </p:txBody>
      </p:sp>
      <p:sp>
        <p:nvSpPr>
          <p:cNvPr id="1938" name="Google Shape;1938;p78"/>
          <p:cNvSpPr txBox="1"/>
          <p:nvPr/>
        </p:nvSpPr>
        <p:spPr>
          <a:xfrm>
            <a:off x="381000" y="1600200"/>
            <a:ext cx="2895600" cy="1200329"/>
          </a:xfrm>
          <a:prstGeom prst="rect">
            <a:avLst/>
          </a:prstGeom>
          <a:solidFill>
            <a:srgbClr val="DBF2DA"/>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mul12(long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39" name="Google Shape;1939;p78"/>
          <p:cNvSpPr txBox="1"/>
          <p:nvPr/>
        </p:nvSpPr>
        <p:spPr>
          <a:xfrm>
            <a:off x="5486400" y="3733800"/>
            <a:ext cx="25146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 &lt;- x+x*2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t &lt;&lt; 2;</a:t>
            </a:r>
            <a:endParaRPr b="0" i="0" sz="1400" u="none" cap="none" strike="noStrike">
              <a:solidFill>
                <a:srgbClr val="000000"/>
              </a:solidFill>
              <a:latin typeface="Arial"/>
              <a:ea typeface="Arial"/>
              <a:cs typeface="Arial"/>
              <a:sym typeface="Arial"/>
            </a:endParaRPr>
          </a:p>
        </p:txBody>
      </p:sp>
      <p:sp>
        <p:nvSpPr>
          <p:cNvPr id="1940" name="Google Shape;1940;p78"/>
          <p:cNvSpPr txBox="1"/>
          <p:nvPr/>
        </p:nvSpPr>
        <p:spPr>
          <a:xfrm>
            <a:off x="814388" y="1179513"/>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1941" name="Google Shape;1941;p78"/>
          <p:cNvSpPr txBox="1"/>
          <p:nvPr/>
        </p:nvSpPr>
        <p:spPr>
          <a:xfrm>
            <a:off x="642938" y="3254375"/>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1942" name="Google Shape;1942;p78"/>
          <p:cNvSpPr txBox="1"/>
          <p:nvPr/>
        </p:nvSpPr>
        <p:spPr>
          <a:xfrm>
            <a:off x="5897563" y="3254375"/>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79"/>
          <p:cNvSpPr txBox="1"/>
          <p:nvPr/>
        </p:nvSpPr>
        <p:spPr>
          <a:xfrm>
            <a:off x="533400" y="3897868"/>
            <a:ext cx="4495800" cy="369332"/>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shrq	$3, %rax</a:t>
            </a:r>
            <a:endParaRPr b="1" i="0" sz="1800" u="none" cap="none" strike="noStrike">
              <a:solidFill>
                <a:schemeClr val="dk1"/>
              </a:solidFill>
              <a:latin typeface="Courier New"/>
              <a:ea typeface="Courier New"/>
              <a:cs typeface="Courier New"/>
              <a:sym typeface="Courier New"/>
            </a:endParaRPr>
          </a:p>
        </p:txBody>
      </p:sp>
      <p:sp>
        <p:nvSpPr>
          <p:cNvPr id="1948" name="Google Shape;1948;p79"/>
          <p:cNvSpPr txBox="1"/>
          <p:nvPr>
            <p:ph type="title"/>
          </p:nvPr>
        </p:nvSpPr>
        <p:spPr>
          <a:xfrm>
            <a:off x="304800" y="569912"/>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Unsigned Division Code</a:t>
            </a:r>
            <a:endParaRPr/>
          </a:p>
        </p:txBody>
      </p:sp>
      <p:sp>
        <p:nvSpPr>
          <p:cNvPr id="1949" name="Google Shape;1949;p79"/>
          <p:cNvSpPr txBox="1"/>
          <p:nvPr>
            <p:ph idx="1" type="body"/>
          </p:nvPr>
        </p:nvSpPr>
        <p:spPr>
          <a:xfrm>
            <a:off x="290513" y="49530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logical shift for unsigned</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Logical shift written as </a:t>
            </a:r>
            <a:r>
              <a:rPr lang="en-US">
                <a:latin typeface="Courier New"/>
                <a:ea typeface="Courier New"/>
                <a:cs typeface="Courier New"/>
                <a:sym typeface="Courier New"/>
              </a:rPr>
              <a:t>&gt;&gt;&gt;</a:t>
            </a:r>
            <a:endParaRPr/>
          </a:p>
        </p:txBody>
      </p:sp>
      <p:sp>
        <p:nvSpPr>
          <p:cNvPr id="1950" name="Google Shape;1950;p79"/>
          <p:cNvSpPr txBox="1"/>
          <p:nvPr/>
        </p:nvSpPr>
        <p:spPr>
          <a:xfrm>
            <a:off x="533400" y="1764268"/>
            <a:ext cx="4572000" cy="1477328"/>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unsigned long udiv8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(unsigned 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51" name="Google Shape;1951;p79"/>
          <p:cNvSpPr txBox="1"/>
          <p:nvPr/>
        </p:nvSpPr>
        <p:spPr>
          <a:xfrm>
            <a:off x="5486400" y="3886200"/>
            <a:ext cx="3352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Logical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1952" name="Google Shape;1952;p79"/>
          <p:cNvSpPr txBox="1"/>
          <p:nvPr/>
        </p:nvSpPr>
        <p:spPr>
          <a:xfrm>
            <a:off x="457200" y="1343581"/>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1953" name="Google Shape;1953;p79"/>
          <p:cNvSpPr txBox="1"/>
          <p:nvPr/>
        </p:nvSpPr>
        <p:spPr>
          <a:xfrm>
            <a:off x="457200" y="3497758"/>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1954" name="Google Shape;1954;p79"/>
          <p:cNvSpPr txBox="1"/>
          <p:nvPr/>
        </p:nvSpPr>
        <p:spPr>
          <a:xfrm>
            <a:off x="5410200" y="350520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80"/>
          <p:cNvSpPr txBox="1"/>
          <p:nvPr>
            <p:ph type="title"/>
          </p:nvPr>
        </p:nvSpPr>
        <p:spPr>
          <a:xfrm>
            <a:off x="304800" y="533400"/>
            <a:ext cx="83566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Power-of-2 Divide with Shift</a:t>
            </a:r>
            <a:endParaRPr/>
          </a:p>
        </p:txBody>
      </p:sp>
      <p:sp>
        <p:nvSpPr>
          <p:cNvPr id="1960" name="Google Shape;1960;p80"/>
          <p:cNvSpPr txBox="1"/>
          <p:nvPr>
            <p:ph idx="1" type="body"/>
          </p:nvPr>
        </p:nvSpPr>
        <p:spPr>
          <a:xfrm>
            <a:off x="290513" y="1220788"/>
            <a:ext cx="8307387" cy="1268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Signed by Power of 2</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x &gt;&gt; k</a:t>
            </a:r>
            <a:r>
              <a:rPr b="1" lang="en-US"/>
              <a:t> </a:t>
            </a:r>
            <a:r>
              <a:rPr lang="en-US"/>
              <a:t>gives  </a:t>
            </a:r>
            <a:r>
              <a:rPr b="1" lang="en-US"/>
              <a:t>⎣ </a:t>
            </a:r>
            <a:r>
              <a:rPr b="1" lang="en-US">
                <a:latin typeface="Courier New"/>
                <a:ea typeface="Courier New"/>
                <a:cs typeface="Courier New"/>
                <a:sym typeface="Courier New"/>
              </a:rPr>
              <a:t>x / </a:t>
            </a:r>
            <a:r>
              <a:rPr b="1" i="1" lang="en-US"/>
              <a:t>2</a:t>
            </a:r>
            <a:r>
              <a:rPr b="1" baseline="30000" i="1" lang="en-US"/>
              <a:t>k </a:t>
            </a:r>
            <a:r>
              <a:rPr b="1" lang="en-US"/>
              <a:t>⎦</a:t>
            </a:r>
            <a:endParaRPr b="1" baseline="30000" i="1"/>
          </a:p>
          <a:p>
            <a:pPr indent="-285750" lvl="1" marL="742950" rtl="0" algn="l">
              <a:lnSpc>
                <a:spcPct val="100000"/>
              </a:lnSpc>
              <a:spcBef>
                <a:spcPts val="400"/>
              </a:spcBef>
              <a:spcAft>
                <a:spcPts val="0"/>
              </a:spcAft>
              <a:buSzPts val="2200"/>
              <a:buChar char="▪"/>
            </a:pPr>
            <a:r>
              <a:rPr lang="en-US">
                <a:solidFill>
                  <a:schemeClr val="dk2"/>
                </a:solidFill>
              </a:rPr>
              <a:t>Uses arithmetic shift</a:t>
            </a:r>
            <a:endParaRPr/>
          </a:p>
          <a:p>
            <a:pPr indent="-285750" lvl="1" marL="742950" rtl="0" algn="l">
              <a:lnSpc>
                <a:spcPct val="100000"/>
              </a:lnSpc>
              <a:spcBef>
                <a:spcPts val="400"/>
              </a:spcBef>
              <a:spcAft>
                <a:spcPts val="0"/>
              </a:spcAft>
              <a:buSzPts val="2200"/>
              <a:buChar char="▪"/>
            </a:pPr>
            <a:r>
              <a:rPr lang="en-US">
                <a:solidFill>
                  <a:schemeClr val="dk2"/>
                </a:solidFill>
              </a:rPr>
              <a:t>Rounds wrong direction when </a:t>
            </a:r>
            <a:r>
              <a:rPr b="1" lang="en-US">
                <a:latin typeface="Courier New"/>
                <a:ea typeface="Courier New"/>
                <a:cs typeface="Courier New"/>
                <a:sym typeface="Courier New"/>
              </a:rPr>
              <a:t>u &lt; 0</a:t>
            </a:r>
            <a:endParaRPr/>
          </a:p>
        </p:txBody>
      </p:sp>
      <p:sp>
        <p:nvSpPr>
          <p:cNvPr id="1961" name="Google Shape;1961;p80"/>
          <p:cNvSpPr/>
          <p:nvPr/>
        </p:nvSpPr>
        <p:spPr>
          <a:xfrm>
            <a:off x="3962400" y="29622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62" name="Google Shape;1962;p80"/>
          <p:cNvSpPr/>
          <p:nvPr/>
        </p:nvSpPr>
        <p:spPr>
          <a:xfrm>
            <a:off x="41910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63" name="Google Shape;1963;p80"/>
          <p:cNvSpPr/>
          <p:nvPr/>
        </p:nvSpPr>
        <p:spPr>
          <a:xfrm>
            <a:off x="51054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64" name="Google Shape;1964;p80"/>
          <p:cNvSpPr/>
          <p:nvPr/>
        </p:nvSpPr>
        <p:spPr>
          <a:xfrm>
            <a:off x="3962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5" name="Google Shape;1965;p80"/>
          <p:cNvSpPr/>
          <p:nvPr/>
        </p:nvSpPr>
        <p:spPr>
          <a:xfrm>
            <a:off x="48768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6" name="Google Shape;1966;p80"/>
          <p:cNvSpPr/>
          <p:nvPr/>
        </p:nvSpPr>
        <p:spPr>
          <a:xfrm>
            <a:off x="5105400" y="3419475"/>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67" name="Google Shape;1967;p80"/>
          <p:cNvSpPr/>
          <p:nvPr/>
        </p:nvSpPr>
        <p:spPr>
          <a:xfrm>
            <a:off x="5334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8" name="Google Shape;1968;p80"/>
          <p:cNvSpPr/>
          <p:nvPr/>
        </p:nvSpPr>
        <p:spPr>
          <a:xfrm>
            <a:off x="6248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9" name="Google Shape;1969;p80"/>
          <p:cNvSpPr/>
          <p:nvPr/>
        </p:nvSpPr>
        <p:spPr>
          <a:xfrm>
            <a:off x="6477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70" name="Google Shape;1970;p80"/>
          <p:cNvSpPr/>
          <p:nvPr/>
        </p:nvSpPr>
        <p:spPr>
          <a:xfrm>
            <a:off x="41910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71" name="Google Shape;1971;p80"/>
          <p:cNvSpPr/>
          <p:nvPr/>
        </p:nvSpPr>
        <p:spPr>
          <a:xfrm>
            <a:off x="3352800" y="28860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1972" name="Google Shape;1972;p80"/>
          <p:cNvSpPr/>
          <p:nvPr/>
        </p:nvSpPr>
        <p:spPr>
          <a:xfrm>
            <a:off x="3352800" y="3343275"/>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973" name="Google Shape;1973;p80"/>
          <p:cNvCxnSpPr/>
          <p:nvPr/>
        </p:nvCxnSpPr>
        <p:spPr>
          <a:xfrm>
            <a:off x="2209800" y="3724275"/>
            <a:ext cx="6324600" cy="0"/>
          </a:xfrm>
          <a:prstGeom prst="straightConnector1">
            <a:avLst/>
          </a:prstGeom>
          <a:noFill/>
          <a:ln cap="flat" cmpd="sng" w="25400">
            <a:solidFill>
              <a:schemeClr val="dk1"/>
            </a:solidFill>
            <a:prstDash val="solid"/>
            <a:round/>
            <a:headEnd len="sm" w="sm" type="none"/>
            <a:tailEnd len="sm" w="sm" type="none"/>
          </a:ln>
        </p:spPr>
      </p:cxnSp>
      <p:sp>
        <p:nvSpPr>
          <p:cNvPr id="1974" name="Google Shape;1974;p80"/>
          <p:cNvSpPr/>
          <p:nvPr/>
        </p:nvSpPr>
        <p:spPr>
          <a:xfrm>
            <a:off x="2971800" y="3343275"/>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975" name="Google Shape;1975;p80"/>
          <p:cNvSpPr/>
          <p:nvPr/>
        </p:nvSpPr>
        <p:spPr>
          <a:xfrm>
            <a:off x="3060700" y="3800475"/>
            <a:ext cx="646113"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sp>
        <p:nvSpPr>
          <p:cNvPr id="1976" name="Google Shape;1976;p80"/>
          <p:cNvSpPr txBox="1"/>
          <p:nvPr/>
        </p:nvSpPr>
        <p:spPr>
          <a:xfrm>
            <a:off x="533400" y="3800475"/>
            <a:ext cx="11318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Division: </a:t>
            </a:r>
            <a:endParaRPr b="0" i="0" sz="1400" u="none" cap="none" strike="noStrike">
              <a:solidFill>
                <a:srgbClr val="000000"/>
              </a:solidFill>
              <a:latin typeface="Arial"/>
              <a:ea typeface="Arial"/>
              <a:cs typeface="Arial"/>
              <a:sym typeface="Arial"/>
            </a:endParaRPr>
          </a:p>
        </p:txBody>
      </p:sp>
      <p:sp>
        <p:nvSpPr>
          <p:cNvPr id="1977" name="Google Shape;1977;p80"/>
          <p:cNvSpPr txBox="1"/>
          <p:nvPr/>
        </p:nvSpPr>
        <p:spPr>
          <a:xfrm>
            <a:off x="533400" y="3114675"/>
            <a:ext cx="126523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a:t>
            </a:r>
            <a:endParaRPr b="0" i="0" sz="1400" u="none" cap="none" strike="noStrike">
              <a:solidFill>
                <a:srgbClr val="000000"/>
              </a:solidFill>
              <a:latin typeface="Arial"/>
              <a:ea typeface="Arial"/>
              <a:cs typeface="Arial"/>
              <a:sym typeface="Arial"/>
            </a:endParaRPr>
          </a:p>
        </p:txBody>
      </p:sp>
      <p:sp>
        <p:nvSpPr>
          <p:cNvPr id="1978" name="Google Shape;1978;p80"/>
          <p:cNvSpPr/>
          <p:nvPr/>
        </p:nvSpPr>
        <p:spPr>
          <a:xfrm>
            <a:off x="55626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79" name="Google Shape;1979;p80"/>
          <p:cNvSpPr/>
          <p:nvPr/>
        </p:nvSpPr>
        <p:spPr>
          <a:xfrm>
            <a:off x="5029200" y="25812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1980" name="Google Shape;1980;p80"/>
          <p:cNvSpPr/>
          <p:nvPr/>
        </p:nvSpPr>
        <p:spPr>
          <a:xfrm>
            <a:off x="4419600" y="29622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981" name="Google Shape;1981;p80"/>
          <p:cNvGrpSpPr/>
          <p:nvPr/>
        </p:nvGrpSpPr>
        <p:grpSpPr>
          <a:xfrm>
            <a:off x="5334000" y="2962275"/>
            <a:ext cx="1371600" cy="228600"/>
            <a:chOff x="3744" y="1488"/>
            <a:chExt cx="864" cy="144"/>
          </a:xfrm>
        </p:grpSpPr>
        <p:sp>
          <p:nvSpPr>
            <p:cNvPr id="1982" name="Google Shape;1982;p80"/>
            <p:cNvSpPr/>
            <p:nvPr/>
          </p:nvSpPr>
          <p:spPr>
            <a:xfrm>
              <a:off x="374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3" name="Google Shape;1983;p80"/>
            <p:cNvSpPr/>
            <p:nvPr/>
          </p:nvSpPr>
          <p:spPr>
            <a:xfrm>
              <a:off x="4320"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4" name="Google Shape;1984;p80"/>
            <p:cNvSpPr/>
            <p:nvPr/>
          </p:nvSpPr>
          <p:spPr>
            <a:xfrm>
              <a:off x="446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5" name="Google Shape;1985;p80"/>
            <p:cNvSpPr/>
            <p:nvPr/>
          </p:nvSpPr>
          <p:spPr>
            <a:xfrm>
              <a:off x="3888" y="1488"/>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sp>
        <p:nvSpPr>
          <p:cNvPr id="1986" name="Google Shape;1986;p80"/>
          <p:cNvSpPr/>
          <p:nvPr/>
        </p:nvSpPr>
        <p:spPr>
          <a:xfrm>
            <a:off x="53340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7" name="Google Shape;1987;p80"/>
          <p:cNvSpPr/>
          <p:nvPr/>
        </p:nvSpPr>
        <p:spPr>
          <a:xfrm>
            <a:off x="55626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8" name="Google Shape;1988;p80"/>
          <p:cNvSpPr/>
          <p:nvPr/>
        </p:nvSpPr>
        <p:spPr>
          <a:xfrm>
            <a:off x="64770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9" name="Google Shape;1989;p80"/>
          <p:cNvSpPr/>
          <p:nvPr/>
        </p:nvSpPr>
        <p:spPr>
          <a:xfrm>
            <a:off x="5791200" y="38766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990" name="Google Shape;1990;p80"/>
          <p:cNvSpPr/>
          <p:nvPr/>
        </p:nvSpPr>
        <p:spPr>
          <a:xfrm>
            <a:off x="3962400" y="38766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991" name="Google Shape;1991;p80"/>
          <p:cNvSpPr/>
          <p:nvPr/>
        </p:nvSpPr>
        <p:spPr>
          <a:xfrm>
            <a:off x="48768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2" name="Google Shape;1992;p80"/>
          <p:cNvSpPr/>
          <p:nvPr/>
        </p:nvSpPr>
        <p:spPr>
          <a:xfrm>
            <a:off x="5105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3" name="Google Shape;1993;p80"/>
          <p:cNvSpPr/>
          <p:nvPr/>
        </p:nvSpPr>
        <p:spPr>
          <a:xfrm>
            <a:off x="4191000" y="38766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994" name="Google Shape;1994;p80"/>
          <p:cNvGrpSpPr/>
          <p:nvPr/>
        </p:nvGrpSpPr>
        <p:grpSpPr>
          <a:xfrm>
            <a:off x="6781800" y="3876675"/>
            <a:ext cx="1371600" cy="228600"/>
            <a:chOff x="4416" y="2256"/>
            <a:chExt cx="864" cy="144"/>
          </a:xfrm>
        </p:grpSpPr>
        <p:sp>
          <p:nvSpPr>
            <p:cNvPr id="1995" name="Google Shape;1995;p80"/>
            <p:cNvSpPr/>
            <p:nvPr/>
          </p:nvSpPr>
          <p:spPr>
            <a:xfrm>
              <a:off x="441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6" name="Google Shape;1996;p80"/>
            <p:cNvSpPr/>
            <p:nvPr/>
          </p:nvSpPr>
          <p:spPr>
            <a:xfrm>
              <a:off x="4992"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7" name="Google Shape;1997;p80"/>
            <p:cNvSpPr/>
            <p:nvPr/>
          </p:nvSpPr>
          <p:spPr>
            <a:xfrm>
              <a:off x="513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8" name="Google Shape;1998;p80"/>
            <p:cNvSpPr/>
            <p:nvPr/>
          </p:nvSpPr>
          <p:spPr>
            <a:xfrm>
              <a:off x="4560" y="2256"/>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cxnSp>
        <p:nvCxnSpPr>
          <p:cNvPr id="1999" name="Google Shape;1999;p80"/>
          <p:cNvCxnSpPr/>
          <p:nvPr/>
        </p:nvCxnSpPr>
        <p:spPr>
          <a:xfrm>
            <a:off x="2209800" y="4257675"/>
            <a:ext cx="6324600" cy="0"/>
          </a:xfrm>
          <a:prstGeom prst="straightConnector1">
            <a:avLst/>
          </a:prstGeom>
          <a:noFill/>
          <a:ln cap="flat" cmpd="sng" w="25400">
            <a:solidFill>
              <a:schemeClr val="dk1"/>
            </a:solidFill>
            <a:prstDash val="solid"/>
            <a:round/>
            <a:headEnd len="sm" w="sm" type="none"/>
            <a:tailEnd len="sm" w="sm" type="none"/>
          </a:ln>
        </p:spPr>
      </p:cxnSp>
      <p:sp>
        <p:nvSpPr>
          <p:cNvPr id="2000" name="Google Shape;2000;p80"/>
          <p:cNvSpPr/>
          <p:nvPr/>
        </p:nvSpPr>
        <p:spPr>
          <a:xfrm>
            <a:off x="1603375" y="4267200"/>
            <a:ext cx="2282825"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RoundDown(</a:t>
            </a:r>
            <a:r>
              <a:rPr b="0" i="1" lang="en-US" sz="2000" u="none" cap="none" strike="noStrike">
                <a:solidFill>
                  <a:schemeClr val="dk1"/>
                </a:solidFill>
                <a:latin typeface="Times"/>
                <a:ea typeface="Times"/>
                <a:cs typeface="Times"/>
                <a:sym typeface="Times"/>
              </a:rPr>
              <a:t>x</a:t>
            </a:r>
            <a:r>
              <a:rPr b="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01" name="Google Shape;2001;p80"/>
          <p:cNvSpPr/>
          <p:nvPr/>
        </p:nvSpPr>
        <p:spPr>
          <a:xfrm>
            <a:off x="53340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2" name="Google Shape;2002;p80"/>
          <p:cNvSpPr/>
          <p:nvPr/>
        </p:nvSpPr>
        <p:spPr>
          <a:xfrm>
            <a:off x="55626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3" name="Google Shape;2003;p80"/>
          <p:cNvSpPr/>
          <p:nvPr/>
        </p:nvSpPr>
        <p:spPr>
          <a:xfrm>
            <a:off x="64770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4" name="Google Shape;2004;p80"/>
          <p:cNvSpPr/>
          <p:nvPr/>
        </p:nvSpPr>
        <p:spPr>
          <a:xfrm>
            <a:off x="5791200" y="44100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05" name="Google Shape;2005;p80"/>
          <p:cNvSpPr txBox="1"/>
          <p:nvPr/>
        </p:nvSpPr>
        <p:spPr>
          <a:xfrm>
            <a:off x="533400" y="4333875"/>
            <a:ext cx="8985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Result:</a:t>
            </a:r>
            <a:endParaRPr b="0" i="0" sz="1400" u="none" cap="none" strike="noStrike">
              <a:solidFill>
                <a:srgbClr val="000000"/>
              </a:solidFill>
              <a:latin typeface="Arial"/>
              <a:ea typeface="Arial"/>
              <a:cs typeface="Arial"/>
              <a:sym typeface="Arial"/>
            </a:endParaRPr>
          </a:p>
        </p:txBody>
      </p:sp>
      <p:sp>
        <p:nvSpPr>
          <p:cNvPr id="2006" name="Google Shape;2006;p80"/>
          <p:cNvSpPr txBox="1"/>
          <p:nvPr/>
        </p:nvSpPr>
        <p:spPr>
          <a:xfrm>
            <a:off x="6629400" y="3800475"/>
            <a:ext cx="26193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07" name="Google Shape;2007;p80"/>
          <p:cNvSpPr txBox="1"/>
          <p:nvPr/>
        </p:nvSpPr>
        <p:spPr>
          <a:xfrm>
            <a:off x="6934200" y="2886075"/>
            <a:ext cx="169545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008" name="Google Shape;2008;p80"/>
          <p:cNvCxnSpPr/>
          <p:nvPr/>
        </p:nvCxnSpPr>
        <p:spPr>
          <a:xfrm flipH="1">
            <a:off x="6781800" y="3267075"/>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009" name="Google Shape;2009;p80"/>
          <p:cNvSpPr/>
          <p:nvPr/>
        </p:nvSpPr>
        <p:spPr>
          <a:xfrm>
            <a:off x="3962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10" name="Google Shape;2010;p80"/>
          <p:cNvSpPr/>
          <p:nvPr/>
        </p:nvSpPr>
        <p:spPr>
          <a:xfrm>
            <a:off x="3962400" y="4410075"/>
            <a:ext cx="228600" cy="228600"/>
          </a:xfrm>
          <a:prstGeom prst="rect">
            <a:avLst/>
          </a:prstGeom>
          <a:solidFill>
            <a:srgbClr val="00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011" name="Google Shape;2011;p80"/>
          <p:cNvSpPr/>
          <p:nvPr/>
        </p:nvSpPr>
        <p:spPr>
          <a:xfrm>
            <a:off x="48768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12" name="Google Shape;2012;p80"/>
          <p:cNvSpPr/>
          <p:nvPr/>
        </p:nvSpPr>
        <p:spPr>
          <a:xfrm>
            <a:off x="5105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13" name="Google Shape;2013;p80"/>
          <p:cNvSpPr/>
          <p:nvPr/>
        </p:nvSpPr>
        <p:spPr>
          <a:xfrm>
            <a:off x="4191000" y="44100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14" name="Google Shape;2014;p80"/>
          <p:cNvSpPr/>
          <p:nvPr/>
        </p:nvSpPr>
        <p:spPr>
          <a:xfrm>
            <a:off x="3962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aphicFrame>
        <p:nvGraphicFramePr>
          <p:cNvPr id="2015" name="Google Shape;2015;p80"/>
          <p:cNvGraphicFramePr/>
          <p:nvPr/>
        </p:nvGraphicFramePr>
        <p:xfrm>
          <a:off x="687388" y="4983162"/>
          <a:ext cx="7670800" cy="1646238"/>
        </p:xfrm>
        <a:graphic>
          <a:graphicData uri="http://schemas.openxmlformats.org/presentationml/2006/ole">
            <mc:AlternateContent>
              <mc:Choice Requires="v">
                <p:oleObj r:id="rId4" imgH="1646238" imgW="7670800" progId="Word.Document.8" spid="_x0000_s1">
                  <p:embed/>
                </p:oleObj>
              </mc:Choice>
              <mc:Fallback>
                <p:oleObj r:id="rId5" imgH="1646238" imgW="7670800" progId="Word.Document.8">
                  <p:embed/>
                  <p:pic>
                    <p:nvPicPr>
                      <p:cNvPr id="2015" name="Google Shape;2015;p80"/>
                      <p:cNvPicPr preferRelativeResize="0"/>
                      <p:nvPr/>
                    </p:nvPicPr>
                    <p:blipFill rotWithShape="1">
                      <a:blip r:embed="rId6">
                        <a:alphaModFix/>
                      </a:blip>
                      <a:srcRect b="0" l="0" r="0" t="0"/>
                      <a:stretch/>
                    </p:blipFill>
                    <p:spPr>
                      <a:xfrm>
                        <a:off x="687388" y="4983162"/>
                        <a:ext cx="7670800" cy="1646238"/>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81"/>
          <p:cNvSpPr txBox="1"/>
          <p:nvPr>
            <p:ph type="title"/>
          </p:nvPr>
        </p:nvSpPr>
        <p:spPr>
          <a:xfrm>
            <a:off x="309562" y="533400"/>
            <a:ext cx="70818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a:t>
            </a:r>
            <a:endParaRPr/>
          </a:p>
        </p:txBody>
      </p:sp>
      <p:sp>
        <p:nvSpPr>
          <p:cNvPr id="2021" name="Google Shape;2021;p81"/>
          <p:cNvSpPr txBox="1"/>
          <p:nvPr>
            <p:ph idx="1" type="body"/>
          </p:nvPr>
        </p:nvSpPr>
        <p:spPr>
          <a:xfrm>
            <a:off x="290513" y="1220788"/>
            <a:ext cx="8307387" cy="5484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Negative Number by Power of 2</a:t>
            </a:r>
            <a:endParaRPr/>
          </a:p>
          <a:p>
            <a:pPr indent="-285750" lvl="1" marL="742950" rtl="0" algn="l">
              <a:lnSpc>
                <a:spcPct val="100000"/>
              </a:lnSpc>
              <a:spcBef>
                <a:spcPts val="400"/>
              </a:spcBef>
              <a:spcAft>
                <a:spcPts val="0"/>
              </a:spcAft>
              <a:buSzPts val="2200"/>
              <a:buChar char="▪"/>
            </a:pPr>
            <a:r>
              <a:rPr lang="en-US"/>
              <a:t>Want  </a:t>
            </a:r>
            <a:r>
              <a:rPr b="1" lang="en-US"/>
              <a:t>⎡ </a:t>
            </a:r>
            <a:r>
              <a:rPr b="1" lang="en-US">
                <a:latin typeface="Courier New"/>
                <a:ea typeface="Courier New"/>
                <a:cs typeface="Courier New"/>
                <a:sym typeface="Courier New"/>
              </a:rPr>
              <a:t>x / </a:t>
            </a:r>
            <a:r>
              <a:rPr b="1" lang="en-US"/>
              <a:t>2</a:t>
            </a:r>
            <a:r>
              <a:rPr b="1" baseline="30000" i="1" lang="en-US"/>
              <a:t>k </a:t>
            </a:r>
            <a:r>
              <a:rPr b="1" lang="en-US"/>
              <a:t>⎤    </a:t>
            </a:r>
            <a:r>
              <a:rPr lang="en-US"/>
              <a:t>(Round Toward 0)</a:t>
            </a:r>
            <a:endParaRPr/>
          </a:p>
          <a:p>
            <a:pPr indent="-285750" lvl="1" marL="742950" rtl="0" algn="l">
              <a:lnSpc>
                <a:spcPct val="100000"/>
              </a:lnSpc>
              <a:spcBef>
                <a:spcPts val="400"/>
              </a:spcBef>
              <a:spcAft>
                <a:spcPts val="0"/>
              </a:spcAft>
              <a:buSzPts val="2200"/>
              <a:buChar char="▪"/>
            </a:pPr>
            <a:r>
              <a:rPr lang="en-US"/>
              <a:t>Compute as  </a:t>
            </a:r>
            <a:r>
              <a:rPr b="1" lang="en-US"/>
              <a:t>⎣ </a:t>
            </a:r>
            <a:r>
              <a:rPr b="1" lang="en-US">
                <a:latin typeface="Courier New"/>
                <a:ea typeface="Courier New"/>
                <a:cs typeface="Courier New"/>
                <a:sym typeface="Courier New"/>
              </a:rPr>
              <a:t>(x+</a:t>
            </a:r>
            <a:r>
              <a:rPr b="1" lang="en-US"/>
              <a:t>2</a:t>
            </a:r>
            <a:r>
              <a:rPr b="1" baseline="30000" i="1" lang="en-US"/>
              <a:t>k</a:t>
            </a:r>
            <a:r>
              <a:rPr b="1" lang="en-US">
                <a:latin typeface="Courier New"/>
                <a:ea typeface="Courier New"/>
                <a:cs typeface="Courier New"/>
                <a:sym typeface="Courier New"/>
              </a:rPr>
              <a:t>-1)/ </a:t>
            </a:r>
            <a:r>
              <a:rPr b="1" lang="en-US"/>
              <a:t>2</a:t>
            </a:r>
            <a:r>
              <a:rPr b="1" baseline="30000" i="1" lang="en-US"/>
              <a:t>k </a:t>
            </a:r>
            <a:r>
              <a:rPr b="1" lang="en-US"/>
              <a:t>⎦</a:t>
            </a:r>
            <a:endParaRPr b="1"/>
          </a:p>
          <a:p>
            <a:pPr indent="-228600" lvl="2" marL="1143000" rtl="0" algn="l">
              <a:lnSpc>
                <a:spcPct val="100000"/>
              </a:lnSpc>
              <a:spcBef>
                <a:spcPts val="400"/>
              </a:spcBef>
              <a:spcAft>
                <a:spcPts val="0"/>
              </a:spcAft>
              <a:buClr>
                <a:schemeClr val="dk1"/>
              </a:buClr>
              <a:buSzPts val="1600"/>
              <a:buChar char="▪"/>
            </a:pPr>
            <a:r>
              <a:rPr lang="en-US"/>
              <a:t>In C: </a:t>
            </a:r>
            <a:r>
              <a:rPr b="1" lang="en-US">
                <a:latin typeface="Courier New"/>
                <a:ea typeface="Courier New"/>
                <a:cs typeface="Courier New"/>
                <a:sym typeface="Courier New"/>
              </a:rPr>
              <a:t>(x + (1&lt;&lt;k)-1) &gt;&gt; k</a:t>
            </a:r>
            <a:endParaRPr b="1"/>
          </a:p>
          <a:p>
            <a:pPr indent="-228600" lvl="2" marL="1143000" rtl="0" algn="l">
              <a:lnSpc>
                <a:spcPct val="100000"/>
              </a:lnSpc>
              <a:spcBef>
                <a:spcPts val="400"/>
              </a:spcBef>
              <a:spcAft>
                <a:spcPts val="0"/>
              </a:spcAft>
              <a:buClr>
                <a:schemeClr val="dk1"/>
              </a:buClr>
              <a:buSzPts val="1600"/>
              <a:buChar char="▪"/>
            </a:pPr>
            <a:r>
              <a:rPr lang="en-US"/>
              <a:t>Biases dividend toward 0</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0"/>
              </a:spcBef>
              <a:spcAft>
                <a:spcPts val="0"/>
              </a:spcAft>
              <a:buClr>
                <a:schemeClr val="dk1"/>
              </a:buClr>
              <a:buSzPts val="1440"/>
              <a:buFont typeface="Calibri"/>
              <a:buNone/>
            </a:pPr>
            <a:r>
              <a:rPr lang="en-US"/>
              <a:t>Case 1: No rounding</a:t>
            </a:r>
            <a:endParaRPr/>
          </a:p>
        </p:txBody>
      </p:sp>
      <p:sp>
        <p:nvSpPr>
          <p:cNvPr id="2022" name="Google Shape;2022;p81"/>
          <p:cNvSpPr txBox="1"/>
          <p:nvPr/>
        </p:nvSpPr>
        <p:spPr>
          <a:xfrm>
            <a:off x="838200" y="50292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023" name="Google Shape;2023;p81"/>
          <p:cNvSpPr txBox="1"/>
          <p:nvPr/>
        </p:nvSpPr>
        <p:spPr>
          <a:xfrm>
            <a:off x="762000" y="3813175"/>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024" name="Google Shape;2024;p81"/>
          <p:cNvSpPr/>
          <p:nvPr/>
        </p:nvSpPr>
        <p:spPr>
          <a:xfrm>
            <a:off x="4114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5" name="Google Shape;2025;p81"/>
          <p:cNvSpPr/>
          <p:nvPr/>
        </p:nvSpPr>
        <p:spPr>
          <a:xfrm>
            <a:off x="50292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6" name="Google Shape;2026;p81"/>
          <p:cNvSpPr/>
          <p:nvPr/>
        </p:nvSpPr>
        <p:spPr>
          <a:xfrm>
            <a:off x="5257800" y="51054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27" name="Google Shape;2027;p81"/>
          <p:cNvSpPr/>
          <p:nvPr/>
        </p:nvSpPr>
        <p:spPr>
          <a:xfrm>
            <a:off x="5486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8" name="Google Shape;2028;p81"/>
          <p:cNvSpPr/>
          <p:nvPr/>
        </p:nvSpPr>
        <p:spPr>
          <a:xfrm>
            <a:off x="6400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9" name="Google Shape;2029;p81"/>
          <p:cNvSpPr/>
          <p:nvPr/>
        </p:nvSpPr>
        <p:spPr>
          <a:xfrm>
            <a:off x="6629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30" name="Google Shape;2030;p81"/>
          <p:cNvSpPr/>
          <p:nvPr/>
        </p:nvSpPr>
        <p:spPr>
          <a:xfrm>
            <a:off x="43434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31" name="Google Shape;2031;p81"/>
          <p:cNvSpPr/>
          <p:nvPr/>
        </p:nvSpPr>
        <p:spPr>
          <a:xfrm>
            <a:off x="3505200" y="3813175"/>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2032" name="Google Shape;2032;p81"/>
          <p:cNvSpPr/>
          <p:nvPr/>
        </p:nvSpPr>
        <p:spPr>
          <a:xfrm>
            <a:off x="3505200" y="50292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33" name="Google Shape;2033;p81"/>
          <p:cNvCxnSpPr/>
          <p:nvPr/>
        </p:nvCxnSpPr>
        <p:spPr>
          <a:xfrm>
            <a:off x="2362200" y="5410200"/>
            <a:ext cx="6324600" cy="0"/>
          </a:xfrm>
          <a:prstGeom prst="straightConnector1">
            <a:avLst/>
          </a:prstGeom>
          <a:noFill/>
          <a:ln cap="flat" cmpd="sng" w="25400">
            <a:solidFill>
              <a:schemeClr val="dk1"/>
            </a:solidFill>
            <a:prstDash val="solid"/>
            <a:round/>
            <a:headEnd len="sm" w="sm" type="none"/>
            <a:tailEnd len="sm" w="sm" type="none"/>
          </a:ln>
        </p:spPr>
      </p:cxnSp>
      <p:sp>
        <p:nvSpPr>
          <p:cNvPr id="2034" name="Google Shape;2034;p81"/>
          <p:cNvSpPr/>
          <p:nvPr/>
        </p:nvSpPr>
        <p:spPr>
          <a:xfrm>
            <a:off x="3124200" y="50292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35" name="Google Shape;2035;p81"/>
          <p:cNvSpPr/>
          <p:nvPr/>
        </p:nvSpPr>
        <p:spPr>
          <a:xfrm>
            <a:off x="2895600" y="5486400"/>
            <a:ext cx="10429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36" name="Google Shape;2036;p81"/>
          <p:cNvSpPr/>
          <p:nvPr/>
        </p:nvSpPr>
        <p:spPr>
          <a:xfrm>
            <a:off x="57150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37" name="Google Shape;2037;p81"/>
          <p:cNvSpPr/>
          <p:nvPr/>
        </p:nvSpPr>
        <p:spPr>
          <a:xfrm>
            <a:off x="5222850" y="3518950"/>
            <a:ext cx="2984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038" name="Google Shape;2038;p81"/>
          <p:cNvSpPr/>
          <p:nvPr/>
        </p:nvSpPr>
        <p:spPr>
          <a:xfrm>
            <a:off x="4114800" y="38893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39" name="Google Shape;2039;p81"/>
          <p:cNvSpPr/>
          <p:nvPr/>
        </p:nvSpPr>
        <p:spPr>
          <a:xfrm>
            <a:off x="43434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0" name="Google Shape;2040;p81"/>
          <p:cNvSpPr/>
          <p:nvPr/>
        </p:nvSpPr>
        <p:spPr>
          <a:xfrm>
            <a:off x="52578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1" name="Google Shape;2041;p81"/>
          <p:cNvSpPr/>
          <p:nvPr/>
        </p:nvSpPr>
        <p:spPr>
          <a:xfrm>
            <a:off x="4572000" y="38893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42" name="Google Shape;2042;p81"/>
          <p:cNvSpPr/>
          <p:nvPr/>
        </p:nvSpPr>
        <p:spPr>
          <a:xfrm>
            <a:off x="5486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43" name="Google Shape;2043;p81"/>
          <p:cNvSpPr/>
          <p:nvPr/>
        </p:nvSpPr>
        <p:spPr>
          <a:xfrm>
            <a:off x="64008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44" name="Google Shape;2044;p81"/>
          <p:cNvSpPr/>
          <p:nvPr/>
        </p:nvSpPr>
        <p:spPr>
          <a:xfrm>
            <a:off x="6629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45" name="Google Shape;2045;p81"/>
          <p:cNvSpPr/>
          <p:nvPr/>
        </p:nvSpPr>
        <p:spPr>
          <a:xfrm>
            <a:off x="5715000" y="3889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46" name="Google Shape;2046;p81"/>
          <p:cNvSpPr/>
          <p:nvPr/>
        </p:nvSpPr>
        <p:spPr>
          <a:xfrm>
            <a:off x="54864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7" name="Google Shape;2047;p81"/>
          <p:cNvSpPr/>
          <p:nvPr/>
        </p:nvSpPr>
        <p:spPr>
          <a:xfrm>
            <a:off x="57150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8" name="Google Shape;2048;p81"/>
          <p:cNvSpPr/>
          <p:nvPr/>
        </p:nvSpPr>
        <p:spPr>
          <a:xfrm>
            <a:off x="66294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9" name="Google Shape;2049;p81"/>
          <p:cNvSpPr/>
          <p:nvPr/>
        </p:nvSpPr>
        <p:spPr>
          <a:xfrm>
            <a:off x="5943600" y="55626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50" name="Google Shape;2050;p81"/>
          <p:cNvSpPr/>
          <p:nvPr/>
        </p:nvSpPr>
        <p:spPr>
          <a:xfrm>
            <a:off x="4114800" y="5562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51" name="Google Shape;2051;p81"/>
          <p:cNvSpPr/>
          <p:nvPr/>
        </p:nvSpPr>
        <p:spPr>
          <a:xfrm>
            <a:off x="50292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2" name="Google Shape;2052;p81"/>
          <p:cNvSpPr/>
          <p:nvPr/>
        </p:nvSpPr>
        <p:spPr>
          <a:xfrm>
            <a:off x="5257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3" name="Google Shape;2053;p81"/>
          <p:cNvSpPr/>
          <p:nvPr/>
        </p:nvSpPr>
        <p:spPr>
          <a:xfrm>
            <a:off x="4343400" y="55626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54" name="Google Shape;2054;p81"/>
          <p:cNvSpPr txBox="1"/>
          <p:nvPr/>
        </p:nvSpPr>
        <p:spPr>
          <a:xfrm>
            <a:off x="6781800" y="54864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55" name="Google Shape;2055;p81"/>
          <p:cNvSpPr txBox="1"/>
          <p:nvPr/>
        </p:nvSpPr>
        <p:spPr>
          <a:xfrm>
            <a:off x="7086600" y="4572000"/>
            <a:ext cx="144642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056" name="Google Shape;2056;p81"/>
          <p:cNvCxnSpPr/>
          <p:nvPr/>
        </p:nvCxnSpPr>
        <p:spPr>
          <a:xfrm flipH="1">
            <a:off x="6934200" y="49530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057" name="Google Shape;2057;p81"/>
          <p:cNvSpPr/>
          <p:nvPr/>
        </p:nvSpPr>
        <p:spPr>
          <a:xfrm>
            <a:off x="4114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8" name="Google Shape;2058;p81"/>
          <p:cNvSpPr/>
          <p:nvPr/>
        </p:nvSpPr>
        <p:spPr>
          <a:xfrm>
            <a:off x="4114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59" name="Google Shape;2059;p81"/>
          <p:cNvSpPr/>
          <p:nvPr/>
        </p:nvSpPr>
        <p:spPr>
          <a:xfrm>
            <a:off x="50292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60" name="Google Shape;2060;p81"/>
          <p:cNvSpPr/>
          <p:nvPr/>
        </p:nvSpPr>
        <p:spPr>
          <a:xfrm>
            <a:off x="5257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61" name="Google Shape;2061;p81"/>
          <p:cNvSpPr/>
          <p:nvPr/>
        </p:nvSpPr>
        <p:spPr>
          <a:xfrm>
            <a:off x="5486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2" name="Google Shape;2062;p81"/>
          <p:cNvSpPr/>
          <p:nvPr/>
        </p:nvSpPr>
        <p:spPr>
          <a:xfrm>
            <a:off x="6400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3" name="Google Shape;2063;p81"/>
          <p:cNvSpPr/>
          <p:nvPr/>
        </p:nvSpPr>
        <p:spPr>
          <a:xfrm>
            <a:off x="6629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4" name="Google Shape;2064;p81"/>
          <p:cNvSpPr/>
          <p:nvPr/>
        </p:nvSpPr>
        <p:spPr>
          <a:xfrm>
            <a:off x="43434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65" name="Google Shape;2065;p81"/>
          <p:cNvSpPr/>
          <p:nvPr/>
        </p:nvSpPr>
        <p:spPr>
          <a:xfrm>
            <a:off x="3100388" y="4194175"/>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066" name="Google Shape;2066;p81"/>
          <p:cNvSpPr/>
          <p:nvPr/>
        </p:nvSpPr>
        <p:spPr>
          <a:xfrm>
            <a:off x="57150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67" name="Google Shape;2067;p81"/>
          <p:cNvSpPr/>
          <p:nvPr/>
        </p:nvSpPr>
        <p:spPr>
          <a:xfrm>
            <a:off x="7010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8" name="Google Shape;2068;p81"/>
          <p:cNvSpPr/>
          <p:nvPr/>
        </p:nvSpPr>
        <p:spPr>
          <a:xfrm>
            <a:off x="79248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9" name="Google Shape;2069;p81"/>
          <p:cNvSpPr/>
          <p:nvPr/>
        </p:nvSpPr>
        <p:spPr>
          <a:xfrm>
            <a:off x="8153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0" name="Google Shape;2070;p81"/>
          <p:cNvSpPr/>
          <p:nvPr/>
        </p:nvSpPr>
        <p:spPr>
          <a:xfrm>
            <a:off x="7239000" y="55626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071" name="Google Shape;2071;p81"/>
          <p:cNvCxnSpPr/>
          <p:nvPr/>
        </p:nvCxnSpPr>
        <p:spPr>
          <a:xfrm>
            <a:off x="25146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072" name="Google Shape;2072;p81"/>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3" name="Google Shape;2073;p81"/>
          <p:cNvSpPr/>
          <p:nvPr/>
        </p:nvSpPr>
        <p:spPr>
          <a:xfrm>
            <a:off x="4343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4" name="Google Shape;2074;p81"/>
          <p:cNvSpPr/>
          <p:nvPr/>
        </p:nvSpPr>
        <p:spPr>
          <a:xfrm>
            <a:off x="52578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5" name="Google Shape;2075;p81"/>
          <p:cNvSpPr/>
          <p:nvPr/>
        </p:nvSpPr>
        <p:spPr>
          <a:xfrm>
            <a:off x="45720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76" name="Google Shape;2076;p81"/>
          <p:cNvSpPr/>
          <p:nvPr/>
        </p:nvSpPr>
        <p:spPr>
          <a:xfrm>
            <a:off x="5486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7" name="Google Shape;2077;p81"/>
          <p:cNvSpPr/>
          <p:nvPr/>
        </p:nvSpPr>
        <p:spPr>
          <a:xfrm>
            <a:off x="6400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8" name="Google Shape;2078;p81"/>
          <p:cNvSpPr/>
          <p:nvPr/>
        </p:nvSpPr>
        <p:spPr>
          <a:xfrm>
            <a:off x="6629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9" name="Google Shape;2079;p81"/>
          <p:cNvSpPr/>
          <p:nvPr/>
        </p:nvSpPr>
        <p:spPr>
          <a:xfrm>
            <a:off x="5715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80" name="Google Shape;2080;p81"/>
          <p:cNvSpPr/>
          <p:nvPr/>
        </p:nvSpPr>
        <p:spPr>
          <a:xfrm>
            <a:off x="1219200" y="6110288"/>
            <a:ext cx="3051926"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has no effect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82"/>
          <p:cNvSpPr txBox="1"/>
          <p:nvPr>
            <p:ph type="title"/>
          </p:nvPr>
        </p:nvSpPr>
        <p:spPr>
          <a:xfrm>
            <a:off x="304800" y="722312"/>
            <a:ext cx="78819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 (Cont.)</a:t>
            </a:r>
            <a:endParaRPr/>
          </a:p>
        </p:txBody>
      </p:sp>
      <p:sp>
        <p:nvSpPr>
          <p:cNvPr id="2086" name="Google Shape;2086;p82"/>
          <p:cNvSpPr txBox="1"/>
          <p:nvPr/>
        </p:nvSpPr>
        <p:spPr>
          <a:xfrm>
            <a:off x="838200" y="41910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087" name="Google Shape;2087;p82"/>
          <p:cNvSpPr txBox="1"/>
          <p:nvPr/>
        </p:nvSpPr>
        <p:spPr>
          <a:xfrm>
            <a:off x="762000" y="2209800"/>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088" name="Google Shape;2088;p82"/>
          <p:cNvSpPr/>
          <p:nvPr/>
        </p:nvSpPr>
        <p:spPr>
          <a:xfrm>
            <a:off x="304800" y="1597025"/>
            <a:ext cx="23721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Case 2: Rounding</a:t>
            </a:r>
            <a:endParaRPr b="0" i="0" sz="1400" u="none" cap="none" strike="noStrike">
              <a:solidFill>
                <a:srgbClr val="000000"/>
              </a:solidFill>
              <a:latin typeface="Arial"/>
              <a:ea typeface="Arial"/>
              <a:cs typeface="Arial"/>
              <a:sym typeface="Arial"/>
            </a:endParaRPr>
          </a:p>
        </p:txBody>
      </p:sp>
      <p:sp>
        <p:nvSpPr>
          <p:cNvPr id="2089" name="Google Shape;2089;p82"/>
          <p:cNvSpPr/>
          <p:nvPr/>
        </p:nvSpPr>
        <p:spPr>
          <a:xfrm>
            <a:off x="4114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0" name="Google Shape;2090;p82"/>
          <p:cNvSpPr/>
          <p:nvPr/>
        </p:nvSpPr>
        <p:spPr>
          <a:xfrm>
            <a:off x="50292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1" name="Google Shape;2091;p82"/>
          <p:cNvSpPr/>
          <p:nvPr/>
        </p:nvSpPr>
        <p:spPr>
          <a:xfrm>
            <a:off x="5257800" y="42672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92" name="Google Shape;2092;p82"/>
          <p:cNvSpPr/>
          <p:nvPr/>
        </p:nvSpPr>
        <p:spPr>
          <a:xfrm>
            <a:off x="5486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3" name="Google Shape;2093;p82"/>
          <p:cNvSpPr/>
          <p:nvPr/>
        </p:nvSpPr>
        <p:spPr>
          <a:xfrm>
            <a:off x="6400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4" name="Google Shape;2094;p82"/>
          <p:cNvSpPr/>
          <p:nvPr/>
        </p:nvSpPr>
        <p:spPr>
          <a:xfrm>
            <a:off x="6629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5" name="Google Shape;2095;p82"/>
          <p:cNvSpPr/>
          <p:nvPr/>
        </p:nvSpPr>
        <p:spPr>
          <a:xfrm>
            <a:off x="43434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96" name="Google Shape;2096;p82"/>
          <p:cNvSpPr/>
          <p:nvPr/>
        </p:nvSpPr>
        <p:spPr>
          <a:xfrm>
            <a:off x="3505200" y="2209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2097" name="Google Shape;2097;p82"/>
          <p:cNvSpPr/>
          <p:nvPr/>
        </p:nvSpPr>
        <p:spPr>
          <a:xfrm>
            <a:off x="3505200" y="41910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98" name="Google Shape;2098;p82"/>
          <p:cNvCxnSpPr/>
          <p:nvPr/>
        </p:nvCxnSpPr>
        <p:spPr>
          <a:xfrm>
            <a:off x="23622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099" name="Google Shape;2099;p82"/>
          <p:cNvSpPr/>
          <p:nvPr/>
        </p:nvSpPr>
        <p:spPr>
          <a:xfrm>
            <a:off x="3124200" y="4191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100" name="Google Shape;2100;p82"/>
          <p:cNvSpPr/>
          <p:nvPr/>
        </p:nvSpPr>
        <p:spPr>
          <a:xfrm>
            <a:off x="2828925" y="4572000"/>
            <a:ext cx="10302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101" name="Google Shape;2101;p82"/>
          <p:cNvSpPr/>
          <p:nvPr/>
        </p:nvSpPr>
        <p:spPr>
          <a:xfrm>
            <a:off x="57150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2" name="Google Shape;2102;p82"/>
          <p:cNvSpPr/>
          <p:nvPr/>
        </p:nvSpPr>
        <p:spPr>
          <a:xfrm>
            <a:off x="5215465"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103" name="Google Shape;2103;p82"/>
          <p:cNvSpPr/>
          <p:nvPr/>
        </p:nvSpPr>
        <p:spPr>
          <a:xfrm>
            <a:off x="4114800" y="22860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4" name="Google Shape;2104;p82"/>
          <p:cNvSpPr/>
          <p:nvPr/>
        </p:nvSpPr>
        <p:spPr>
          <a:xfrm>
            <a:off x="43434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5" name="Google Shape;2105;p82"/>
          <p:cNvSpPr/>
          <p:nvPr/>
        </p:nvSpPr>
        <p:spPr>
          <a:xfrm>
            <a:off x="52578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6" name="Google Shape;2106;p82"/>
          <p:cNvSpPr/>
          <p:nvPr/>
        </p:nvSpPr>
        <p:spPr>
          <a:xfrm>
            <a:off x="4572000" y="22860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7" name="Google Shape;2107;p82"/>
          <p:cNvSpPr/>
          <p:nvPr/>
        </p:nvSpPr>
        <p:spPr>
          <a:xfrm>
            <a:off x="5486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8" name="Google Shape;2108;p82"/>
          <p:cNvSpPr/>
          <p:nvPr/>
        </p:nvSpPr>
        <p:spPr>
          <a:xfrm>
            <a:off x="64008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9" name="Google Shape;2109;p82"/>
          <p:cNvSpPr/>
          <p:nvPr/>
        </p:nvSpPr>
        <p:spPr>
          <a:xfrm>
            <a:off x="6629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0" name="Google Shape;2110;p82"/>
          <p:cNvSpPr/>
          <p:nvPr/>
        </p:nvSpPr>
        <p:spPr>
          <a:xfrm>
            <a:off x="5715000" y="2286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1" name="Google Shape;2111;p82"/>
          <p:cNvSpPr/>
          <p:nvPr/>
        </p:nvSpPr>
        <p:spPr>
          <a:xfrm>
            <a:off x="54864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2" name="Google Shape;2112;p82"/>
          <p:cNvSpPr/>
          <p:nvPr/>
        </p:nvSpPr>
        <p:spPr>
          <a:xfrm>
            <a:off x="57150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3" name="Google Shape;2113;p82"/>
          <p:cNvSpPr/>
          <p:nvPr/>
        </p:nvSpPr>
        <p:spPr>
          <a:xfrm>
            <a:off x="6629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4" name="Google Shape;2114;p82"/>
          <p:cNvSpPr/>
          <p:nvPr/>
        </p:nvSpPr>
        <p:spPr>
          <a:xfrm>
            <a:off x="59436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5" name="Google Shape;2115;p82"/>
          <p:cNvSpPr/>
          <p:nvPr/>
        </p:nvSpPr>
        <p:spPr>
          <a:xfrm>
            <a:off x="4114800" y="4724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16" name="Google Shape;2116;p82"/>
          <p:cNvSpPr/>
          <p:nvPr/>
        </p:nvSpPr>
        <p:spPr>
          <a:xfrm>
            <a:off x="50292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7" name="Google Shape;2117;p82"/>
          <p:cNvSpPr/>
          <p:nvPr/>
        </p:nvSpPr>
        <p:spPr>
          <a:xfrm>
            <a:off x="5257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8" name="Google Shape;2118;p82"/>
          <p:cNvSpPr/>
          <p:nvPr/>
        </p:nvSpPr>
        <p:spPr>
          <a:xfrm>
            <a:off x="4343400" y="47244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9" name="Google Shape;2119;p82"/>
          <p:cNvSpPr txBox="1"/>
          <p:nvPr/>
        </p:nvSpPr>
        <p:spPr>
          <a:xfrm>
            <a:off x="6781800" y="46482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20" name="Google Shape;2120;p82"/>
          <p:cNvSpPr txBox="1"/>
          <p:nvPr/>
        </p:nvSpPr>
        <p:spPr>
          <a:xfrm>
            <a:off x="7086600" y="3733800"/>
            <a:ext cx="16951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121" name="Google Shape;2121;p82"/>
          <p:cNvCxnSpPr/>
          <p:nvPr/>
        </p:nvCxnSpPr>
        <p:spPr>
          <a:xfrm flipH="1">
            <a:off x="6934200" y="41148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122" name="Google Shape;2122;p82"/>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3" name="Google Shape;2123;p82"/>
          <p:cNvSpPr/>
          <p:nvPr/>
        </p:nvSpPr>
        <p:spPr>
          <a:xfrm>
            <a:off x="4114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24" name="Google Shape;2124;p82"/>
          <p:cNvSpPr/>
          <p:nvPr/>
        </p:nvSpPr>
        <p:spPr>
          <a:xfrm>
            <a:off x="50292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25" name="Google Shape;2125;p82"/>
          <p:cNvSpPr/>
          <p:nvPr/>
        </p:nvSpPr>
        <p:spPr>
          <a:xfrm>
            <a:off x="5257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26" name="Google Shape;2126;p82"/>
          <p:cNvSpPr/>
          <p:nvPr/>
        </p:nvSpPr>
        <p:spPr>
          <a:xfrm>
            <a:off x="5486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7" name="Google Shape;2127;p82"/>
          <p:cNvSpPr/>
          <p:nvPr/>
        </p:nvSpPr>
        <p:spPr>
          <a:xfrm>
            <a:off x="6400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8" name="Google Shape;2128;p82"/>
          <p:cNvSpPr/>
          <p:nvPr/>
        </p:nvSpPr>
        <p:spPr>
          <a:xfrm>
            <a:off x="6629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9" name="Google Shape;2129;p82"/>
          <p:cNvSpPr/>
          <p:nvPr/>
        </p:nvSpPr>
        <p:spPr>
          <a:xfrm>
            <a:off x="43434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30" name="Google Shape;2130;p82"/>
          <p:cNvSpPr/>
          <p:nvPr/>
        </p:nvSpPr>
        <p:spPr>
          <a:xfrm>
            <a:off x="3100388" y="2590800"/>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131" name="Google Shape;2131;p82"/>
          <p:cNvSpPr/>
          <p:nvPr/>
        </p:nvSpPr>
        <p:spPr>
          <a:xfrm>
            <a:off x="57150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132" name="Google Shape;2132;p82"/>
          <p:cNvCxnSpPr/>
          <p:nvPr/>
        </p:nvCxnSpPr>
        <p:spPr>
          <a:xfrm>
            <a:off x="2514600" y="2968625"/>
            <a:ext cx="6324600" cy="0"/>
          </a:xfrm>
          <a:prstGeom prst="straightConnector1">
            <a:avLst/>
          </a:prstGeom>
          <a:noFill/>
          <a:ln cap="flat" cmpd="sng" w="25400">
            <a:solidFill>
              <a:schemeClr val="dk1"/>
            </a:solidFill>
            <a:prstDash val="solid"/>
            <a:round/>
            <a:headEnd len="sm" w="sm" type="none"/>
            <a:tailEnd len="sm" w="sm" type="none"/>
          </a:ln>
        </p:spPr>
      </p:cxnSp>
      <p:sp>
        <p:nvSpPr>
          <p:cNvPr id="2133" name="Google Shape;2133;p82"/>
          <p:cNvSpPr/>
          <p:nvPr/>
        </p:nvSpPr>
        <p:spPr>
          <a:xfrm>
            <a:off x="4114800" y="312102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34" name="Google Shape;2134;p82"/>
          <p:cNvSpPr/>
          <p:nvPr/>
        </p:nvSpPr>
        <p:spPr>
          <a:xfrm>
            <a:off x="43434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5" name="Google Shape;2135;p82"/>
          <p:cNvSpPr/>
          <p:nvPr/>
        </p:nvSpPr>
        <p:spPr>
          <a:xfrm>
            <a:off x="52578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6" name="Google Shape;2136;p82"/>
          <p:cNvSpPr/>
          <p:nvPr/>
        </p:nvSpPr>
        <p:spPr>
          <a:xfrm>
            <a:off x="4572000" y="312102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37" name="Google Shape;2137;p82"/>
          <p:cNvSpPr/>
          <p:nvPr/>
        </p:nvSpPr>
        <p:spPr>
          <a:xfrm>
            <a:off x="5486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8" name="Google Shape;2138;p82"/>
          <p:cNvSpPr/>
          <p:nvPr/>
        </p:nvSpPr>
        <p:spPr>
          <a:xfrm>
            <a:off x="64008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9" name="Google Shape;2139;p82"/>
          <p:cNvSpPr/>
          <p:nvPr/>
        </p:nvSpPr>
        <p:spPr>
          <a:xfrm>
            <a:off x="6629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0" name="Google Shape;2140;p82"/>
          <p:cNvSpPr/>
          <p:nvPr/>
        </p:nvSpPr>
        <p:spPr>
          <a:xfrm>
            <a:off x="5715000" y="3121025"/>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41" name="Google Shape;2141;p82"/>
          <p:cNvSpPr/>
          <p:nvPr/>
        </p:nvSpPr>
        <p:spPr>
          <a:xfrm>
            <a:off x="685800" y="5939135"/>
            <a:ext cx="4018921"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adds 1 to final result</a:t>
            </a:r>
            <a:endParaRPr b="0" i="0" sz="1400" u="none" cap="none" strike="noStrike">
              <a:solidFill>
                <a:srgbClr val="000000"/>
              </a:solidFill>
              <a:latin typeface="Arial"/>
              <a:ea typeface="Arial"/>
              <a:cs typeface="Arial"/>
              <a:sym typeface="Arial"/>
            </a:endParaRPr>
          </a:p>
        </p:txBody>
      </p:sp>
      <p:sp>
        <p:nvSpPr>
          <p:cNvPr id="2142" name="Google Shape;2142;p82"/>
          <p:cNvSpPr/>
          <p:nvPr/>
        </p:nvSpPr>
        <p:spPr>
          <a:xfrm>
            <a:off x="7010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3" name="Google Shape;2143;p82"/>
          <p:cNvSpPr/>
          <p:nvPr/>
        </p:nvSpPr>
        <p:spPr>
          <a:xfrm>
            <a:off x="7924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4" name="Google Shape;2144;p82"/>
          <p:cNvSpPr/>
          <p:nvPr/>
        </p:nvSpPr>
        <p:spPr>
          <a:xfrm>
            <a:off x="8153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5" name="Google Shape;2145;p82"/>
          <p:cNvSpPr/>
          <p:nvPr/>
        </p:nvSpPr>
        <p:spPr>
          <a:xfrm>
            <a:off x="7239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46" name="Google Shape;2146;p82"/>
          <p:cNvSpPr/>
          <p:nvPr/>
        </p:nvSpPr>
        <p:spPr>
          <a:xfrm rot="-5400000">
            <a:off x="4800600" y="29718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47" name="Google Shape;2147;p82"/>
          <p:cNvSpPr txBox="1"/>
          <p:nvPr/>
        </p:nvSpPr>
        <p:spPr>
          <a:xfrm>
            <a:off x="3962400" y="37338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
        <p:nvSpPr>
          <p:cNvPr id="2148" name="Google Shape;2148;p82"/>
          <p:cNvSpPr/>
          <p:nvPr/>
        </p:nvSpPr>
        <p:spPr>
          <a:xfrm rot="-5400000">
            <a:off x="6172200" y="46482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49" name="Google Shape;2149;p82"/>
          <p:cNvSpPr txBox="1"/>
          <p:nvPr/>
        </p:nvSpPr>
        <p:spPr>
          <a:xfrm>
            <a:off x="5334000" y="54102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83"/>
          <p:cNvSpPr txBox="1"/>
          <p:nvPr/>
        </p:nvSpPr>
        <p:spPr>
          <a:xfrm>
            <a:off x="381000" y="3451225"/>
            <a:ext cx="4495800" cy="2308324"/>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testq %rax,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js	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sarq	$3,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addq	$7,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jmp	L3</a:t>
            </a:r>
            <a:endParaRPr b="0" i="0" sz="1400" u="none" cap="none" strike="noStrike">
              <a:solidFill>
                <a:srgbClr val="000000"/>
              </a:solidFill>
              <a:latin typeface="Arial"/>
              <a:ea typeface="Arial"/>
              <a:cs typeface="Arial"/>
              <a:sym typeface="Arial"/>
            </a:endParaRPr>
          </a:p>
        </p:txBody>
      </p:sp>
      <p:sp>
        <p:nvSpPr>
          <p:cNvPr id="2155" name="Google Shape;2155;p83"/>
          <p:cNvSpPr txBox="1"/>
          <p:nvPr>
            <p:ph type="title"/>
          </p:nvPr>
        </p:nvSpPr>
        <p:spPr>
          <a:xfrm>
            <a:off x="228600" y="533400"/>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Signed Division Code</a:t>
            </a:r>
            <a:endParaRPr/>
          </a:p>
        </p:txBody>
      </p:sp>
      <p:sp>
        <p:nvSpPr>
          <p:cNvPr id="2156" name="Google Shape;2156;p83"/>
          <p:cNvSpPr txBox="1"/>
          <p:nvPr>
            <p:ph idx="1" type="body"/>
          </p:nvPr>
        </p:nvSpPr>
        <p:spPr>
          <a:xfrm>
            <a:off x="4876800" y="4984750"/>
            <a:ext cx="4267200"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arithmetic shift for int</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Arith. shift written as </a:t>
            </a:r>
            <a:r>
              <a:rPr lang="en-US">
                <a:latin typeface="Courier New"/>
                <a:ea typeface="Courier New"/>
                <a:cs typeface="Courier New"/>
                <a:sym typeface="Courier New"/>
              </a:rPr>
              <a:t>&gt;&gt;</a:t>
            </a:r>
            <a:endParaRPr/>
          </a:p>
          <a:p>
            <a:pPr indent="-146050" lvl="1" marL="742950" rtl="0" algn="l">
              <a:lnSpc>
                <a:spcPct val="100000"/>
              </a:lnSpc>
              <a:spcBef>
                <a:spcPts val="400"/>
              </a:spcBef>
              <a:spcAft>
                <a:spcPts val="0"/>
              </a:spcAft>
              <a:buSzPts val="2200"/>
              <a:buNone/>
            </a:pPr>
            <a:r>
              <a:t/>
            </a:r>
            <a:endParaRPr/>
          </a:p>
        </p:txBody>
      </p:sp>
      <p:sp>
        <p:nvSpPr>
          <p:cNvPr id="2157" name="Google Shape;2157;p83"/>
          <p:cNvSpPr txBox="1"/>
          <p:nvPr/>
        </p:nvSpPr>
        <p:spPr>
          <a:xfrm>
            <a:off x="381000" y="1600200"/>
            <a:ext cx="3886200" cy="1200329"/>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idiv8(long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158" name="Google Shape;2158;p83"/>
          <p:cNvSpPr txBox="1"/>
          <p:nvPr/>
        </p:nvSpPr>
        <p:spPr>
          <a:xfrm>
            <a:off x="5486400" y="3451225"/>
            <a:ext cx="3352800" cy="120032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if x &lt;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Arithmetic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2159" name="Google Shape;2159;p83"/>
          <p:cNvSpPr txBox="1"/>
          <p:nvPr/>
        </p:nvSpPr>
        <p:spPr>
          <a:xfrm>
            <a:off x="304800" y="1219200"/>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2160" name="Google Shape;2160;p83"/>
          <p:cNvSpPr txBox="1"/>
          <p:nvPr/>
        </p:nvSpPr>
        <p:spPr>
          <a:xfrm>
            <a:off x="304800" y="3048000"/>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2161" name="Google Shape;2161;p83"/>
          <p:cNvSpPr txBox="1"/>
          <p:nvPr/>
        </p:nvSpPr>
        <p:spPr>
          <a:xfrm>
            <a:off x="5410200" y="302889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8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2168" name="Google Shape;2168;p8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Unsigned ints, 2’s complement ints are isomorphic rings: isomorphism = casting</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Left shift</a:t>
            </a:r>
            <a:endParaRPr/>
          </a:p>
          <a:p>
            <a:pPr indent="-285750" lvl="1" marL="742950" rtl="0" algn="l">
              <a:lnSpc>
                <a:spcPct val="100000"/>
              </a:lnSpc>
              <a:spcBef>
                <a:spcPts val="400"/>
              </a:spcBef>
              <a:spcAft>
                <a:spcPts val="0"/>
              </a:spcAft>
              <a:buSzPts val="2200"/>
              <a:buChar char="▪"/>
            </a:pPr>
            <a:r>
              <a:rPr lang="en-US"/>
              <a:t>Unsigned/signed: multiplication by 2</a:t>
            </a:r>
            <a:r>
              <a:rPr baseline="30000" lang="en-US"/>
              <a:t>k</a:t>
            </a:r>
            <a:endParaRPr/>
          </a:p>
          <a:p>
            <a:pPr indent="-285750" lvl="1" marL="742950" rtl="0" algn="l">
              <a:lnSpc>
                <a:spcPct val="100000"/>
              </a:lnSpc>
              <a:spcBef>
                <a:spcPts val="400"/>
              </a:spcBef>
              <a:spcAft>
                <a:spcPts val="0"/>
              </a:spcAft>
              <a:buSzPts val="2200"/>
              <a:buChar char="▪"/>
            </a:pPr>
            <a:r>
              <a:rPr lang="en-US"/>
              <a:t>Always logical shift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Right shift</a:t>
            </a:r>
            <a:endParaRPr/>
          </a:p>
          <a:p>
            <a:pPr indent="-285750" lvl="1" marL="742950" rtl="0" algn="l">
              <a:lnSpc>
                <a:spcPct val="100000"/>
              </a:lnSpc>
              <a:spcBef>
                <a:spcPts val="400"/>
              </a:spcBef>
              <a:spcAft>
                <a:spcPts val="0"/>
              </a:spcAft>
              <a:buSzPts val="2200"/>
              <a:buChar char="▪"/>
            </a:pPr>
            <a:r>
              <a:rPr lang="en-US"/>
              <a:t>Unsigned: logical shift, div (division + round to zero) by 2</a:t>
            </a:r>
            <a:r>
              <a:rPr baseline="30000" lang="en-US"/>
              <a:t>k</a:t>
            </a:r>
            <a:endParaRPr/>
          </a:p>
          <a:p>
            <a:pPr indent="-285750" lvl="1" marL="742950" rtl="0" algn="l">
              <a:lnSpc>
                <a:spcPct val="100000"/>
              </a:lnSpc>
              <a:spcBef>
                <a:spcPts val="400"/>
              </a:spcBef>
              <a:spcAft>
                <a:spcPts val="0"/>
              </a:spcAft>
              <a:buSzPts val="2200"/>
              <a:buChar char="▪"/>
            </a:pPr>
            <a:r>
              <a:rPr lang="en-US"/>
              <a:t>Signed: arithmetic shift</a:t>
            </a:r>
            <a:endParaRPr/>
          </a:p>
          <a:p>
            <a:pPr indent="-228600" lvl="2" marL="1143000" rtl="0" algn="l">
              <a:lnSpc>
                <a:spcPct val="100000"/>
              </a:lnSpc>
              <a:spcBef>
                <a:spcPts val="400"/>
              </a:spcBef>
              <a:spcAft>
                <a:spcPts val="0"/>
              </a:spcAft>
              <a:buClr>
                <a:schemeClr val="dk1"/>
              </a:buClr>
              <a:buSzPts val="1600"/>
              <a:buChar char="▪"/>
            </a:pPr>
            <a:r>
              <a:rPr lang="en-US"/>
              <a:t>Positive numbers: div (division + round to zero) by 2</a:t>
            </a:r>
            <a:r>
              <a:rPr baseline="30000" lang="en-US"/>
              <a:t>k</a:t>
            </a:r>
            <a:endParaRPr/>
          </a:p>
          <a:p>
            <a:pPr indent="-228600" lvl="2" marL="1143000" rtl="0" algn="l">
              <a:lnSpc>
                <a:spcPct val="100000"/>
              </a:lnSpc>
              <a:spcBef>
                <a:spcPts val="400"/>
              </a:spcBef>
              <a:spcAft>
                <a:spcPts val="0"/>
              </a:spcAft>
              <a:buClr>
                <a:schemeClr val="dk1"/>
              </a:buClr>
              <a:buSzPts val="1600"/>
              <a:buChar char="▪"/>
            </a:pPr>
            <a:r>
              <a:rPr lang="en-US"/>
              <a:t>Negative numbers: div (division + round away from zero) by 2</a:t>
            </a:r>
            <a:r>
              <a:rPr baseline="30000" lang="en-US"/>
              <a:t>k</a:t>
            </a:r>
            <a:br>
              <a:rPr baseline="30000" lang="en-US"/>
            </a:br>
            <a:r>
              <a:rPr lang="en-US"/>
              <a:t>Use biasing to fix</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85"/>
          <p:cNvSpPr txBox="1"/>
          <p:nvPr>
            <p:ph type="title"/>
          </p:nvPr>
        </p:nvSpPr>
        <p:spPr>
          <a:xfrm>
            <a:off x="396875" y="587375"/>
            <a:ext cx="839311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Unsigned Arithmetic</a:t>
            </a:r>
            <a:endParaRPr/>
          </a:p>
        </p:txBody>
      </p:sp>
      <p:sp>
        <p:nvSpPr>
          <p:cNvPr id="2174" name="Google Shape;2174;p85"/>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Unsigned Multiplication with Addition Forms Commutative Ring</a:t>
            </a:r>
            <a:endParaRPr/>
          </a:p>
          <a:p>
            <a:pPr indent="-285750" lvl="1" marL="742950" rtl="0" algn="l">
              <a:lnSpc>
                <a:spcPct val="100000"/>
              </a:lnSpc>
              <a:spcBef>
                <a:spcPts val="400"/>
              </a:spcBef>
              <a:spcAft>
                <a:spcPts val="0"/>
              </a:spcAft>
              <a:buSzPts val="2200"/>
              <a:buChar char="▪"/>
            </a:pPr>
            <a:r>
              <a:rPr lang="en-US"/>
              <a:t>Addition is commutative group</a:t>
            </a:r>
            <a:endParaRPr/>
          </a:p>
          <a:p>
            <a:pPr indent="-285750" lvl="1" marL="742950" rtl="0" algn="l">
              <a:lnSpc>
                <a:spcPct val="100000"/>
              </a:lnSpc>
              <a:spcBef>
                <a:spcPts val="400"/>
              </a:spcBef>
              <a:spcAft>
                <a:spcPts val="0"/>
              </a:spcAft>
              <a:buSzPts val="2200"/>
              <a:buChar char="▪"/>
            </a:pPr>
            <a:r>
              <a:rPr lang="en-US"/>
              <a:t>Closed under multiplication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UMult</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lang="en-US"/>
              <a:t>Multiplication 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a:t>
            </a:r>
            <a:r>
              <a:rPr i="1" lang="en-US"/>
              <a:t>v</a:t>
            </a:r>
            <a:r>
              <a:rPr lang="en-US"/>
              <a:t>)  =   UMult</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lang="en-US"/>
              <a:t>Multiplication is 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UMult</a:t>
            </a:r>
            <a:r>
              <a:rPr baseline="-25000" i="1" lang="en-US"/>
              <a:t>w</a:t>
            </a:r>
            <a:r>
              <a:rPr lang="en-US"/>
              <a:t>(</a:t>
            </a:r>
            <a:r>
              <a:rPr i="1" lang="en-US"/>
              <a:t>u</a:t>
            </a:r>
            <a:r>
              <a:rPr lang="en-US"/>
              <a:t> , </a:t>
            </a:r>
            <a:r>
              <a:rPr i="1" lang="en-US"/>
              <a:t>v</a:t>
            </a:r>
            <a:r>
              <a:rPr lang="en-US"/>
              <a:t>))  =   UMult</a:t>
            </a:r>
            <a:r>
              <a:rPr baseline="-25000" i="1" lang="en-US"/>
              <a:t>w</a:t>
            </a:r>
            <a:r>
              <a:rPr lang="en-US"/>
              <a:t>(UMult</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lang="en-US"/>
              <a:t>1 is multiplicative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1)  =  </a:t>
            </a:r>
            <a:r>
              <a:rPr i="1" lang="en-US"/>
              <a:t>u</a:t>
            </a:r>
            <a:endParaRPr/>
          </a:p>
          <a:p>
            <a:pPr indent="-285750" lvl="1" marL="742950" rtl="0" algn="l">
              <a:lnSpc>
                <a:spcPct val="100000"/>
              </a:lnSpc>
              <a:spcBef>
                <a:spcPts val="400"/>
              </a:spcBef>
              <a:spcAft>
                <a:spcPts val="0"/>
              </a:spcAft>
              <a:buSzPts val="2200"/>
              <a:buChar char="▪"/>
            </a:pPr>
            <a:r>
              <a:rPr lang="en-US"/>
              <a:t>Multiplication distributes over addtion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(UMult</a:t>
            </a:r>
            <a:r>
              <a:rPr baseline="-25000" i="1" lang="en-US"/>
              <a:t>w</a:t>
            </a:r>
            <a:r>
              <a:rPr lang="en-US"/>
              <a:t>(</a:t>
            </a:r>
            <a:r>
              <a:rPr i="1" lang="en-US"/>
              <a:t>t</a:t>
            </a:r>
            <a:r>
              <a:rPr lang="en-US"/>
              <a:t>, </a:t>
            </a:r>
            <a:r>
              <a:rPr i="1" lang="en-US"/>
              <a:t>u</a:t>
            </a:r>
            <a:r>
              <a:rPr lang="en-US"/>
              <a:t> ), UMult</a:t>
            </a:r>
            <a:r>
              <a:rPr baseline="-25000" i="1" lang="en-US"/>
              <a:t>w</a:t>
            </a:r>
            <a:r>
              <a:rPr lang="en-US"/>
              <a:t>(</a:t>
            </a:r>
            <a:r>
              <a:rPr i="1" lang="en-US"/>
              <a:t>t</a:t>
            </a:r>
            <a:r>
              <a:rPr lang="en-US"/>
              <a:t>, </a:t>
            </a:r>
            <a:r>
              <a:rPr i="1" lang="en-US"/>
              <a:t>v</a:t>
            </a:r>
            <a:r>
              <a:rPr lang="en-US"/>
              <a: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86"/>
          <p:cNvSpPr txBox="1"/>
          <p:nvPr>
            <p:ph type="title"/>
          </p:nvPr>
        </p:nvSpPr>
        <p:spPr>
          <a:xfrm>
            <a:off x="304800" y="457200"/>
            <a:ext cx="87550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Two’s Comp. Arithmetic</a:t>
            </a:r>
            <a:endParaRPr/>
          </a:p>
        </p:txBody>
      </p:sp>
      <p:sp>
        <p:nvSpPr>
          <p:cNvPr id="2180" name="Google Shape;2180;p86"/>
          <p:cNvSpPr txBox="1"/>
          <p:nvPr>
            <p:ph idx="1" type="body"/>
          </p:nvPr>
        </p:nvSpPr>
        <p:spPr>
          <a:xfrm>
            <a:off x="304800" y="1066800"/>
            <a:ext cx="868680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Algebras</a:t>
            </a:r>
            <a:endParaRPr/>
          </a:p>
          <a:p>
            <a:pPr indent="-285750" lvl="1" marL="742950" rtl="0" algn="l">
              <a:lnSpc>
                <a:spcPct val="100000"/>
              </a:lnSpc>
              <a:spcBef>
                <a:spcPts val="400"/>
              </a:spcBef>
              <a:spcAft>
                <a:spcPts val="0"/>
              </a:spcAft>
              <a:buSzPts val="2200"/>
              <a:buChar char="▪"/>
            </a:pPr>
            <a:r>
              <a:rPr lang="en-US"/>
              <a:t>Unsigned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285750" lvl="1" marL="742950" rtl="0" algn="l">
              <a:lnSpc>
                <a:spcPct val="100000"/>
              </a:lnSpc>
              <a:spcBef>
                <a:spcPts val="400"/>
              </a:spcBef>
              <a:spcAft>
                <a:spcPts val="0"/>
              </a:spcAft>
              <a:buSzPts val="2200"/>
              <a:buChar char="▪"/>
            </a:pPr>
            <a:r>
              <a:rPr lang="en-US"/>
              <a:t>Two’s complement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342900" lvl="0" marL="342900" rtl="0" algn="l">
              <a:lnSpc>
                <a:spcPct val="100000"/>
              </a:lnSpc>
              <a:spcBef>
                <a:spcPts val="480"/>
              </a:spcBef>
              <a:spcAft>
                <a:spcPts val="0"/>
              </a:spcAft>
              <a:buSzPts val="1440"/>
              <a:buChar char="⬛"/>
            </a:pPr>
            <a:r>
              <a:rPr lang="en-US"/>
              <a:t>Both Form Rings</a:t>
            </a:r>
            <a:endParaRPr/>
          </a:p>
          <a:p>
            <a:pPr indent="-285750" lvl="1" marL="742950" rtl="0" algn="l">
              <a:lnSpc>
                <a:spcPct val="100000"/>
              </a:lnSpc>
              <a:spcBef>
                <a:spcPts val="400"/>
              </a:spcBef>
              <a:spcAft>
                <a:spcPts val="0"/>
              </a:spcAft>
              <a:buSzPts val="2200"/>
              <a:buChar char="▪"/>
            </a:pPr>
            <a:r>
              <a:rPr lang="en-US"/>
              <a:t>Isomorphic to ring of integers mod </a:t>
            </a:r>
            <a:r>
              <a:rPr b="0" lang="en-US"/>
              <a:t>2</a:t>
            </a:r>
            <a:r>
              <a:rPr b="0" baseline="30000" i="1" lang="en-US"/>
              <a:t>w</a:t>
            </a:r>
            <a:endParaRPr/>
          </a:p>
          <a:p>
            <a:pPr indent="-342900" lvl="0" marL="342900" rtl="0" algn="l">
              <a:lnSpc>
                <a:spcPct val="100000"/>
              </a:lnSpc>
              <a:spcBef>
                <a:spcPts val="480"/>
              </a:spcBef>
              <a:spcAft>
                <a:spcPts val="0"/>
              </a:spcAft>
              <a:buSzPts val="1440"/>
              <a:buChar char="⬛"/>
            </a:pPr>
            <a:r>
              <a:rPr lang="en-US"/>
              <a:t>Comparison to (Mathematical) Integer Arithmetic</a:t>
            </a:r>
            <a:endParaRPr/>
          </a:p>
          <a:p>
            <a:pPr indent="-285750" lvl="1" marL="742950" rtl="0" algn="l">
              <a:lnSpc>
                <a:spcPct val="100000"/>
              </a:lnSpc>
              <a:spcBef>
                <a:spcPts val="400"/>
              </a:spcBef>
              <a:spcAft>
                <a:spcPts val="0"/>
              </a:spcAft>
              <a:buSzPts val="2200"/>
              <a:buChar char="▪"/>
            </a:pPr>
            <a:r>
              <a:rPr lang="en-US"/>
              <a:t>Both are rings</a:t>
            </a:r>
            <a:endParaRPr/>
          </a:p>
          <a:p>
            <a:pPr indent="-285750" lvl="1" marL="742950" rtl="0" algn="l">
              <a:lnSpc>
                <a:spcPct val="100000"/>
              </a:lnSpc>
              <a:spcBef>
                <a:spcPts val="400"/>
              </a:spcBef>
              <a:spcAft>
                <a:spcPts val="0"/>
              </a:spcAft>
              <a:buSzPts val="2200"/>
              <a:buChar char="▪"/>
            </a:pPr>
            <a:r>
              <a:rPr lang="en-US"/>
              <a:t>Integers obey ordering properties, e.g.,</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	</a:t>
            </a:r>
            <a:r>
              <a:rPr i="1" lang="en-US"/>
              <a:t>u</a:t>
            </a:r>
            <a:r>
              <a:rPr lang="en-US"/>
              <a:t> + </a:t>
            </a:r>
            <a:r>
              <a:rPr i="1" lang="en-US"/>
              <a:t>v</a:t>
            </a:r>
            <a:r>
              <a:rPr lang="en-US"/>
              <a:t> &gt; </a:t>
            </a:r>
            <a:r>
              <a:rPr i="1" lang="en-US"/>
              <a:t>v</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a:t>
            </a:r>
            <a:r>
              <a:rPr i="1" lang="en-US"/>
              <a:t>v</a:t>
            </a:r>
            <a:r>
              <a:rPr lang="en-US"/>
              <a:t> &gt; 0	⇒	</a:t>
            </a:r>
            <a:r>
              <a:rPr i="1" lang="en-US"/>
              <a:t>u</a:t>
            </a:r>
            <a:r>
              <a:rPr lang="en-US"/>
              <a:t> · </a:t>
            </a:r>
            <a:r>
              <a:rPr i="1" lang="en-US"/>
              <a:t>v</a:t>
            </a:r>
            <a:r>
              <a:rPr lang="en-US"/>
              <a:t> &gt; 0</a:t>
            </a:r>
            <a:endParaRPr/>
          </a:p>
          <a:p>
            <a:pPr indent="-285750" lvl="1" marL="742950" rtl="0" algn="l">
              <a:lnSpc>
                <a:spcPct val="100000"/>
              </a:lnSpc>
              <a:spcBef>
                <a:spcPts val="400"/>
              </a:spcBef>
              <a:spcAft>
                <a:spcPts val="0"/>
              </a:spcAft>
              <a:buSzPts val="2200"/>
              <a:buChar char="▪"/>
            </a:pPr>
            <a:r>
              <a:rPr lang="en-US"/>
              <a:t>These properties are not obeyed by two’s comp. arithmetic</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TMax</a:t>
            </a:r>
            <a:r>
              <a:rPr b="0" lang="en-US">
                <a:latin typeface="Courier New"/>
                <a:ea typeface="Courier New"/>
                <a:cs typeface="Courier New"/>
                <a:sym typeface="Courier New"/>
              </a:rPr>
              <a:t> + 1	==	</a:t>
            </a:r>
            <a:r>
              <a:rPr i="1" lang="en-US"/>
              <a:t>TMin</a:t>
            </a:r>
            <a:endParaRPr b="0">
              <a:latin typeface="Courier New"/>
              <a:ea typeface="Courier New"/>
              <a:cs typeface="Courier New"/>
              <a:sym typeface="Courier New"/>
            </a:endParaRPr>
          </a:p>
          <a:p>
            <a:pPr indent="-228600" lvl="2" marL="1143000" rtl="0" algn="l">
              <a:lnSpc>
                <a:spcPct val="100000"/>
              </a:lnSpc>
              <a:spcBef>
                <a:spcPts val="400"/>
              </a:spcBef>
              <a:spcAft>
                <a:spcPts val="0"/>
              </a:spcAft>
              <a:buClr>
                <a:schemeClr val="dk1"/>
              </a:buClr>
              <a:buSzPts val="1600"/>
              <a:buFont typeface="Noto Sans Symbols"/>
              <a:buNone/>
            </a:pPr>
            <a:r>
              <a:rPr b="0" lang="en-US">
                <a:latin typeface="Courier New"/>
                <a:ea typeface="Courier New"/>
                <a:cs typeface="Courier New"/>
                <a:sym typeface="Courier New"/>
              </a:rPr>
              <a:t>15213 * 30426	==	-10030	</a:t>
            </a:r>
            <a:r>
              <a:rPr b="0" lang="en-US"/>
              <a:t>(16-bit words)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87"/>
          <p:cNvSpPr/>
          <p:nvPr/>
        </p:nvSpPr>
        <p:spPr>
          <a:xfrm>
            <a:off x="495300" y="3048000"/>
            <a:ext cx="8166100" cy="1193800"/>
          </a:xfrm>
          <a:prstGeom prst="rect">
            <a:avLst/>
          </a:prstGeom>
          <a:noFill/>
          <a:ln cap="flat" cmpd="sng" w="19050">
            <a:solidFill>
              <a:srgbClr val="000099"/>
            </a:solidFill>
            <a:prstDash val="solid"/>
            <a:miter lim="800000"/>
            <a:headEnd len="sm" w="sm" type="none"/>
            <a:tailEnd len="sm" w="sm" type="none"/>
          </a:ln>
        </p:spPr>
        <p:txBody>
          <a:bodyPr anchorCtr="0" anchor="t" bIns="50800" lIns="50800" spcFirstLastPara="1" rIns="45700"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a:t>
            </a:r>
            <a:r>
              <a:rPr b="1" i="0" lang="en-US" sz="1800" u="none" cap="none" strike="noStrike">
                <a:solidFill>
                  <a:srgbClr val="800000"/>
                </a:solidFill>
                <a:latin typeface="Helvetica Neue"/>
                <a:ea typeface="Helvetica Neue"/>
                <a:cs typeface="Helvetica Neue"/>
                <a:sym typeface="Helvetica Neue"/>
              </a:rPr>
              <a:t>Address	Instruction Code	Assembly Rendition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8048365:	5b                   	pop    %ebx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8048366:	81 c3 ab 12 00 00    	add    $0x12ab,%ebx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804836c:	83 bb 28 00 00 00 00 	cmpl   $0x0,0x28(%ebx)</a:t>
            </a:r>
            <a:endParaRPr b="0" i="0" sz="1400" u="none" cap="none" strike="noStrike">
              <a:solidFill>
                <a:srgbClr val="000000"/>
              </a:solidFill>
              <a:latin typeface="Arial"/>
              <a:ea typeface="Arial"/>
              <a:cs typeface="Arial"/>
              <a:sym typeface="Arial"/>
            </a:endParaRPr>
          </a:p>
        </p:txBody>
      </p:sp>
      <p:sp>
        <p:nvSpPr>
          <p:cNvPr id="2186" name="Google Shape;2186;p8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Byte-Reversed Listings</a:t>
            </a:r>
            <a:endParaRPr/>
          </a:p>
        </p:txBody>
      </p:sp>
      <p:sp>
        <p:nvSpPr>
          <p:cNvPr id="2187" name="Google Shape;2187;p8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Disassembly</a:t>
            </a:r>
            <a:endParaRPr/>
          </a:p>
          <a:p>
            <a:pPr indent="-285750" lvl="1" marL="552450" rtl="0" algn="l">
              <a:lnSpc>
                <a:spcPct val="100000"/>
              </a:lnSpc>
              <a:spcBef>
                <a:spcPts val="400"/>
              </a:spcBef>
              <a:spcAft>
                <a:spcPts val="0"/>
              </a:spcAft>
              <a:buSzPts val="2200"/>
              <a:buChar char="▪"/>
            </a:pPr>
            <a:r>
              <a:rPr lang="en-US"/>
              <a:t>Text representation of binary machine code</a:t>
            </a:r>
            <a:endParaRPr/>
          </a:p>
          <a:p>
            <a:pPr indent="-285750" lvl="1" marL="552450" rtl="0" algn="l">
              <a:lnSpc>
                <a:spcPct val="100000"/>
              </a:lnSpc>
              <a:spcBef>
                <a:spcPts val="400"/>
              </a:spcBef>
              <a:spcAft>
                <a:spcPts val="0"/>
              </a:spcAft>
              <a:buSzPts val="2200"/>
              <a:buChar char="▪"/>
            </a:pPr>
            <a:r>
              <a:rPr lang="en-US"/>
              <a:t>Generated by program that reads the machine code</a:t>
            </a:r>
            <a:endParaRPr/>
          </a:p>
          <a:p>
            <a:pPr indent="-342900" lvl="0" marL="342900" rtl="0" algn="l">
              <a:lnSpc>
                <a:spcPct val="100000"/>
              </a:lnSpc>
              <a:spcBef>
                <a:spcPts val="480"/>
              </a:spcBef>
              <a:spcAft>
                <a:spcPts val="0"/>
              </a:spcAft>
              <a:buSzPts val="1440"/>
              <a:buChar char="⬛"/>
            </a:pPr>
            <a:r>
              <a:rPr lang="en-US"/>
              <a:t>Example Fragment</a:t>
            </a:r>
            <a:endParaRPr/>
          </a:p>
          <a:p>
            <a:pPr indent="-342900" lvl="0" marL="342900" rtl="0" algn="l">
              <a:lnSpc>
                <a:spcPct val="100000"/>
              </a:lnSpc>
              <a:spcBef>
                <a:spcPts val="11100"/>
              </a:spcBef>
              <a:spcAft>
                <a:spcPts val="0"/>
              </a:spcAft>
              <a:buSzPts val="1440"/>
              <a:buChar char="⬛"/>
            </a:pPr>
            <a:r>
              <a:rPr lang="en-US"/>
              <a:t>Deciphering Numbers</a:t>
            </a:r>
            <a:endParaRPr/>
          </a:p>
          <a:p>
            <a:pPr indent="-285750" lvl="1" marL="552450" rtl="0" algn="l">
              <a:lnSpc>
                <a:spcPct val="100000"/>
              </a:lnSpc>
              <a:spcBef>
                <a:spcPts val="400"/>
              </a:spcBef>
              <a:spcAft>
                <a:spcPts val="0"/>
              </a:spcAft>
              <a:buSzPts val="2200"/>
              <a:buChar char="▪"/>
            </a:pPr>
            <a:r>
              <a:rPr lang="en-US"/>
              <a:t>Value:	</a:t>
            </a:r>
            <a:r>
              <a:rPr lang="en-US" sz="1800">
                <a:latin typeface="Arial"/>
                <a:ea typeface="Arial"/>
                <a:cs typeface="Arial"/>
                <a:sym typeface="Arial"/>
              </a:rPr>
              <a:t>0x12ab</a:t>
            </a:r>
            <a:endParaRPr/>
          </a:p>
          <a:p>
            <a:pPr indent="-285750" lvl="1" marL="552450" rtl="0" algn="l">
              <a:lnSpc>
                <a:spcPct val="100000"/>
              </a:lnSpc>
              <a:spcBef>
                <a:spcPts val="400"/>
              </a:spcBef>
              <a:spcAft>
                <a:spcPts val="0"/>
              </a:spcAft>
              <a:buSzPts val="2200"/>
              <a:buChar char="▪"/>
            </a:pPr>
            <a:r>
              <a:rPr lang="en-US"/>
              <a:t>Pad to 32 bits:	</a:t>
            </a:r>
            <a:r>
              <a:rPr lang="en-US" sz="1800">
                <a:latin typeface="Arial"/>
                <a:ea typeface="Arial"/>
                <a:cs typeface="Arial"/>
                <a:sym typeface="Arial"/>
              </a:rPr>
              <a:t>0x000012ab</a:t>
            </a:r>
            <a:endParaRPr/>
          </a:p>
          <a:p>
            <a:pPr indent="-285750" lvl="1" marL="552450" rtl="0" algn="l">
              <a:lnSpc>
                <a:spcPct val="100000"/>
              </a:lnSpc>
              <a:spcBef>
                <a:spcPts val="400"/>
              </a:spcBef>
              <a:spcAft>
                <a:spcPts val="0"/>
              </a:spcAft>
              <a:buSzPts val="2200"/>
              <a:buChar char="▪"/>
            </a:pPr>
            <a:r>
              <a:rPr lang="en-US"/>
              <a:t>Split into bytes:	</a:t>
            </a:r>
            <a:r>
              <a:rPr lang="en-US" sz="1800">
                <a:latin typeface="Arial"/>
                <a:ea typeface="Arial"/>
                <a:cs typeface="Arial"/>
                <a:sym typeface="Arial"/>
              </a:rPr>
              <a:t>00 00 12 ab</a:t>
            </a:r>
            <a:endParaRPr/>
          </a:p>
          <a:p>
            <a:pPr indent="-285750" lvl="1" marL="552450" rtl="0" algn="l">
              <a:lnSpc>
                <a:spcPct val="100000"/>
              </a:lnSpc>
              <a:spcBef>
                <a:spcPts val="400"/>
              </a:spcBef>
              <a:spcAft>
                <a:spcPts val="0"/>
              </a:spcAft>
              <a:buSzPts val="2200"/>
              <a:buChar char="▪"/>
            </a:pPr>
            <a:r>
              <a:rPr lang="en-US"/>
              <a:t>Reverse:	</a:t>
            </a:r>
            <a:r>
              <a:rPr lang="en-US" sz="1800">
                <a:latin typeface="Arial"/>
                <a:ea typeface="Arial"/>
                <a:cs typeface="Arial"/>
                <a:sym typeface="Arial"/>
              </a:rPr>
              <a:t>ab 12 00 00</a:t>
            </a:r>
            <a:endParaRPr sz="1800">
              <a:latin typeface="Arial"/>
              <a:ea typeface="Arial"/>
              <a:cs typeface="Arial"/>
              <a:sym typeface="Arial"/>
            </a:endParaRPr>
          </a:p>
        </p:txBody>
      </p:sp>
      <p:cxnSp>
        <p:nvCxnSpPr>
          <p:cNvPr id="2188" name="Google Shape;2188;p87"/>
          <p:cNvCxnSpPr/>
          <p:nvPr/>
        </p:nvCxnSpPr>
        <p:spPr>
          <a:xfrm flipH="1">
            <a:off x="5867400" y="3886200"/>
            <a:ext cx="609600" cy="914400"/>
          </a:xfrm>
          <a:prstGeom prst="straightConnector1">
            <a:avLst/>
          </a:prstGeom>
          <a:noFill/>
          <a:ln cap="flat" cmpd="sng" w="38100">
            <a:solidFill>
              <a:srgbClr val="FF5050"/>
            </a:solidFill>
            <a:prstDash val="solid"/>
            <a:round/>
            <a:headEnd len="sm" w="sm" type="none"/>
            <a:tailEnd len="med" w="med" type="triangle"/>
          </a:ln>
        </p:spPr>
      </p:cxnSp>
      <p:grpSp>
        <p:nvGrpSpPr>
          <p:cNvPr id="2189" name="Google Shape;2189;p87"/>
          <p:cNvGrpSpPr/>
          <p:nvPr/>
        </p:nvGrpSpPr>
        <p:grpSpPr>
          <a:xfrm>
            <a:off x="2974180" y="3883820"/>
            <a:ext cx="1864520" cy="2285208"/>
            <a:chOff x="0" y="0"/>
            <a:chExt cx="1176" cy="1441"/>
          </a:xfrm>
        </p:grpSpPr>
        <p:sp>
          <p:nvSpPr>
            <p:cNvPr id="2190" name="Google Shape;2190;p87"/>
            <p:cNvSpPr/>
            <p:nvPr/>
          </p:nvSpPr>
          <p:spPr>
            <a:xfrm rot="-5400000">
              <a:off x="476" y="-476"/>
              <a:ext cx="56" cy="1007"/>
            </a:xfrm>
            <a:custGeom>
              <a:rect b="b" l="l" r="r" t="t"/>
              <a:pathLst>
                <a:path extrusionOk="0" h="21600" w="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2191" name="Google Shape;2191;p87"/>
            <p:cNvCxnSpPr/>
            <p:nvPr/>
          </p:nvCxnSpPr>
          <p:spPr>
            <a:xfrm rot="10800000">
              <a:off x="512" y="60"/>
              <a:ext cx="664" cy="1380"/>
            </a:xfrm>
            <a:prstGeom prst="straightConnector1">
              <a:avLst/>
            </a:prstGeom>
            <a:noFill/>
            <a:ln cap="flat" cmpd="sng" w="38100">
              <a:solidFill>
                <a:srgbClr val="FF5050"/>
              </a:solidFill>
              <a:prstDash val="solid"/>
              <a:round/>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290" name="Google Shape;290;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t>Bit-level manipulations</a:t>
            </a:r>
            <a:endParaRPr/>
          </a:p>
          <a:p>
            <a:pPr indent="-342900" lvl="0" marL="342900" rtl="0" algn="l">
              <a:lnSpc>
                <a:spcPct val="100000"/>
              </a:lnSpc>
              <a:spcBef>
                <a:spcPts val="480"/>
              </a:spcBef>
              <a:spcAft>
                <a:spcPts val="0"/>
              </a:spcAft>
              <a:buSzPts val="1440"/>
              <a:buChar char="⬛"/>
            </a:pPr>
            <a:r>
              <a:rPr lang="en-US">
                <a:solidFill>
                  <a:srgbClr val="A6A6A6"/>
                </a:solidFill>
              </a:rPr>
              <a:t>Integers</a:t>
            </a:r>
            <a:endParaRPr/>
          </a:p>
          <a:p>
            <a:pPr indent="-285750" lvl="1" marL="742950" rtl="0" algn="l">
              <a:lnSpc>
                <a:spcPct val="100000"/>
              </a:lnSpc>
              <a:spcBef>
                <a:spcPts val="400"/>
              </a:spcBef>
              <a:spcAft>
                <a:spcPts val="0"/>
              </a:spcAft>
              <a:buSzPts val="2200"/>
              <a:buChar char="▪"/>
            </a:pPr>
            <a:r>
              <a:rPr lang="en-US">
                <a:solidFill>
                  <a:srgbClr val="A6A6A6"/>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2012-09-04T17:29:26Z</dcterms:created>
  <dc:creator>Markus Pueschel</dc:creator>
</cp:coreProperties>
</file>