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  <p:sldMasterId id="2147483672" r:id="rId7"/>
    <p:sldMasterId id="2147483684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</p:sldIdLst>
  <p:sldSz cy="6858000" cx="9144000"/>
  <p:notesSz cx="6858000" cy="9144000"/>
  <p:embeddedFontLst>
    <p:embeddedFont>
      <p:font typeface="Arial Narrow"/>
      <p:regular r:id="rId65"/>
      <p:bold r:id="rId66"/>
      <p:italic r:id="rId67"/>
      <p:boldItalic r:id="rId68"/>
    </p:embeddedFont>
    <p:embeddedFont>
      <p:font typeface="Gill Sans"/>
      <p:regular r:id="rId69"/>
      <p:bold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71" roundtripDataSignature="AMtx7mifQL0KyvWP+FLF7l3PlKi0x06U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26D1E0-27ED-4A7A-BB72-15F0CEF5AC27}">
  <a:tblStyle styleId="{D826D1E0-27ED-4A7A-BB72-15F0CEF5AC2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89B27DA1-7533-4F04-B996-A53A079DFC08}" styleName="Table_1">
    <a:wholeTbl>
      <a:tcTxStyle b="off" i="off">
        <a:font>
          <a:latin typeface="Calibri Bold"/>
          <a:ea typeface="Calibri Bold"/>
          <a:cs typeface="Calibri Bold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E6E6"/>
          </a:solidFill>
        </a:fill>
      </a:tcStyle>
    </a:wholeTbl>
    <a:band1H>
      <a:tcTxStyle b="off" i="off"/>
      <a:tcStyle>
        <a:fill>
          <a:solidFill>
            <a:srgbClr val="DD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DCACA"/>
          </a:solidFill>
        </a:fill>
      </a:tcStyle>
    </a:band1V>
    <a:band2V>
      <a:tcTxStyle b="off" i="off"/>
    </a:band2V>
    <a:lastCol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71" Type="http://customschemas.google.com/relationships/presentationmetadata" Target="metadata"/><Relationship Id="rId70" Type="http://schemas.openxmlformats.org/officeDocument/2006/relationships/font" Target="fonts/GillSans-bold.fntdata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slide" Target="slides/slide53.xml"/><Relationship Id="rId61" Type="http://schemas.openxmlformats.org/officeDocument/2006/relationships/slide" Target="slides/slide52.xml"/><Relationship Id="rId20" Type="http://schemas.openxmlformats.org/officeDocument/2006/relationships/slide" Target="slides/slide11.xml"/><Relationship Id="rId64" Type="http://schemas.openxmlformats.org/officeDocument/2006/relationships/slide" Target="slides/slide55.xml"/><Relationship Id="rId63" Type="http://schemas.openxmlformats.org/officeDocument/2006/relationships/slide" Target="slides/slide54.xml"/><Relationship Id="rId22" Type="http://schemas.openxmlformats.org/officeDocument/2006/relationships/slide" Target="slides/slide13.xml"/><Relationship Id="rId66" Type="http://schemas.openxmlformats.org/officeDocument/2006/relationships/font" Target="fonts/ArialNarrow-bold.fntdata"/><Relationship Id="rId21" Type="http://schemas.openxmlformats.org/officeDocument/2006/relationships/slide" Target="slides/slide12.xml"/><Relationship Id="rId65" Type="http://schemas.openxmlformats.org/officeDocument/2006/relationships/font" Target="fonts/ArialNarrow-regular.fntdata"/><Relationship Id="rId24" Type="http://schemas.openxmlformats.org/officeDocument/2006/relationships/slide" Target="slides/slide15.xml"/><Relationship Id="rId68" Type="http://schemas.openxmlformats.org/officeDocument/2006/relationships/font" Target="fonts/ArialNarrow-boldItalic.fntdata"/><Relationship Id="rId23" Type="http://schemas.openxmlformats.org/officeDocument/2006/relationships/slide" Target="slides/slide14.xml"/><Relationship Id="rId67" Type="http://schemas.openxmlformats.org/officeDocument/2006/relationships/font" Target="fonts/ArialNarrow-italic.fntdata"/><Relationship Id="rId60" Type="http://schemas.openxmlformats.org/officeDocument/2006/relationships/slide" Target="slides/slide5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69" Type="http://schemas.openxmlformats.org/officeDocument/2006/relationships/font" Target="fonts/GillSans-regular.fntdata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55" Type="http://schemas.openxmlformats.org/officeDocument/2006/relationships/slide" Target="slides/slide46.xml"/><Relationship Id="rId10" Type="http://schemas.openxmlformats.org/officeDocument/2006/relationships/slide" Target="slides/slide1.xml"/><Relationship Id="rId54" Type="http://schemas.openxmlformats.org/officeDocument/2006/relationships/slide" Target="slides/slide45.xml"/><Relationship Id="rId13" Type="http://schemas.openxmlformats.org/officeDocument/2006/relationships/slide" Target="slides/slide4.xml"/><Relationship Id="rId57" Type="http://schemas.openxmlformats.org/officeDocument/2006/relationships/slide" Target="slides/slide48.xml"/><Relationship Id="rId12" Type="http://schemas.openxmlformats.org/officeDocument/2006/relationships/slide" Target="slides/slide3.xml"/><Relationship Id="rId56" Type="http://schemas.openxmlformats.org/officeDocument/2006/relationships/slide" Target="slides/slide47.xml"/><Relationship Id="rId15" Type="http://schemas.openxmlformats.org/officeDocument/2006/relationships/slide" Target="slides/slide6.xml"/><Relationship Id="rId59" Type="http://schemas.openxmlformats.org/officeDocument/2006/relationships/slide" Target="slides/slide50.xml"/><Relationship Id="rId14" Type="http://schemas.openxmlformats.org/officeDocument/2006/relationships/slide" Target="slides/slide5.xml"/><Relationship Id="rId58" Type="http://schemas.openxmlformats.org/officeDocument/2006/relationships/slide" Target="slides/slide4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22c5727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1222c57273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1" name="Google Shape;47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6" name="Google Shape;51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6" name="Google Shape;54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7" name="Google Shape;57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9" name="Google Shape;60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2" name="Google Shape;64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4" name="Google Shape;67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5" name="Google Shape;70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5" name="Google Shape;73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6" name="Google Shape;76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6" name="Google Shape;79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5" name="Google Shape;82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6" name="Google Shape;84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6" name="Google Shape;85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9" name="Google Shape;87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8" name="Google Shape;89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7" name="Google Shape;91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1" name="Google Shape;94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0" name="Google Shape;96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0" name="Google Shape;97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8" name="Google Shape;97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0" name="Google Shape;100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8" name="Google Shape;101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2" name="Google Shape;104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6" name="Google Shape;106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4" name="Google Shape;107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3" name="Google Shape;108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3" name="Google Shape;109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8" name="Google Shape;1108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8" name="Google Shape;1118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8" name="Google Shape;1128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8" name="Google Shape;1138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1" name="Google Shape;1151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9" name="Google Shape;1159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6"/>
          <p:cNvSpPr txBox="1"/>
          <p:nvPr>
            <p:ph type="title"/>
          </p:nvPr>
        </p:nvSpPr>
        <p:spPr>
          <a:xfrm>
            <a:off x="635000" y="2032000"/>
            <a:ext cx="77724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3"/>
          <p:cNvSpPr txBox="1"/>
          <p:nvPr>
            <p:ph type="title"/>
          </p:nvPr>
        </p:nvSpPr>
        <p:spPr>
          <a:xfrm>
            <a:off x="635000" y="2032000"/>
            <a:ext cx="77724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4"/>
          <p:cNvSpPr txBox="1"/>
          <p:nvPr>
            <p:ph type="title"/>
          </p:nvPr>
        </p:nvSpPr>
        <p:spPr>
          <a:xfrm rot="5400000">
            <a:off x="5395119" y="2834482"/>
            <a:ext cx="45259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4"/>
          <p:cNvSpPr txBox="1"/>
          <p:nvPr>
            <p:ph idx="1" type="body"/>
          </p:nvPr>
        </p:nvSpPr>
        <p:spPr>
          <a:xfrm rot="5400000">
            <a:off x="1204119" y="853281"/>
            <a:ext cx="45259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8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6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62" name="Google Shape;62;p6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6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7"/>
          <p:cNvSpPr txBox="1"/>
          <p:nvPr>
            <p:ph idx="1" type="body"/>
          </p:nvPr>
        </p:nvSpPr>
        <p:spPr>
          <a:xfrm>
            <a:off x="3810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73" name="Google Shape;73;p77"/>
          <p:cNvSpPr txBox="1"/>
          <p:nvPr>
            <p:ph idx="2" type="body"/>
          </p:nvPr>
        </p:nvSpPr>
        <p:spPr>
          <a:xfrm>
            <a:off x="46482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78" name="Google Shape;78;p7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8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1"/>
          <p:cNvSpPr txBox="1"/>
          <p:nvPr>
            <p:ph idx="1" type="body"/>
          </p:nvPr>
        </p:nvSpPr>
        <p:spPr>
          <a:xfrm rot="5400000">
            <a:off x="1854200" y="-76200"/>
            <a:ext cx="54356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2"/>
          <p:cNvSpPr txBox="1"/>
          <p:nvPr>
            <p:ph type="title"/>
          </p:nvPr>
        </p:nvSpPr>
        <p:spPr>
          <a:xfrm rot="5400000">
            <a:off x="4425950" y="2495550"/>
            <a:ext cx="65786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82"/>
          <p:cNvSpPr txBox="1"/>
          <p:nvPr>
            <p:ph idx="1" type="body"/>
          </p:nvPr>
        </p:nvSpPr>
        <p:spPr>
          <a:xfrm rot="5400000">
            <a:off x="158750" y="476250"/>
            <a:ext cx="65786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0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95"/>
          <p:cNvSpPr txBox="1"/>
          <p:nvPr>
            <p:ph idx="1" type="body"/>
          </p:nvPr>
        </p:nvSpPr>
        <p:spPr>
          <a:xfrm>
            <a:off x="3810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106" name="Google Shape;106;p95"/>
          <p:cNvSpPr txBox="1"/>
          <p:nvPr>
            <p:ph idx="2" type="body"/>
          </p:nvPr>
        </p:nvSpPr>
        <p:spPr>
          <a:xfrm>
            <a:off x="46482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9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9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111" name="Google Shape;111;p9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9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9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119" name="Google Shape;119;p9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0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10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01"/>
          <p:cNvSpPr txBox="1"/>
          <p:nvPr>
            <p:ph idx="1" type="body"/>
          </p:nvPr>
        </p:nvSpPr>
        <p:spPr>
          <a:xfrm rot="5400000">
            <a:off x="1854200" y="-76200"/>
            <a:ext cx="54356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2"/>
          <p:cNvSpPr txBox="1"/>
          <p:nvPr>
            <p:ph type="title"/>
          </p:nvPr>
        </p:nvSpPr>
        <p:spPr>
          <a:xfrm rot="5400000">
            <a:off x="4425950" y="2495550"/>
            <a:ext cx="65786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02"/>
          <p:cNvSpPr txBox="1"/>
          <p:nvPr>
            <p:ph idx="1" type="body"/>
          </p:nvPr>
        </p:nvSpPr>
        <p:spPr>
          <a:xfrm rot="5400000">
            <a:off x="158750" y="476250"/>
            <a:ext cx="65786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8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8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8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8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8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8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7"/>
          <p:cNvSpPr txBox="1"/>
          <p:nvPr>
            <p:ph type="title"/>
          </p:nvPr>
        </p:nvSpPr>
        <p:spPr>
          <a:xfrm>
            <a:off x="635000" y="2032000"/>
            <a:ext cx="77724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6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8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Char char="⬛"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8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9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9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9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2"/>
          <p:cNvSpPr txBox="1"/>
          <p:nvPr>
            <p:ph type="title"/>
          </p:nvPr>
        </p:nvSpPr>
        <p:spPr>
          <a:xfrm rot="5400000">
            <a:off x="4779169" y="2142332"/>
            <a:ext cx="5872163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92"/>
          <p:cNvSpPr txBox="1"/>
          <p:nvPr>
            <p:ph idx="1" type="body"/>
          </p:nvPr>
        </p:nvSpPr>
        <p:spPr>
          <a:xfrm rot="5400000">
            <a:off x="511969" y="123031"/>
            <a:ext cx="5872163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6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9"/>
          <p:cNvSpPr txBox="1"/>
          <p:nvPr>
            <p:ph type="title"/>
          </p:nvPr>
        </p:nvSpPr>
        <p:spPr>
          <a:xfrm>
            <a:off x="635000" y="2032000"/>
            <a:ext cx="77724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7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 txBox="1"/>
          <p:nvPr>
            <p:ph type="title"/>
          </p:nvPr>
        </p:nvSpPr>
        <p:spPr>
          <a:xfrm>
            <a:off x="635000" y="2032000"/>
            <a:ext cx="77724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55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57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57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" name="Google Shape;52;p5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59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59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" name="Google Shape;93;p59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63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63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7759526" y="-27000"/>
            <a:ext cx="14592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685800" y="4572000"/>
            <a:ext cx="4319642" cy="75341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Instructors: 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Amiran Malania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"/>
          <p:cNvSpPr txBox="1"/>
          <p:nvPr>
            <p:ph type="title"/>
          </p:nvPr>
        </p:nvSpPr>
        <p:spPr>
          <a:xfrm>
            <a:off x="609600" y="1752600"/>
            <a:ext cx="83566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Machine-Level Programming III:</a:t>
            </a:r>
            <a:r>
              <a:rPr lang="en-US"/>
              <a:t> </a:t>
            </a:r>
            <a:r>
              <a:rPr b="1" lang="en-US"/>
              <a:t>Procedures</a:t>
            </a:r>
            <a:br>
              <a:rPr b="1" lang="en-US"/>
            </a:br>
            <a:br>
              <a:rPr b="1" lang="en-US"/>
            </a:br>
            <a:r>
              <a:rPr lang="en-US" sz="2000"/>
              <a:t>Computer Organization</a:t>
            </a:r>
            <a:br>
              <a:rPr lang="en-US" sz="2000"/>
            </a:br>
            <a:r>
              <a:rPr lang="en-US" sz="2000"/>
              <a:t>Nov. 6, 2023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9" name="Google Shape;309;p9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0" name="Google Shape;310;p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Procedure Control Flow</a:t>
            </a:r>
            <a:endParaRPr/>
          </a:p>
        </p:txBody>
      </p:sp>
      <p:sp>
        <p:nvSpPr>
          <p:cNvPr id="311" name="Google Shape;311;p9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 stack to support procedure call and return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980002"/>
                </a:solidFill>
              </a:rPr>
              <a:t>Procedure call:</a:t>
            </a:r>
            <a:r>
              <a:rPr lang="en-US"/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call label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Push return address on stack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Jump to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label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Return address: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Address of the next instruction right after call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Example from disassembly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980002"/>
                </a:solidFill>
              </a:rPr>
              <a:t>Procedure return:</a:t>
            </a:r>
            <a:r>
              <a:rPr lang="en-US"/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Pop address from stack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Jump to address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Control Flow Example #1</a:t>
            </a:r>
            <a:endParaRPr/>
          </a:p>
        </p:txBody>
      </p:sp>
      <p:sp>
        <p:nvSpPr>
          <p:cNvPr id="317" name="Google Shape;317;p10"/>
          <p:cNvSpPr/>
          <p:nvPr/>
        </p:nvSpPr>
        <p:spPr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%rdi,%rax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retq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10"/>
          <p:cNvSpPr/>
          <p:nvPr/>
        </p:nvSpPr>
        <p:spPr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&lt;multstore&gt;: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callq  400550 &lt;mult2&gt;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%rax,(%rbx)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0"/>
          <p:cNvSpPr/>
          <p:nvPr/>
        </p:nvSpPr>
        <p:spPr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0x400544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0" name="Google Shape;320;p10"/>
          <p:cNvSpPr/>
          <p:nvPr/>
        </p:nvSpPr>
        <p:spPr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0x120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1" name="Google Shape;321;p10"/>
          <p:cNvSpPr/>
          <p:nvPr/>
        </p:nvSpPr>
        <p:spPr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2" name="Google Shape;322;p10"/>
          <p:cNvSpPr/>
          <p:nvPr/>
        </p:nvSpPr>
        <p:spPr>
          <a:xfrm flipH="1" rot="10800000">
            <a:off x="6629400" y="2133600"/>
            <a:ext cx="1676400" cy="990600"/>
          </a:xfrm>
          <a:prstGeom prst="arc">
            <a:avLst>
              <a:gd fmla="val 17108922" name="adj1"/>
              <a:gd fmla="val 4768750" name="adj2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23" name="Google Shape;323;p10"/>
          <p:cNvCxnSpPr>
            <a:stCxn id="319" idx="1"/>
          </p:cNvCxnSpPr>
          <p:nvPr/>
        </p:nvCxnSpPr>
        <p:spPr>
          <a:xfrm rot="10800000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4" name="Google Shape;324;p10"/>
          <p:cNvSpPr/>
          <p:nvPr/>
        </p:nvSpPr>
        <p:spPr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5" name="Google Shape;325;p10"/>
          <p:cNvSpPr/>
          <p:nvPr/>
        </p:nvSpPr>
        <p:spPr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0x120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6" name="Google Shape;326;p10"/>
          <p:cNvSpPr/>
          <p:nvPr/>
        </p:nvSpPr>
        <p:spPr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0x128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7" name="Google Shape;327;p10"/>
          <p:cNvSpPr/>
          <p:nvPr/>
        </p:nvSpPr>
        <p:spPr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0x130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8" name="Google Shape;328;p10"/>
          <p:cNvSpPr/>
          <p:nvPr/>
        </p:nvSpPr>
        <p:spPr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%rip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Control Flow Example #2</a:t>
            </a:r>
            <a:endParaRPr/>
          </a:p>
        </p:txBody>
      </p:sp>
      <p:sp>
        <p:nvSpPr>
          <p:cNvPr id="334" name="Google Shape;334;p11"/>
          <p:cNvSpPr/>
          <p:nvPr/>
        </p:nvSpPr>
        <p:spPr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%rdi,%rax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retq		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11"/>
          <p:cNvSpPr/>
          <p:nvPr/>
        </p:nvSpPr>
        <p:spPr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&lt;multstore&gt;: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callq  400550 &lt;mult2&gt;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%rax,(%rbx)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1"/>
          <p:cNvSpPr/>
          <p:nvPr/>
        </p:nvSpPr>
        <p:spPr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0x400550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37" name="Google Shape;337;p11"/>
          <p:cNvSpPr/>
          <p:nvPr/>
        </p:nvSpPr>
        <p:spPr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0x118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38" name="Google Shape;338;p11"/>
          <p:cNvSpPr/>
          <p:nvPr/>
        </p:nvSpPr>
        <p:spPr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0x400549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39" name="Google Shape;339;p11"/>
          <p:cNvSpPr/>
          <p:nvPr/>
        </p:nvSpPr>
        <p:spPr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0" name="Google Shape;340;p11"/>
          <p:cNvSpPr/>
          <p:nvPr/>
        </p:nvSpPr>
        <p:spPr>
          <a:xfrm flipH="1" rot="10800000">
            <a:off x="6629400" y="2438400"/>
            <a:ext cx="1676400" cy="685800"/>
          </a:xfrm>
          <a:prstGeom prst="arc">
            <a:avLst>
              <a:gd fmla="val 17108922" name="adj1"/>
              <a:gd fmla="val 4394693" name="adj2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41" name="Google Shape;341;p11"/>
          <p:cNvCxnSpPr>
            <a:stCxn id="336" idx="1"/>
          </p:cNvCxnSpPr>
          <p:nvPr/>
        </p:nvCxnSpPr>
        <p:spPr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2" name="Google Shape;342;p11"/>
          <p:cNvCxnSpPr/>
          <p:nvPr/>
        </p:nvCxnSpPr>
        <p:spPr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43" name="Google Shape;343;p11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344" name="Google Shape;344;p11"/>
            <p:cNvSpPr/>
            <p:nvPr/>
          </p:nvSpPr>
          <p:spPr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0x120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0x128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0x130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0x118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%rip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Control Flow Example #3</a:t>
            </a:r>
            <a:endParaRPr/>
          </a:p>
        </p:txBody>
      </p:sp>
      <p:sp>
        <p:nvSpPr>
          <p:cNvPr id="355" name="Google Shape;355;p12"/>
          <p:cNvSpPr/>
          <p:nvPr/>
        </p:nvSpPr>
        <p:spPr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%rdi,%rax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retq		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12"/>
          <p:cNvSpPr/>
          <p:nvPr/>
        </p:nvSpPr>
        <p:spPr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&lt;multstore&gt;: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callq  400550 &lt;mult2&gt;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%rax,(%rbx)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2"/>
          <p:cNvSpPr/>
          <p:nvPr/>
        </p:nvSpPr>
        <p:spPr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0x400557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8" name="Google Shape;358;p12"/>
          <p:cNvSpPr/>
          <p:nvPr/>
        </p:nvSpPr>
        <p:spPr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0x118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9" name="Google Shape;359;p12"/>
          <p:cNvSpPr/>
          <p:nvPr/>
        </p:nvSpPr>
        <p:spPr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0x400549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60" name="Google Shape;360;p12"/>
          <p:cNvSpPr/>
          <p:nvPr/>
        </p:nvSpPr>
        <p:spPr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1" name="Google Shape;361;p12"/>
          <p:cNvSpPr/>
          <p:nvPr/>
        </p:nvSpPr>
        <p:spPr>
          <a:xfrm flipH="1" rot="10800000">
            <a:off x="6629400" y="2438400"/>
            <a:ext cx="1676400" cy="685800"/>
          </a:xfrm>
          <a:prstGeom prst="arc">
            <a:avLst>
              <a:gd fmla="val 17108922" name="adj1"/>
              <a:gd fmla="val 4394693" name="adj2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62" name="Google Shape;362;p12"/>
          <p:cNvCxnSpPr>
            <a:stCxn id="357" idx="1"/>
          </p:cNvCxnSpPr>
          <p:nvPr/>
        </p:nvCxnSpPr>
        <p:spPr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3" name="Google Shape;363;p12"/>
          <p:cNvCxnSpPr/>
          <p:nvPr/>
        </p:nvCxnSpPr>
        <p:spPr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64" name="Google Shape;364;p12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365" name="Google Shape;365;p12"/>
            <p:cNvSpPr/>
            <p:nvPr/>
          </p:nvSpPr>
          <p:spPr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0x120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67" name="Google Shape;367;p12"/>
            <p:cNvSpPr/>
            <p:nvPr/>
          </p:nvSpPr>
          <p:spPr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0x128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68" name="Google Shape;368;p12"/>
            <p:cNvSpPr/>
            <p:nvPr/>
          </p:nvSpPr>
          <p:spPr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0x130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69" name="Google Shape;369;p12"/>
            <p:cNvSpPr/>
            <p:nvPr/>
          </p:nvSpPr>
          <p:spPr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0x118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70" name="Google Shape;370;p12"/>
            <p:cNvSpPr/>
            <p:nvPr/>
          </p:nvSpPr>
          <p:spPr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%rip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Control Flow Example #4</a:t>
            </a:r>
            <a:endParaRPr/>
          </a:p>
        </p:txBody>
      </p:sp>
      <p:sp>
        <p:nvSpPr>
          <p:cNvPr id="376" name="Google Shape;376;p13"/>
          <p:cNvSpPr/>
          <p:nvPr/>
        </p:nvSpPr>
        <p:spPr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%rdi,%rax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retq		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7" name="Google Shape;377;p13"/>
          <p:cNvSpPr/>
          <p:nvPr/>
        </p:nvSpPr>
        <p:spPr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&lt;multstore&gt;: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callq  400550 &lt;mult2&gt;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%rax,(%rbx)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3"/>
          <p:cNvSpPr/>
          <p:nvPr/>
        </p:nvSpPr>
        <p:spPr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0x400549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79" name="Google Shape;379;p13"/>
          <p:cNvSpPr/>
          <p:nvPr/>
        </p:nvSpPr>
        <p:spPr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0x120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0" name="Google Shape;380;p13"/>
          <p:cNvSpPr/>
          <p:nvPr/>
        </p:nvSpPr>
        <p:spPr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1" name="Google Shape;381;p13"/>
          <p:cNvSpPr/>
          <p:nvPr/>
        </p:nvSpPr>
        <p:spPr>
          <a:xfrm flipH="1" rot="10800000">
            <a:off x="6629400" y="2133600"/>
            <a:ext cx="1676400" cy="990600"/>
          </a:xfrm>
          <a:prstGeom prst="arc">
            <a:avLst>
              <a:gd fmla="val 17108922" name="adj1"/>
              <a:gd fmla="val 4768750" name="adj2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82" name="Google Shape;382;p13"/>
          <p:cNvCxnSpPr>
            <a:stCxn id="378" idx="1"/>
          </p:cNvCxnSpPr>
          <p:nvPr/>
        </p:nvCxnSpPr>
        <p:spPr>
          <a:xfrm rot="10800000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83" name="Google Shape;383;p13"/>
          <p:cNvSpPr/>
          <p:nvPr/>
        </p:nvSpPr>
        <p:spPr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4" name="Google Shape;384;p13"/>
          <p:cNvSpPr/>
          <p:nvPr/>
        </p:nvSpPr>
        <p:spPr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0x120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5" name="Google Shape;385;p13"/>
          <p:cNvSpPr/>
          <p:nvPr/>
        </p:nvSpPr>
        <p:spPr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0x128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6" name="Google Shape;386;p13"/>
          <p:cNvSpPr/>
          <p:nvPr/>
        </p:nvSpPr>
        <p:spPr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0x130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7" name="Google Shape;387;p13"/>
          <p:cNvSpPr/>
          <p:nvPr/>
        </p:nvSpPr>
        <p:spPr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%rip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3" name="Google Shape;393;p1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4" name="Google Shape;39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Procedure Data Flow</a:t>
            </a:r>
            <a:endParaRPr/>
          </a:p>
        </p:txBody>
      </p:sp>
      <p:sp>
        <p:nvSpPr>
          <p:cNvPr id="395" name="Google Shape;395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Registers</a:t>
            </a:r>
            <a:endParaRPr/>
          </a:p>
        </p:txBody>
      </p:sp>
      <p:sp>
        <p:nvSpPr>
          <p:cNvPr id="396" name="Google Shape;396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First 6 arguments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Return value</a:t>
            </a:r>
            <a:endParaRPr/>
          </a:p>
        </p:txBody>
      </p:sp>
      <p:sp>
        <p:nvSpPr>
          <p:cNvPr id="397" name="Google Shape;397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Stack</a:t>
            </a:r>
            <a:endParaRPr/>
          </a:p>
        </p:txBody>
      </p:sp>
      <p:sp>
        <p:nvSpPr>
          <p:cNvPr id="398" name="Google Shape;398;p15"/>
          <p:cNvSpPr txBox="1"/>
          <p:nvPr>
            <p:ph idx="4" type="body"/>
          </p:nvPr>
        </p:nvSpPr>
        <p:spPr>
          <a:xfrm>
            <a:off x="4645025" y="5791199"/>
            <a:ext cx="4041775" cy="3349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Only allocate stack space when needed</a:t>
            </a:r>
            <a:endParaRPr/>
          </a:p>
        </p:txBody>
      </p:sp>
      <p:sp>
        <p:nvSpPr>
          <p:cNvPr id="399" name="Google Shape;399;p15"/>
          <p:cNvSpPr/>
          <p:nvPr/>
        </p:nvSpPr>
        <p:spPr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%rdi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0" name="Google Shape;400;p15"/>
          <p:cNvSpPr/>
          <p:nvPr/>
        </p:nvSpPr>
        <p:spPr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%rsi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1" name="Google Shape;401;p15"/>
          <p:cNvSpPr/>
          <p:nvPr/>
        </p:nvSpPr>
        <p:spPr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%rdx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2" name="Google Shape;402;p15"/>
          <p:cNvSpPr/>
          <p:nvPr/>
        </p:nvSpPr>
        <p:spPr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%rcx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3" name="Google Shape;403;p15"/>
          <p:cNvSpPr/>
          <p:nvPr/>
        </p:nvSpPr>
        <p:spPr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4" name="Google Shape;404;p15"/>
          <p:cNvSpPr/>
          <p:nvPr/>
        </p:nvSpPr>
        <p:spPr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5" name="Google Shape;405;p15"/>
          <p:cNvSpPr/>
          <p:nvPr/>
        </p:nvSpPr>
        <p:spPr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%rax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406" name="Google Shape;406;p15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407" name="Google Shape;407;p15"/>
            <p:cNvSpPr/>
            <p:nvPr/>
          </p:nvSpPr>
          <p:spPr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Arg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• • •</a:t>
              </a:r>
              <a:endPara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Arg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Arg </a:t>
              </a:r>
              <a:r>
                <a:rPr b="1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b="1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• • •</a:t>
              </a:r>
              <a:endPara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7" name="Google Shape;417;p1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8" name="Google Shape;418;p1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419" name="Google Shape;419;p14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Procedures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Stack Structure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Calling Conventions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Passing control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/>
              <a:t>Passing data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Managing local data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Illustrations of Recursion &amp; Pointers</a:t>
            </a:r>
            <a:endParaRPr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Flow</a:t>
            </a:r>
            <a:br>
              <a:rPr lang="en-US"/>
            </a:br>
            <a:r>
              <a:rPr lang="en-US"/>
              <a:t>Examples</a:t>
            </a:r>
            <a:endParaRPr/>
          </a:p>
        </p:txBody>
      </p:sp>
      <p:sp>
        <p:nvSpPr>
          <p:cNvPr id="425" name="Google Shape;425;p16"/>
          <p:cNvSpPr/>
          <p:nvPr/>
        </p:nvSpPr>
        <p:spPr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mult2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a, long 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s = a * b;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6" name="Google Shape;426;p16"/>
          <p:cNvSpPr/>
          <p:nvPr/>
        </p:nvSpPr>
        <p:spPr>
          <a:xfrm>
            <a:off x="3505200" y="152400"/>
            <a:ext cx="4267200" cy="1828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multstore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(long x, long y, long *dest)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t = mult2(x, y);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*dest = 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6"/>
          <p:cNvSpPr/>
          <p:nvPr/>
        </p:nvSpPr>
        <p:spPr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# a in %rdi, b in %rsi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%rdi,%rax	# a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400553:  imul   %rsi,%rax	# a *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# s in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retq					# Return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Google Shape;428;p16"/>
          <p:cNvSpPr/>
          <p:nvPr/>
        </p:nvSpPr>
        <p:spPr>
          <a:xfrm>
            <a:off x="1066800" y="2362200"/>
            <a:ext cx="6781800" cy="22860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&lt;multstore&gt;: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# x in %rdi, y in %rsi, dest in %rdx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 • •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400541: mov    %rdx,%rbx			# Save dest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callq  400550 &lt;mult2&gt;	# mult2(x,y)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t in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%rax,(%rbx)		# Save at dest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 • •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4" name="Google Shape;434;p17"/>
          <p:cNvSpPr/>
          <p:nvPr/>
        </p:nvSpPr>
        <p:spPr>
          <a:xfrm>
            <a:off x="7759526" y="25400"/>
            <a:ext cx="1384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5" name="Google Shape;435;p1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436" name="Google Shape;436;p17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Procedures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Stack Structure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Calling Conventions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Passing control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Passing data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/>
              <a:t>Managing local data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Illustration of Recursion</a:t>
            </a:r>
            <a:endParaRPr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2" name="Google Shape;442;p18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3" name="Google Shape;443;p1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Stack-Based Languages</a:t>
            </a:r>
            <a:endParaRPr/>
          </a:p>
        </p:txBody>
      </p:sp>
      <p:sp>
        <p:nvSpPr>
          <p:cNvPr id="444" name="Google Shape;444;p18"/>
          <p:cNvSpPr txBox="1"/>
          <p:nvPr>
            <p:ph idx="1" type="body"/>
          </p:nvPr>
        </p:nvSpPr>
        <p:spPr>
          <a:xfrm>
            <a:off x="381000" y="12192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Languages that support recursion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e.g., C, Pascal, Java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Code must be “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Reentrant</a:t>
            </a:r>
            <a:r>
              <a:rPr lang="en-US"/>
              <a:t>”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Multiple simultaneous instantiations of single procedure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Need some place to store state of each instantiation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Arguments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Local variables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Return pointer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Stack discipline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State for given procedure needed for limited time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From when called to when return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Callee returns before caller does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Stack allocated in 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Frames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state for single procedure instantiation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22c572734_0_0"/>
          <p:cNvSpPr/>
          <p:nvPr/>
        </p:nvSpPr>
        <p:spPr>
          <a:xfrm>
            <a:off x="0" y="0"/>
            <a:ext cx="9156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g1222c572734_0_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4" name="Google Shape;184;g1222c572734_0_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Before we get started …</a:t>
            </a:r>
            <a:endParaRPr/>
          </a:p>
        </p:txBody>
      </p:sp>
      <p:sp>
        <p:nvSpPr>
          <p:cNvPr id="185" name="Google Shape;185;g1222c572734_0_0"/>
          <p:cNvSpPr txBox="1"/>
          <p:nvPr>
            <p:ph idx="1" type="body"/>
          </p:nvPr>
        </p:nvSpPr>
        <p:spPr>
          <a:xfrm>
            <a:off x="381000" y="1397000"/>
            <a:ext cx="8382000" cy="5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1459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How did data lab go?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What was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b="0" i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most difficult thing about it? Lessons learned?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⬛"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Next up,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bomb lab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Font typeface="Calibri"/>
              <a:buChar char="▪"/>
            </a:pPr>
            <a:r>
              <a:rPr lang="en-US"/>
              <a:t>Deep understanding of machine code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Use of disassemblers(objdump -d prob)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Use of gdb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Currently working on grading server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Font typeface="Calibri"/>
              <a:buChar char="▪"/>
            </a:pPr>
            <a:r>
              <a:rPr lang="en-US"/>
              <a:t>Automatic submissions and grading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Dynamic feedback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Data lab will be out by the end of the week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indent="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0" name="Google Shape;450;p19"/>
          <p:cNvSpPr/>
          <p:nvPr/>
        </p:nvSpPr>
        <p:spPr>
          <a:xfrm>
            <a:off x="7770828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1" name="Google Shape;451;p1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Call Chain Example</a:t>
            </a:r>
            <a:endParaRPr/>
          </a:p>
        </p:txBody>
      </p:sp>
      <p:sp>
        <p:nvSpPr>
          <p:cNvPr id="452" name="Google Shape;452;p19"/>
          <p:cNvSpPr/>
          <p:nvPr/>
        </p:nvSpPr>
        <p:spPr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Google Shape;453;p19"/>
          <p:cNvSpPr/>
          <p:nvPr/>
        </p:nvSpPr>
        <p:spPr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9"/>
          <p:cNvSpPr/>
          <p:nvPr/>
        </p:nvSpPr>
        <p:spPr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9"/>
          <p:cNvSpPr/>
          <p:nvPr/>
        </p:nvSpPr>
        <p:spPr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6" name="Google Shape;456;p19"/>
          <p:cNvSpPr/>
          <p:nvPr/>
        </p:nvSpPr>
        <p:spPr>
          <a:xfrm>
            <a:off x="7096125" y="19050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9"/>
          <p:cNvSpPr/>
          <p:nvPr/>
        </p:nvSpPr>
        <p:spPr>
          <a:xfrm>
            <a:off x="7096125" y="25908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9"/>
          <p:cNvSpPr/>
          <p:nvPr/>
        </p:nvSpPr>
        <p:spPr>
          <a:xfrm>
            <a:off x="7085013" y="32654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9"/>
          <p:cNvSpPr/>
          <p:nvPr/>
        </p:nvSpPr>
        <p:spPr>
          <a:xfrm>
            <a:off x="7096125" y="39624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9"/>
          <p:cNvSpPr/>
          <p:nvPr/>
        </p:nvSpPr>
        <p:spPr>
          <a:xfrm>
            <a:off x="7096125" y="47244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1" name="Google Shape;461;p19"/>
          <p:cNvCxnSpPr/>
          <p:nvPr/>
        </p:nvCxnSpPr>
        <p:spPr>
          <a:xfrm>
            <a:off x="7402513" y="22098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2" name="Google Shape;462;p19"/>
          <p:cNvCxnSpPr/>
          <p:nvPr/>
        </p:nvCxnSpPr>
        <p:spPr>
          <a:xfrm>
            <a:off x="7402513" y="2895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3" name="Google Shape;463;p19"/>
          <p:cNvCxnSpPr/>
          <p:nvPr/>
        </p:nvCxnSpPr>
        <p:spPr>
          <a:xfrm>
            <a:off x="7402513" y="35814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4" name="Google Shape;464;p19"/>
          <p:cNvCxnSpPr/>
          <p:nvPr/>
        </p:nvCxnSpPr>
        <p:spPr>
          <a:xfrm>
            <a:off x="7402513" y="43434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5" name="Google Shape;465;p19"/>
          <p:cNvSpPr/>
          <p:nvPr/>
        </p:nvSpPr>
        <p:spPr>
          <a:xfrm>
            <a:off x="6848475" y="1066800"/>
            <a:ext cx="1020763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i="0" sz="4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Chain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9"/>
          <p:cNvSpPr/>
          <p:nvPr/>
        </p:nvSpPr>
        <p:spPr>
          <a:xfrm>
            <a:off x="7762875" y="32654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7" name="Google Shape;467;p19"/>
          <p:cNvCxnSpPr/>
          <p:nvPr/>
        </p:nvCxnSpPr>
        <p:spPr>
          <a:xfrm>
            <a:off x="7543800" y="28956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8" name="Google Shape;468;p19"/>
          <p:cNvSpPr/>
          <p:nvPr/>
        </p:nvSpPr>
        <p:spPr>
          <a:xfrm>
            <a:off x="3505200" y="5715000"/>
            <a:ext cx="29083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amI()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recursive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4" name="Google Shape;474;p2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75" name="Google Shape;475;p20"/>
          <p:cNvCxnSpPr/>
          <p:nvPr/>
        </p:nvCxnSpPr>
        <p:spPr>
          <a:xfrm>
            <a:off x="6535737" y="2271713"/>
            <a:ext cx="71755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6" name="Google Shape;476;p20"/>
          <p:cNvSpPr/>
          <p:nvPr/>
        </p:nvSpPr>
        <p:spPr>
          <a:xfrm>
            <a:off x="4019550" y="2084388"/>
            <a:ext cx="24399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 Pointer: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77" name="Google Shape;477;p2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Stack Frames</a:t>
            </a:r>
            <a:endParaRPr/>
          </a:p>
        </p:txBody>
      </p:sp>
      <p:sp>
        <p:nvSpPr>
          <p:cNvPr id="478" name="Google Shape;478;p20"/>
          <p:cNvSpPr txBox="1"/>
          <p:nvPr>
            <p:ph idx="1" type="body"/>
          </p:nvPr>
        </p:nvSpPr>
        <p:spPr>
          <a:xfrm>
            <a:off x="381000" y="1397000"/>
            <a:ext cx="46482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Contents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Return information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Local storage (if needed)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Temporary space (if needed)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Management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Space allocated when enter procedure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“Set-up” code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Includes push by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-US"/>
              <a:t> instruction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Deallocated when return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“Finish” code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Includes pop by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-US"/>
              <a:t> instruction</a:t>
            </a:r>
            <a:endParaRPr/>
          </a:p>
        </p:txBody>
      </p:sp>
      <p:cxnSp>
        <p:nvCxnSpPr>
          <p:cNvPr id="479" name="Google Shape;479;p20"/>
          <p:cNvCxnSpPr/>
          <p:nvPr/>
        </p:nvCxnSpPr>
        <p:spPr>
          <a:xfrm>
            <a:off x="6545262" y="3641725"/>
            <a:ext cx="7175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0" name="Google Shape;480;p20"/>
          <p:cNvSpPr/>
          <p:nvPr/>
        </p:nvSpPr>
        <p:spPr>
          <a:xfrm>
            <a:off x="4068762" y="3452813"/>
            <a:ext cx="2438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Pointer: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81" name="Google Shape;481;p20"/>
          <p:cNvSpPr/>
          <p:nvPr/>
        </p:nvSpPr>
        <p:spPr>
          <a:xfrm>
            <a:off x="7205662" y="4279900"/>
            <a:ext cx="1557338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62699"/>
                </a:solidFill>
                <a:latin typeface="Calibri"/>
                <a:ea typeface="Calibri"/>
                <a:cs typeface="Calibri"/>
                <a:sym typeface="Calibri"/>
              </a:rPr>
              <a:t>Stack “Top”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0"/>
          <p:cNvSpPr/>
          <p:nvPr/>
        </p:nvSpPr>
        <p:spPr>
          <a:xfrm flipH="1" rot="10800000">
            <a:off x="7672387" y="3902075"/>
            <a:ext cx="609600" cy="381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483" name="Google Shape;483;p20"/>
          <p:cNvGraphicFramePr/>
          <p:nvPr/>
        </p:nvGraphicFramePr>
        <p:xfrm>
          <a:off x="7310437" y="39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{D826D1E0-27ED-4A7A-BB72-15F0CEF5AC27}</a:tableStyleId>
              </a:tblPr>
              <a:tblGrid>
                <a:gridCol w="1320800"/>
              </a:tblGrid>
              <a:tr h="170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Previous Frame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Frame for</a:t>
                      </a:r>
                      <a:b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proc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  <p:sp>
        <p:nvSpPr>
          <p:cNvPr id="484" name="Google Shape;484;p20"/>
          <p:cNvSpPr/>
          <p:nvPr/>
        </p:nvSpPr>
        <p:spPr>
          <a:xfrm>
            <a:off x="4021137" y="2365375"/>
            <a:ext cx="24399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(Optional)	</a:t>
            </a: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i="0" sz="18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0" name="Google Shape;490;p2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1" name="Google Shape;491;p2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492" name="Google Shape;492;p21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1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1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1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1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7" name="Google Shape;497;p21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8" name="Google Shape;498;p21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9" name="Google Shape;499;p21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0" name="Google Shape;500;p21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1" name="Google Shape;501;p21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2" name="Google Shape;502;p21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3" name="Google Shape;503;p21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4" name="Google Shape;504;p21"/>
          <p:cNvGrpSpPr/>
          <p:nvPr/>
        </p:nvGrpSpPr>
        <p:grpSpPr>
          <a:xfrm>
            <a:off x="5397500" y="1592263"/>
            <a:ext cx="1493838" cy="928687"/>
            <a:chOff x="0" y="0"/>
            <a:chExt cx="941" cy="585"/>
          </a:xfrm>
        </p:grpSpPr>
        <p:cxnSp>
          <p:nvCxnSpPr>
            <p:cNvPr id="505" name="Google Shape;505;p21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06" name="Google Shape;506;p21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507" name="Google Shape;507;p21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08" name="Google Shape;508;p21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509" name="Google Shape;509;p21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0" name="Google Shape;510;p21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1" name="Google Shape;511;p21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{D826D1E0-27ED-4A7A-BB72-15F0CEF5AC27}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2" name="Google Shape;512;p21"/>
          <p:cNvSpPr/>
          <p:nvPr/>
        </p:nvSpPr>
        <p:spPr>
          <a:xfrm>
            <a:off x="203200" y="20320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3" name="Google Shape;513;p21"/>
          <p:cNvSpPr/>
          <p:nvPr/>
        </p:nvSpPr>
        <p:spPr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2"/>
          <p:cNvSpPr/>
          <p:nvPr/>
        </p:nvSpPr>
        <p:spPr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Google Shape;519;p2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0" name="Google Shape;520;p22"/>
          <p:cNvSpPr/>
          <p:nvPr/>
        </p:nvSpPr>
        <p:spPr>
          <a:xfrm>
            <a:off x="7770828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1" name="Google Shape;521;p2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522" name="Google Shape;522;p22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2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2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2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2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7" name="Google Shape;527;p22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8" name="Google Shape;528;p22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9" name="Google Shape;529;p22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0" name="Google Shape;530;p22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1" name="Google Shape;531;p22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2" name="Google Shape;532;p22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3" name="Google Shape;533;p22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4" name="Google Shape;534;p22"/>
          <p:cNvGrpSpPr/>
          <p:nvPr/>
        </p:nvGrpSpPr>
        <p:grpSpPr>
          <a:xfrm>
            <a:off x="5391150" y="2379663"/>
            <a:ext cx="1495425" cy="928687"/>
            <a:chOff x="0" y="0"/>
            <a:chExt cx="941" cy="585"/>
          </a:xfrm>
        </p:grpSpPr>
        <p:cxnSp>
          <p:nvCxnSpPr>
            <p:cNvPr id="535" name="Google Shape;535;p22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36" name="Google Shape;536;p22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537" name="Google Shape;537;p22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38" name="Google Shape;538;p22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539" name="Google Shape;539;p22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0" name="Google Shape;540;p22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1" name="Google Shape;541;p22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{D826D1E0-27ED-4A7A-BB72-15F0CEF5AC27}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2" name="Google Shape;542;p22"/>
          <p:cNvSpPr/>
          <p:nvPr/>
        </p:nvSpPr>
        <p:spPr>
          <a:xfrm>
            <a:off x="508000" y="23749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3" name="Google Shape;543;p22"/>
          <p:cNvSpPr/>
          <p:nvPr/>
        </p:nvSpPr>
        <p:spPr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3"/>
          <p:cNvSpPr/>
          <p:nvPr/>
        </p:nvSpPr>
        <p:spPr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9" name="Google Shape;549;p23"/>
          <p:cNvSpPr/>
          <p:nvPr/>
        </p:nvSpPr>
        <p:spPr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1" name="Google Shape;551;p23"/>
          <p:cNvSpPr/>
          <p:nvPr/>
        </p:nvSpPr>
        <p:spPr>
          <a:xfrm>
            <a:off x="7770827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2" name="Google Shape;552;p2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553" name="Google Shape;553;p23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3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3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3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3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8" name="Google Shape;558;p23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9" name="Google Shape;559;p23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0" name="Google Shape;560;p23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1" name="Google Shape;561;p23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2" name="Google Shape;562;p23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3" name="Google Shape;563;p23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4" name="Google Shape;564;p23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5" name="Google Shape;565;p23"/>
          <p:cNvGrpSpPr/>
          <p:nvPr/>
        </p:nvGrpSpPr>
        <p:grpSpPr>
          <a:xfrm>
            <a:off x="5397500" y="3225800"/>
            <a:ext cx="1493838" cy="928688"/>
            <a:chOff x="0" y="0"/>
            <a:chExt cx="941" cy="585"/>
          </a:xfrm>
        </p:grpSpPr>
        <p:cxnSp>
          <p:nvCxnSpPr>
            <p:cNvPr id="566" name="Google Shape;566;p23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67" name="Google Shape;567;p23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568" name="Google Shape;568;p23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69" name="Google Shape;569;p23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570" name="Google Shape;570;p23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1" name="Google Shape;571;p23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2" name="Google Shape;572;p23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{D826D1E0-27ED-4A7A-BB72-15F0CEF5AC27}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3" name="Google Shape;573;p23"/>
          <p:cNvSpPr/>
          <p:nvPr/>
        </p:nvSpPr>
        <p:spPr>
          <a:xfrm>
            <a:off x="914400" y="27305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4" name="Google Shape;574;p23"/>
          <p:cNvSpPr/>
          <p:nvPr/>
        </p:nvSpPr>
        <p:spPr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0" name="Google Shape;580;p24"/>
          <p:cNvSpPr/>
          <p:nvPr/>
        </p:nvSpPr>
        <p:spPr>
          <a:xfrm>
            <a:off x="7770827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1" name="Google Shape;581;p2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582" name="Google Shape;582;p24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4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4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4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4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7" name="Google Shape;587;p24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8" name="Google Shape;588;p24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9" name="Google Shape;589;p24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0" name="Google Shape;590;p24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1" name="Google Shape;591;p24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2" name="Google Shape;592;p24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3" name="Google Shape;593;p24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4" name="Google Shape;594;p24"/>
          <p:cNvGrpSpPr/>
          <p:nvPr/>
        </p:nvGrpSpPr>
        <p:grpSpPr>
          <a:xfrm>
            <a:off x="5391150" y="4056063"/>
            <a:ext cx="1495425" cy="928687"/>
            <a:chOff x="0" y="0"/>
            <a:chExt cx="941" cy="585"/>
          </a:xfrm>
        </p:grpSpPr>
        <p:cxnSp>
          <p:nvCxnSpPr>
            <p:cNvPr id="595" name="Google Shape;595;p24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96" name="Google Shape;596;p24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597" name="Google Shape;597;p24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98" name="Google Shape;598;p24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599" name="Google Shape;599;p24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0" name="Google Shape;600;p24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1" name="Google Shape;601;p24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{D826D1E0-27ED-4A7A-BB72-15F0CEF5AC27}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02" name="Google Shape;602;p24"/>
          <p:cNvSpPr/>
          <p:nvPr/>
        </p:nvSpPr>
        <p:spPr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Google Shape;603;p24"/>
          <p:cNvSpPr/>
          <p:nvPr/>
        </p:nvSpPr>
        <p:spPr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4"/>
          <p:cNvSpPr/>
          <p:nvPr/>
        </p:nvSpPr>
        <p:spPr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4"/>
          <p:cNvSpPr/>
          <p:nvPr/>
        </p:nvSpPr>
        <p:spPr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4"/>
          <p:cNvSpPr/>
          <p:nvPr/>
        </p:nvSpPr>
        <p:spPr>
          <a:xfrm>
            <a:off x="609600" y="27305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2" name="Google Shape;612;p25"/>
          <p:cNvSpPr/>
          <p:nvPr/>
        </p:nvSpPr>
        <p:spPr>
          <a:xfrm>
            <a:off x="7770828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3" name="Google Shape;613;p2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5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5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5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5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9" name="Google Shape;619;p25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0" name="Google Shape;620;p25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1" name="Google Shape;621;p25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2" name="Google Shape;622;p25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3" name="Google Shape;623;p25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4" name="Google Shape;624;p25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5" name="Google Shape;625;p25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6" name="Google Shape;626;p25"/>
          <p:cNvGrpSpPr/>
          <p:nvPr/>
        </p:nvGrpSpPr>
        <p:grpSpPr>
          <a:xfrm>
            <a:off x="5391150" y="4919663"/>
            <a:ext cx="1495425" cy="928687"/>
            <a:chOff x="0" y="0"/>
            <a:chExt cx="941" cy="585"/>
          </a:xfrm>
        </p:grpSpPr>
        <p:cxnSp>
          <p:nvCxnSpPr>
            <p:cNvPr id="627" name="Google Shape;627;p25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28" name="Google Shape;628;p25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629" name="Google Shape;629;p25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30" name="Google Shape;630;p25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631" name="Google Shape;631;p25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2" name="Google Shape;632;p25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3" name="Google Shape;633;p25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{D826D1E0-27ED-4A7A-BB72-15F0CEF5AC27}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34" name="Google Shape;634;p25"/>
          <p:cNvSpPr/>
          <p:nvPr/>
        </p:nvSpPr>
        <p:spPr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Google Shape;635;p25"/>
          <p:cNvSpPr/>
          <p:nvPr/>
        </p:nvSpPr>
        <p:spPr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5"/>
          <p:cNvSpPr/>
          <p:nvPr/>
        </p:nvSpPr>
        <p:spPr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5"/>
          <p:cNvSpPr/>
          <p:nvPr/>
        </p:nvSpPr>
        <p:spPr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5"/>
          <p:cNvSpPr/>
          <p:nvPr/>
        </p:nvSpPr>
        <p:spPr>
          <a:xfrm>
            <a:off x="1066800" y="37338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9" name="Google Shape;639;p25"/>
          <p:cNvSpPr/>
          <p:nvPr/>
        </p:nvSpPr>
        <p:spPr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5" name="Google Shape;645;p26"/>
          <p:cNvSpPr/>
          <p:nvPr/>
        </p:nvSpPr>
        <p:spPr>
          <a:xfrm>
            <a:off x="7770827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6" name="Google Shape;646;p2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47" name="Google Shape;647;p26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26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26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6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6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2" name="Google Shape;652;p26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3" name="Google Shape;653;p26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4" name="Google Shape;654;p26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5" name="Google Shape;655;p26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56" name="Google Shape;656;p26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7" name="Google Shape;657;p26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58" name="Google Shape;658;p26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9" name="Google Shape;659;p26"/>
          <p:cNvGrpSpPr/>
          <p:nvPr/>
        </p:nvGrpSpPr>
        <p:grpSpPr>
          <a:xfrm>
            <a:off x="5391150" y="4056063"/>
            <a:ext cx="1495425" cy="928687"/>
            <a:chOff x="0" y="0"/>
            <a:chExt cx="941" cy="585"/>
          </a:xfrm>
        </p:grpSpPr>
        <p:cxnSp>
          <p:nvCxnSpPr>
            <p:cNvPr id="660" name="Google Shape;660;p26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61" name="Google Shape;661;p26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662" name="Google Shape;662;p26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63" name="Google Shape;663;p26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664" name="Google Shape;664;p26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5" name="Google Shape;665;p26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6" name="Google Shape;666;p26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{D826D1E0-27ED-4A7A-BB72-15F0CEF5AC27}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67" name="Google Shape;667;p26"/>
          <p:cNvSpPr/>
          <p:nvPr/>
        </p:nvSpPr>
        <p:spPr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8" name="Google Shape;668;p26"/>
          <p:cNvSpPr/>
          <p:nvPr/>
        </p:nvSpPr>
        <p:spPr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26"/>
          <p:cNvSpPr/>
          <p:nvPr/>
        </p:nvSpPr>
        <p:spPr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26"/>
          <p:cNvSpPr/>
          <p:nvPr/>
        </p:nvSpPr>
        <p:spPr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26"/>
          <p:cNvSpPr/>
          <p:nvPr/>
        </p:nvSpPr>
        <p:spPr>
          <a:xfrm>
            <a:off x="685800" y="34290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7" name="Google Shape;677;p27"/>
          <p:cNvSpPr/>
          <p:nvPr/>
        </p:nvSpPr>
        <p:spPr>
          <a:xfrm>
            <a:off x="7770828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8" name="Google Shape;678;p2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27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27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27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27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4" name="Google Shape;684;p27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5" name="Google Shape;685;p27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6" name="Google Shape;686;p27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7" name="Google Shape;687;p27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8" name="Google Shape;688;p27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9" name="Google Shape;689;p27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0" name="Google Shape;690;p27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1" name="Google Shape;691;p27"/>
          <p:cNvGrpSpPr/>
          <p:nvPr/>
        </p:nvGrpSpPr>
        <p:grpSpPr>
          <a:xfrm>
            <a:off x="5397500" y="3225800"/>
            <a:ext cx="1493838" cy="928688"/>
            <a:chOff x="0" y="0"/>
            <a:chExt cx="941" cy="585"/>
          </a:xfrm>
        </p:grpSpPr>
        <p:cxnSp>
          <p:nvCxnSpPr>
            <p:cNvPr id="692" name="Google Shape;692;p27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93" name="Google Shape;693;p27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694" name="Google Shape;694;p27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95" name="Google Shape;695;p27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696" name="Google Shape;696;p27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7" name="Google Shape;697;p27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8" name="Google Shape;698;p27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{D826D1E0-27ED-4A7A-BB72-15F0CEF5AC27}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99" name="Google Shape;699;p27"/>
          <p:cNvSpPr/>
          <p:nvPr/>
        </p:nvSpPr>
        <p:spPr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0" name="Google Shape;700;p27"/>
          <p:cNvSpPr/>
          <p:nvPr/>
        </p:nvSpPr>
        <p:spPr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27"/>
          <p:cNvSpPr/>
          <p:nvPr/>
        </p:nvSpPr>
        <p:spPr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27"/>
          <p:cNvSpPr/>
          <p:nvPr/>
        </p:nvSpPr>
        <p:spPr>
          <a:xfrm>
            <a:off x="228600" y="29718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8" name="Google Shape;708;p28"/>
          <p:cNvSpPr/>
          <p:nvPr/>
        </p:nvSpPr>
        <p:spPr>
          <a:xfrm>
            <a:off x="7770828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9" name="Google Shape;709;p2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710" name="Google Shape;710;p28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8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8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8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28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5" name="Google Shape;715;p28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6" name="Google Shape;716;p28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7" name="Google Shape;717;p28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8" name="Google Shape;718;p28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9" name="Google Shape;719;p28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0" name="Google Shape;720;p28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1" name="Google Shape;721;p28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2" name="Google Shape;722;p28"/>
          <p:cNvGrpSpPr/>
          <p:nvPr/>
        </p:nvGrpSpPr>
        <p:grpSpPr>
          <a:xfrm>
            <a:off x="5391150" y="2379663"/>
            <a:ext cx="1495425" cy="928687"/>
            <a:chOff x="0" y="0"/>
            <a:chExt cx="941" cy="585"/>
          </a:xfrm>
        </p:grpSpPr>
        <p:cxnSp>
          <p:nvCxnSpPr>
            <p:cNvPr id="723" name="Google Shape;723;p28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24" name="Google Shape;724;p28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725" name="Google Shape;725;p28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26" name="Google Shape;726;p28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727" name="Google Shape;727;p28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8" name="Google Shape;728;p28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9" name="Google Shape;729;p28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{D826D1E0-27ED-4A7A-BB72-15F0CEF5AC27}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30" name="Google Shape;730;p28"/>
          <p:cNvSpPr/>
          <p:nvPr/>
        </p:nvSpPr>
        <p:spPr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1" name="Google Shape;731;p28"/>
          <p:cNvSpPr/>
          <p:nvPr/>
        </p:nvSpPr>
        <p:spPr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8"/>
          <p:cNvSpPr/>
          <p:nvPr/>
        </p:nvSpPr>
        <p:spPr>
          <a:xfrm>
            <a:off x="-152400" y="25146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Mechanisms in Procedures</a:t>
            </a:r>
            <a:endParaRPr/>
          </a:p>
        </p:txBody>
      </p:sp>
      <p:sp>
        <p:nvSpPr>
          <p:cNvPr id="191" name="Google Shape;191;p2"/>
          <p:cNvSpPr txBox="1"/>
          <p:nvPr>
            <p:ph idx="1" type="body"/>
          </p:nvPr>
        </p:nvSpPr>
        <p:spPr>
          <a:xfrm>
            <a:off x="381000" y="1219200"/>
            <a:ext cx="5257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Passing control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To beginning of procedure code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Back to return point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Passing data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Procedure arguments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Return value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Memory management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Allocate during procedure execution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Deallocate upon return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Mechanisms all implemented with machine instructions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x86-64 implementation of a procedure uses only those mechanisms required</a:t>
            </a:r>
            <a:endParaRPr/>
          </a:p>
        </p:txBody>
      </p:sp>
      <p:sp>
        <p:nvSpPr>
          <p:cNvPr id="192" name="Google Shape;192;p2"/>
          <p:cNvSpPr/>
          <p:nvPr/>
        </p:nvSpPr>
        <p:spPr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P(…) {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y = Q(x);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print(y)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"/>
          <p:cNvSpPr/>
          <p:nvPr/>
        </p:nvSpPr>
        <p:spPr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Q(int 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t = 3*i;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v[10];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v[t];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94" name="Google Shape;194;p2"/>
          <p:cNvGrpSpPr/>
          <p:nvPr/>
        </p:nvGrpSpPr>
        <p:grpSpPr>
          <a:xfrm>
            <a:off x="5334000" y="2057400"/>
            <a:ext cx="3352800" cy="3352800"/>
            <a:chOff x="5334000" y="2057400"/>
            <a:chExt cx="3352800" cy="3352800"/>
          </a:xfrm>
        </p:grpSpPr>
        <p:sp>
          <p:nvSpPr>
            <p:cNvPr id="195" name="Google Shape;195;p2"/>
            <p:cNvSpPr/>
            <p:nvPr/>
          </p:nvSpPr>
          <p:spPr>
            <a:xfrm>
              <a:off x="6477000" y="2057400"/>
              <a:ext cx="2209800" cy="2286000"/>
            </a:xfrm>
            <a:prstGeom prst="arc">
              <a:avLst>
                <a:gd fmla="val 16200000" name="adj1"/>
                <a:gd fmla="val 4768750" name="adj2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Gill Sans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 rot="10800000">
              <a:off x="5334000" y="2362200"/>
              <a:ext cx="1371600" cy="3048000"/>
            </a:xfrm>
            <a:prstGeom prst="arc">
              <a:avLst>
                <a:gd fmla="val 16200000" name="adj1"/>
                <a:gd fmla="val 5567493" name="adj2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Gill Sans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97" name="Google Shape;197;p2"/>
          <p:cNvGrpSpPr/>
          <p:nvPr/>
        </p:nvGrpSpPr>
        <p:grpSpPr>
          <a:xfrm>
            <a:off x="6248400" y="2133600"/>
            <a:ext cx="990600" cy="3200400"/>
            <a:chOff x="6248400" y="2133600"/>
            <a:chExt cx="990600" cy="3200400"/>
          </a:xfrm>
        </p:grpSpPr>
        <p:cxnSp>
          <p:nvCxnSpPr>
            <p:cNvPr id="198" name="Google Shape;198;p2"/>
            <p:cNvCxnSpPr/>
            <p:nvPr/>
          </p:nvCxnSpPr>
          <p:spPr>
            <a:xfrm>
              <a:off x="7010400" y="2133600"/>
              <a:ext cx="228600" cy="152400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99" name="Google Shape;199;p2"/>
            <p:cNvCxnSpPr/>
            <p:nvPr/>
          </p:nvCxnSpPr>
          <p:spPr>
            <a:xfrm rot="10800000">
              <a:off x="6248400" y="2133600"/>
              <a:ext cx="914400" cy="320040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200" name="Google Shape;200;p2"/>
          <p:cNvSpPr/>
          <p:nvPr/>
        </p:nvSpPr>
        <p:spPr>
          <a:xfrm>
            <a:off x="6019800" y="4419600"/>
            <a:ext cx="1447800" cy="381000"/>
          </a:xfrm>
          <a:prstGeom prst="rect">
            <a:avLst/>
          </a:prstGeom>
          <a:solidFill>
            <a:schemeClr val="accent1">
              <a:alpha val="22352"/>
            </a:schemeClr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8" name="Google Shape;738;p29"/>
          <p:cNvSpPr/>
          <p:nvPr/>
        </p:nvSpPr>
        <p:spPr>
          <a:xfrm>
            <a:off x="7770828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9" name="Google Shape;739;p2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740" name="Google Shape;740;p29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29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29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6A6A6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29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29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5" name="Google Shape;745;p29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6" name="Google Shape;746;p29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6A6A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7" name="Google Shape;747;p29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8" name="Google Shape;748;p29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9" name="Google Shape;749;p29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0" name="Google Shape;750;p29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1" name="Google Shape;751;p29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2" name="Google Shape;752;p29"/>
          <p:cNvGrpSpPr/>
          <p:nvPr/>
        </p:nvGrpSpPr>
        <p:grpSpPr>
          <a:xfrm>
            <a:off x="5397500" y="3225800"/>
            <a:ext cx="1493838" cy="928688"/>
            <a:chOff x="0" y="0"/>
            <a:chExt cx="941" cy="585"/>
          </a:xfrm>
        </p:grpSpPr>
        <p:cxnSp>
          <p:nvCxnSpPr>
            <p:cNvPr id="753" name="Google Shape;753;p29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54" name="Google Shape;754;p29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755" name="Google Shape;755;p29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56" name="Google Shape;756;p29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757" name="Google Shape;757;p29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8" name="Google Shape;758;p29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59" name="Google Shape;759;p29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{D826D1E0-27ED-4A7A-BB72-15F0CEF5AC27}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60" name="Google Shape;760;p29"/>
          <p:cNvSpPr/>
          <p:nvPr/>
        </p:nvSpPr>
        <p:spPr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1" name="Google Shape;761;p29"/>
          <p:cNvSpPr/>
          <p:nvPr/>
        </p:nvSpPr>
        <p:spPr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29"/>
          <p:cNvSpPr/>
          <p:nvPr/>
        </p:nvSpPr>
        <p:spPr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29"/>
          <p:cNvSpPr/>
          <p:nvPr/>
        </p:nvSpPr>
        <p:spPr>
          <a:xfrm>
            <a:off x="228600" y="29718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9" name="Google Shape;769;p30"/>
          <p:cNvSpPr/>
          <p:nvPr/>
        </p:nvSpPr>
        <p:spPr>
          <a:xfrm>
            <a:off x="7770828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0" name="Google Shape;770;p3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771" name="Google Shape;771;p30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0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0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0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0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6" name="Google Shape;776;p30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7" name="Google Shape;777;p30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8" name="Google Shape;778;p30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9" name="Google Shape;779;p30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80" name="Google Shape;780;p30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1" name="Google Shape;781;p30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82" name="Google Shape;782;p30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3" name="Google Shape;783;p30"/>
          <p:cNvGrpSpPr/>
          <p:nvPr/>
        </p:nvGrpSpPr>
        <p:grpSpPr>
          <a:xfrm>
            <a:off x="5391150" y="2379663"/>
            <a:ext cx="1495425" cy="928687"/>
            <a:chOff x="0" y="0"/>
            <a:chExt cx="941" cy="585"/>
          </a:xfrm>
        </p:grpSpPr>
        <p:cxnSp>
          <p:nvCxnSpPr>
            <p:cNvPr id="784" name="Google Shape;784;p30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85" name="Google Shape;785;p30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786" name="Google Shape;786;p30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87" name="Google Shape;787;p30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788" name="Google Shape;788;p30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9" name="Google Shape;789;p30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0" name="Google Shape;790;p30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{D826D1E0-27ED-4A7A-BB72-15F0CEF5AC27}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91" name="Google Shape;791;p30"/>
          <p:cNvSpPr/>
          <p:nvPr/>
        </p:nvSpPr>
        <p:spPr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2" name="Google Shape;792;p30"/>
          <p:cNvSpPr/>
          <p:nvPr/>
        </p:nvSpPr>
        <p:spPr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0"/>
          <p:cNvSpPr/>
          <p:nvPr/>
        </p:nvSpPr>
        <p:spPr>
          <a:xfrm>
            <a:off x="139700" y="25146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9" name="Google Shape;799;p3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0" name="Google Shape;800;p3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801" name="Google Shape;801;p31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31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1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1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1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6" name="Google Shape;806;p31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7" name="Google Shape;807;p31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8" name="Google Shape;808;p31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9" name="Google Shape;809;p31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0" name="Google Shape;810;p31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1" name="Google Shape;811;p31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2" name="Google Shape;812;p31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3" name="Google Shape;813;p31"/>
          <p:cNvGrpSpPr/>
          <p:nvPr/>
        </p:nvGrpSpPr>
        <p:grpSpPr>
          <a:xfrm>
            <a:off x="5397500" y="1592263"/>
            <a:ext cx="1493838" cy="928687"/>
            <a:chOff x="0" y="0"/>
            <a:chExt cx="941" cy="585"/>
          </a:xfrm>
        </p:grpSpPr>
        <p:cxnSp>
          <p:nvCxnSpPr>
            <p:cNvPr id="814" name="Google Shape;814;p31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15" name="Google Shape;815;p31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816" name="Google Shape;816;p31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17" name="Google Shape;817;p31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818" name="Google Shape;818;p31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9" name="Google Shape;819;p31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0" name="Google Shape;820;p31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{D826D1E0-27ED-4A7A-BB72-15F0CEF5AC27}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21" name="Google Shape;821;p31"/>
          <p:cNvSpPr/>
          <p:nvPr/>
        </p:nvSpPr>
        <p:spPr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2" name="Google Shape;822;p31"/>
          <p:cNvSpPr/>
          <p:nvPr/>
        </p:nvSpPr>
        <p:spPr>
          <a:xfrm>
            <a:off x="139700" y="25146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8" name="Google Shape;828;p32"/>
          <p:cNvSpPr/>
          <p:nvPr/>
        </p:nvSpPr>
        <p:spPr>
          <a:xfrm>
            <a:off x="7775628" y="25350"/>
            <a:ext cx="16404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9" name="Google Shape;829;p3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x86-64/Linux Stack Frame</a:t>
            </a:r>
            <a:endParaRPr/>
          </a:p>
        </p:txBody>
      </p:sp>
      <p:sp>
        <p:nvSpPr>
          <p:cNvPr id="830" name="Google Shape;830;p32"/>
          <p:cNvSpPr txBox="1"/>
          <p:nvPr>
            <p:ph idx="1" type="body"/>
          </p:nvPr>
        </p:nvSpPr>
        <p:spPr>
          <a:xfrm>
            <a:off x="381000" y="1397000"/>
            <a:ext cx="53721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Current Stack Frame (“Top” to Bottom)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“Argument build:”</a:t>
            </a:r>
            <a:br>
              <a:rPr lang="en-US"/>
            </a:br>
            <a:r>
              <a:rPr lang="en-US"/>
              <a:t>Parameters for function about to call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Local variables</a:t>
            </a:r>
            <a:br>
              <a:rPr lang="en-US"/>
            </a:br>
            <a:r>
              <a:rPr lang="en-US"/>
              <a:t>If can’t keep in registers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Saved register context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Old frame pointer (optional)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Caller Stack Frame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Return address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Pushed by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call</a:t>
            </a:r>
            <a:r>
              <a:rPr lang="en-US"/>
              <a:t> instruction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Arguments for this call</a:t>
            </a:r>
            <a:endParaRPr/>
          </a:p>
        </p:txBody>
      </p:sp>
      <p:sp>
        <p:nvSpPr>
          <p:cNvPr id="831" name="Google Shape;831;p32"/>
          <p:cNvSpPr/>
          <p:nvPr/>
        </p:nvSpPr>
        <p:spPr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32"/>
          <p:cNvSpPr/>
          <p:nvPr/>
        </p:nvSpPr>
        <p:spPr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2"/>
          <p:cNvSpPr/>
          <p:nvPr/>
        </p:nvSpPr>
        <p:spPr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(Optional)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32"/>
          <p:cNvSpPr/>
          <p:nvPr/>
        </p:nvSpPr>
        <p:spPr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5" name="Google Shape;835;p32"/>
          <p:cNvSpPr/>
          <p:nvPr/>
        </p:nvSpPr>
        <p:spPr>
          <a:xfrm>
            <a:off x="7366000" y="3581400"/>
            <a:ext cx="1270000" cy="304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Old </a:t>
            </a:r>
            <a:r>
              <a:rPr b="1" i="0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%rbp</a:t>
            </a:r>
            <a:endParaRPr b="1" i="0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6" name="Google Shape;836;p32"/>
          <p:cNvSpPr/>
          <p:nvPr/>
        </p:nvSpPr>
        <p:spPr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7+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32"/>
          <p:cNvSpPr/>
          <p:nvPr/>
        </p:nvSpPr>
        <p:spPr>
          <a:xfrm>
            <a:off x="6235700" y="2125663"/>
            <a:ext cx="684213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Caller</a:t>
            </a:r>
            <a:endParaRPr b="1" i="0" sz="4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32"/>
          <p:cNvSpPr/>
          <p:nvPr/>
        </p:nvSpPr>
        <p:spPr>
          <a:xfrm>
            <a:off x="6981825" y="1295400"/>
            <a:ext cx="228600" cy="22606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9" name="Google Shape;839;p32"/>
          <p:cNvCxnSpPr/>
          <p:nvPr/>
        </p:nvCxnSpPr>
        <p:spPr>
          <a:xfrm>
            <a:off x="6469063" y="3732213"/>
            <a:ext cx="71755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0" name="Google Shape;840;p32"/>
          <p:cNvSpPr/>
          <p:nvPr/>
        </p:nvSpPr>
        <p:spPr>
          <a:xfrm>
            <a:off x="4927600" y="3268663"/>
            <a:ext cx="1562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 pointer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841" name="Google Shape;841;p32"/>
          <p:cNvCxnSpPr/>
          <p:nvPr/>
        </p:nvCxnSpPr>
        <p:spPr>
          <a:xfrm>
            <a:off x="6478588" y="6488112"/>
            <a:ext cx="71913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2" name="Google Shape;842;p32"/>
          <p:cNvSpPr/>
          <p:nvPr/>
        </p:nvSpPr>
        <p:spPr>
          <a:xfrm>
            <a:off x="5005388" y="6019800"/>
            <a:ext cx="1485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pointer</a:t>
            </a:r>
            <a:endParaRPr b="1" i="0" sz="4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43" name="Google Shape;843;p32"/>
          <p:cNvSpPr/>
          <p:nvPr/>
        </p:nvSpPr>
        <p:spPr>
          <a:xfrm>
            <a:off x="4953000" y="3810000"/>
            <a:ext cx="1562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(Optional)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9" name="Google Shape;849;p3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0" name="Google Shape;850;p3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incr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51" name="Google Shape;851;p33"/>
          <p:cNvSpPr/>
          <p:nvPr/>
        </p:nvSpPr>
        <p:spPr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incr(long *p, long val)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x = *p;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y = x + 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*p = 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33"/>
          <p:cNvSpPr/>
          <p:nvPr/>
        </p:nvSpPr>
        <p:spPr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%rdi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%rax</a:t>
            </a:r>
            <a:endParaRPr b="1" i="0" sz="18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%rax, %rsi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%rsi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(%rdi)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853" name="Google Shape;853;p33"/>
          <p:cNvGraphicFramePr/>
          <p:nvPr/>
        </p:nvGraphicFramePr>
        <p:xfrm>
          <a:off x="5257800" y="411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{89B27DA1-7533-4F04-B996-A53A079DFC08}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9" name="Google Shape;859;p3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0" name="Google Shape;860;p3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Calling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incr</a:t>
            </a:r>
            <a:r>
              <a:rPr lang="en-US"/>
              <a:t> #1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61" name="Google Shape;861;p34"/>
          <p:cNvSpPr/>
          <p:nvPr/>
        </p:nvSpPr>
        <p:spPr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$3000, %esi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8(%rsp),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2" name="Google Shape;862;p34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long v1 = 15213;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v1+v2;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63" name="Google Shape;863;p34"/>
          <p:cNvCxnSpPr/>
          <p:nvPr/>
        </p:nvCxnSpPr>
        <p:spPr>
          <a:xfrm rot="10800000">
            <a:off x="6477000" y="27432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4" name="Google Shape;864;p34"/>
          <p:cNvSpPr/>
          <p:nvPr/>
        </p:nvSpPr>
        <p:spPr>
          <a:xfrm>
            <a:off x="6983413" y="25844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65" name="Google Shape;865;p34"/>
          <p:cNvSpPr/>
          <p:nvPr/>
        </p:nvSpPr>
        <p:spPr>
          <a:xfrm>
            <a:off x="5181600" y="987000"/>
            <a:ext cx="23016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Stack Structure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34"/>
          <p:cNvSpPr/>
          <p:nvPr/>
        </p:nvSpPr>
        <p:spPr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34"/>
          <p:cNvSpPr/>
          <p:nvPr/>
        </p:nvSpPr>
        <p:spPr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34"/>
          <p:cNvSpPr/>
          <p:nvPr/>
        </p:nvSpPr>
        <p:spPr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15213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69" name="Google Shape;869;p34"/>
          <p:cNvSpPr/>
          <p:nvPr/>
        </p:nvSpPr>
        <p:spPr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0" name="Google Shape;870;p34"/>
          <p:cNvCxnSpPr/>
          <p:nvPr/>
        </p:nvCxnSpPr>
        <p:spPr>
          <a:xfrm rot="10800000">
            <a:off x="6503987" y="633095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1" name="Google Shape;871;p34"/>
          <p:cNvSpPr/>
          <p:nvPr/>
        </p:nvSpPr>
        <p:spPr>
          <a:xfrm>
            <a:off x="7010400" y="61023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72" name="Google Shape;872;p34"/>
          <p:cNvSpPr/>
          <p:nvPr/>
        </p:nvSpPr>
        <p:spPr>
          <a:xfrm>
            <a:off x="5081725" y="3658963"/>
            <a:ext cx="2677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Resulting Stack Structure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34"/>
          <p:cNvSpPr/>
          <p:nvPr/>
        </p:nvSpPr>
        <p:spPr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34"/>
          <p:cNvSpPr/>
          <p:nvPr/>
        </p:nvSpPr>
        <p:spPr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5" name="Google Shape;875;p34"/>
          <p:cNvCxnSpPr/>
          <p:nvPr/>
        </p:nvCxnSpPr>
        <p:spPr>
          <a:xfrm rot="10800000">
            <a:off x="6477000" y="59436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6" name="Google Shape;876;p34"/>
          <p:cNvSpPr/>
          <p:nvPr/>
        </p:nvSpPr>
        <p:spPr>
          <a:xfrm>
            <a:off x="6983413" y="57150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%rsp+8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2" name="Google Shape;882;p35"/>
          <p:cNvSpPr/>
          <p:nvPr/>
        </p:nvSpPr>
        <p:spPr>
          <a:xfrm>
            <a:off x="7791727" y="22225"/>
            <a:ext cx="1592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3" name="Google Shape;883;p3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Calling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incr</a:t>
            </a:r>
            <a:r>
              <a:rPr lang="en-US"/>
              <a:t> #2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84" name="Google Shape;884;p35"/>
          <p:cNvSpPr/>
          <p:nvPr/>
        </p:nvSpPr>
        <p:spPr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$3000, %esi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8(%rsp),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5" name="Google Shape;885;p35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long v2 = incr(&amp;v1, 3000);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v1+v2;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6" name="Google Shape;886;p35"/>
          <p:cNvSpPr/>
          <p:nvPr/>
        </p:nvSpPr>
        <p:spPr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15213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87" name="Google Shape;887;p35"/>
          <p:cNvSpPr/>
          <p:nvPr/>
        </p:nvSpPr>
        <p:spPr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8" name="Google Shape;888;p35"/>
          <p:cNvCxnSpPr/>
          <p:nvPr/>
        </p:nvCxnSpPr>
        <p:spPr>
          <a:xfrm rot="10800000">
            <a:off x="6503987" y="358775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89" name="Google Shape;889;p35"/>
          <p:cNvSpPr/>
          <p:nvPr/>
        </p:nvSpPr>
        <p:spPr>
          <a:xfrm>
            <a:off x="7010400" y="33591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90" name="Google Shape;890;p35"/>
          <p:cNvSpPr/>
          <p:nvPr/>
        </p:nvSpPr>
        <p:spPr>
          <a:xfrm>
            <a:off x="5943600" y="1143000"/>
            <a:ext cx="166066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Structure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35"/>
          <p:cNvSpPr/>
          <p:nvPr/>
        </p:nvSpPr>
        <p:spPr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35"/>
          <p:cNvSpPr/>
          <p:nvPr/>
        </p:nvSpPr>
        <p:spPr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3" name="Google Shape;893;p35"/>
          <p:cNvCxnSpPr/>
          <p:nvPr/>
        </p:nvCxnSpPr>
        <p:spPr>
          <a:xfrm rot="10800000">
            <a:off x="6477000" y="32004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4" name="Google Shape;894;p35"/>
          <p:cNvSpPr/>
          <p:nvPr/>
        </p:nvSpPr>
        <p:spPr>
          <a:xfrm>
            <a:off x="6983413" y="29718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%rsp+8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aphicFrame>
        <p:nvGraphicFramePr>
          <p:cNvPr id="895" name="Google Shape;895;p35"/>
          <p:cNvGraphicFramePr/>
          <p:nvPr/>
        </p:nvGraphicFramePr>
        <p:xfrm>
          <a:off x="5257800" y="411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{89B27DA1-7533-4F04-B996-A53A079DFC08}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&amp;v1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1" name="Google Shape;901;p36"/>
          <p:cNvSpPr/>
          <p:nvPr/>
        </p:nvSpPr>
        <p:spPr>
          <a:xfrm>
            <a:off x="7791727" y="22225"/>
            <a:ext cx="1592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2" name="Google Shape;902;p3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Calling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incr</a:t>
            </a:r>
            <a:r>
              <a:rPr lang="en-US"/>
              <a:t> #3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03" name="Google Shape;903;p36"/>
          <p:cNvSpPr/>
          <p:nvPr/>
        </p:nvSpPr>
        <p:spPr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movl    $3000, %esi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call    incr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8(%rsp),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4" name="Google Shape;904;p36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long v2 = incr(&amp;v1, 3000);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v1+v2;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5" name="Google Shape;905;p36"/>
          <p:cNvSpPr/>
          <p:nvPr/>
        </p:nvSpPr>
        <p:spPr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18213</a:t>
            </a:r>
            <a:endParaRPr b="1" i="0" sz="1800" u="none" cap="none" strike="noStrike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06" name="Google Shape;906;p36"/>
          <p:cNvSpPr/>
          <p:nvPr/>
        </p:nvSpPr>
        <p:spPr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7" name="Google Shape;907;p36"/>
          <p:cNvCxnSpPr/>
          <p:nvPr/>
        </p:nvCxnSpPr>
        <p:spPr>
          <a:xfrm rot="10800000">
            <a:off x="6503987" y="358775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8" name="Google Shape;908;p36"/>
          <p:cNvSpPr/>
          <p:nvPr/>
        </p:nvSpPr>
        <p:spPr>
          <a:xfrm>
            <a:off x="7010400" y="33591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09" name="Google Shape;909;p36"/>
          <p:cNvSpPr/>
          <p:nvPr/>
        </p:nvSpPr>
        <p:spPr>
          <a:xfrm>
            <a:off x="5181600" y="1063075"/>
            <a:ext cx="1660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Structure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36"/>
          <p:cNvSpPr/>
          <p:nvPr/>
        </p:nvSpPr>
        <p:spPr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36"/>
          <p:cNvSpPr/>
          <p:nvPr/>
        </p:nvSpPr>
        <p:spPr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2" name="Google Shape;912;p36"/>
          <p:cNvCxnSpPr/>
          <p:nvPr/>
        </p:nvCxnSpPr>
        <p:spPr>
          <a:xfrm rot="10800000">
            <a:off x="6477000" y="32004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3" name="Google Shape;913;p36"/>
          <p:cNvSpPr/>
          <p:nvPr/>
        </p:nvSpPr>
        <p:spPr>
          <a:xfrm>
            <a:off x="6983413" y="29718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%rsp+8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aphicFrame>
        <p:nvGraphicFramePr>
          <p:cNvPr id="914" name="Google Shape;914;p36"/>
          <p:cNvGraphicFramePr/>
          <p:nvPr/>
        </p:nvGraphicFramePr>
        <p:xfrm>
          <a:off x="5257800" y="411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{89B27DA1-7533-4F04-B996-A53A079DFC08}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&amp;v1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0" name="Google Shape;920;p37"/>
          <p:cNvSpPr/>
          <p:nvPr/>
        </p:nvSpPr>
        <p:spPr>
          <a:xfrm>
            <a:off x="7791727" y="22225"/>
            <a:ext cx="1592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1" name="Google Shape;921;p3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Calling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incr</a:t>
            </a:r>
            <a:r>
              <a:rPr lang="en-US"/>
              <a:t> #4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22" name="Google Shape;922;p37"/>
          <p:cNvSpPr/>
          <p:nvPr/>
        </p:nvSpPr>
        <p:spPr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movl    $3000, %esi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addq    8(%rsp), %rax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3" name="Google Shape;923;p37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v1+v2;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4" name="Google Shape;924;p37"/>
          <p:cNvSpPr/>
          <p:nvPr/>
        </p:nvSpPr>
        <p:spPr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18213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25" name="Google Shape;925;p37"/>
          <p:cNvSpPr/>
          <p:nvPr/>
        </p:nvSpPr>
        <p:spPr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6" name="Google Shape;926;p37"/>
          <p:cNvCxnSpPr/>
          <p:nvPr/>
        </p:nvCxnSpPr>
        <p:spPr>
          <a:xfrm rot="10800000">
            <a:off x="6503987" y="320675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7" name="Google Shape;927;p37"/>
          <p:cNvSpPr/>
          <p:nvPr/>
        </p:nvSpPr>
        <p:spPr>
          <a:xfrm>
            <a:off x="7010400" y="29781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28" name="Google Shape;928;p37"/>
          <p:cNvSpPr/>
          <p:nvPr/>
        </p:nvSpPr>
        <p:spPr>
          <a:xfrm>
            <a:off x="5181600" y="910800"/>
            <a:ext cx="1660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Structure</a:t>
            </a:r>
            <a:endParaRPr b="1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37"/>
          <p:cNvSpPr/>
          <p:nvPr/>
        </p:nvSpPr>
        <p:spPr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37"/>
          <p:cNvSpPr/>
          <p:nvPr/>
        </p:nvSpPr>
        <p:spPr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1" name="Google Shape;931;p37"/>
          <p:cNvCxnSpPr/>
          <p:nvPr/>
        </p:nvCxnSpPr>
        <p:spPr>
          <a:xfrm rot="10800000">
            <a:off x="6477000" y="28194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2" name="Google Shape;932;p37"/>
          <p:cNvSpPr/>
          <p:nvPr/>
        </p:nvSpPr>
        <p:spPr>
          <a:xfrm>
            <a:off x="6983413" y="25908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%rsp+8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aphicFrame>
        <p:nvGraphicFramePr>
          <p:cNvPr id="933" name="Google Shape;933;p37"/>
          <p:cNvGraphicFramePr/>
          <p:nvPr/>
        </p:nvGraphicFramePr>
        <p:xfrm>
          <a:off x="5257800" y="3733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{89B27DA1-7533-4F04-B996-A53A079DFC08}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934" name="Google Shape;934;p37"/>
          <p:cNvCxnSpPr/>
          <p:nvPr/>
        </p:nvCxnSpPr>
        <p:spPr>
          <a:xfrm rot="10800000">
            <a:off x="6477000" y="63246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5" name="Google Shape;935;p37"/>
          <p:cNvSpPr/>
          <p:nvPr/>
        </p:nvSpPr>
        <p:spPr>
          <a:xfrm>
            <a:off x="6983413" y="609600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36" name="Google Shape;936;p37"/>
          <p:cNvSpPr/>
          <p:nvPr/>
        </p:nvSpPr>
        <p:spPr>
          <a:xfrm>
            <a:off x="5181600" y="4797000"/>
            <a:ext cx="2623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Stack Structure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37"/>
          <p:cNvSpPr/>
          <p:nvPr/>
        </p:nvSpPr>
        <p:spPr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37"/>
          <p:cNvSpPr/>
          <p:nvPr/>
        </p:nvSpPr>
        <p:spPr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44" name="Google Shape;944;p38"/>
          <p:cNvSpPr/>
          <p:nvPr/>
        </p:nvSpPr>
        <p:spPr>
          <a:xfrm>
            <a:off x="7807825" y="22225"/>
            <a:ext cx="15759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45" name="Google Shape;945;p3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Calling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incr</a:t>
            </a:r>
            <a:r>
              <a:rPr lang="en-US"/>
              <a:t> #5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46" name="Google Shape;946;p38"/>
          <p:cNvSpPr/>
          <p:nvPr/>
        </p:nvSpPr>
        <p:spPr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movl    $3000, %esi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addq    8(%rsp), %rax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7" name="Google Shape;947;p38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return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v1+v2;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48" name="Google Shape;948;p38"/>
          <p:cNvGraphicFramePr/>
          <p:nvPr/>
        </p:nvGraphicFramePr>
        <p:xfrm>
          <a:off x="5257800" y="3733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{89B27DA1-7533-4F04-B996-A53A079DFC08}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949" name="Google Shape;949;p38"/>
          <p:cNvCxnSpPr/>
          <p:nvPr/>
        </p:nvCxnSpPr>
        <p:spPr>
          <a:xfrm rot="10800000">
            <a:off x="6553200" y="28956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0" name="Google Shape;950;p38"/>
          <p:cNvSpPr/>
          <p:nvPr/>
        </p:nvSpPr>
        <p:spPr>
          <a:xfrm>
            <a:off x="7059613" y="266700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51" name="Google Shape;951;p38"/>
          <p:cNvSpPr/>
          <p:nvPr/>
        </p:nvSpPr>
        <p:spPr>
          <a:xfrm>
            <a:off x="6019800" y="1219200"/>
            <a:ext cx="2623840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Stack Structure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38"/>
          <p:cNvSpPr/>
          <p:nvPr/>
        </p:nvSpPr>
        <p:spPr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38"/>
          <p:cNvSpPr/>
          <p:nvPr/>
        </p:nvSpPr>
        <p:spPr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4" name="Google Shape;954;p38"/>
          <p:cNvCxnSpPr/>
          <p:nvPr/>
        </p:nvCxnSpPr>
        <p:spPr>
          <a:xfrm rot="10800000">
            <a:off x="6553200" y="59436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5" name="Google Shape;955;p38"/>
          <p:cNvSpPr/>
          <p:nvPr/>
        </p:nvSpPr>
        <p:spPr>
          <a:xfrm>
            <a:off x="7059613" y="571500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56" name="Google Shape;956;p38"/>
          <p:cNvSpPr/>
          <p:nvPr/>
        </p:nvSpPr>
        <p:spPr>
          <a:xfrm>
            <a:off x="6019800" y="4648200"/>
            <a:ext cx="2211818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Stack Structure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38"/>
          <p:cNvSpPr/>
          <p:nvPr/>
        </p:nvSpPr>
        <p:spPr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7" name="Google Shape;207;p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208" name="Google Shape;208;p3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Procedures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/>
              <a:t>Stack Structure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Calling Conventions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Passing control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Passing data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Managing local data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Illustration of Recursion</a:t>
            </a:r>
            <a:endParaRPr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3" name="Google Shape;963;p39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4" name="Google Shape;964;p3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Register Saving Conventions</a:t>
            </a:r>
            <a:endParaRPr/>
          </a:p>
        </p:txBody>
      </p:sp>
      <p:sp>
        <p:nvSpPr>
          <p:cNvPr id="965" name="Google Shape;965;p39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When procedure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yoo</a:t>
            </a:r>
            <a:r>
              <a:rPr lang="en-US"/>
              <a:t> calls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who</a:t>
            </a:r>
            <a:r>
              <a:rPr lang="en-US"/>
              <a:t>: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yoo</a:t>
            </a:r>
            <a:r>
              <a:rPr lang="en-US"/>
              <a:t> is the 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caller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who</a:t>
            </a:r>
            <a:r>
              <a:rPr lang="en-US"/>
              <a:t> is the 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callee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Can register be used for temporary storage?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Contents of register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%rdx</a:t>
            </a:r>
            <a:r>
              <a:rPr lang="en-US"/>
              <a:t> overwritten by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who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This could be trouble ➙ something should be done!</a:t>
            </a:r>
            <a:endParaRPr sz="1800"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Need some coordination</a:t>
            </a:r>
            <a:endParaRPr/>
          </a:p>
        </p:txBody>
      </p:sp>
      <p:sp>
        <p:nvSpPr>
          <p:cNvPr id="966" name="Google Shape;966;p39"/>
          <p:cNvSpPr/>
          <p:nvPr/>
        </p:nvSpPr>
        <p:spPr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• • •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movq $15213,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%rdx</a:t>
            </a:r>
            <a:endParaRPr b="1" i="0" sz="24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who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addq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%rdx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%rax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• • •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7" name="Google Shape;967;p39"/>
          <p:cNvSpPr/>
          <p:nvPr/>
        </p:nvSpPr>
        <p:spPr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• • •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subq $18213,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%rdx</a:t>
            </a:r>
            <a:endParaRPr b="1" i="0" sz="24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• • •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4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3" name="Google Shape;973;p4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4" name="Google Shape;974;p4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Register Saving Conventions</a:t>
            </a:r>
            <a:endParaRPr/>
          </a:p>
        </p:txBody>
      </p:sp>
      <p:sp>
        <p:nvSpPr>
          <p:cNvPr id="975" name="Google Shape;975;p40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When procedure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yoo</a:t>
            </a:r>
            <a:r>
              <a:rPr lang="en-US"/>
              <a:t> calls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who</a:t>
            </a:r>
            <a:r>
              <a:rPr lang="en-US"/>
              <a:t>: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yoo</a:t>
            </a:r>
            <a:r>
              <a:rPr lang="en-US"/>
              <a:t> is the 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caller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who</a:t>
            </a:r>
            <a:r>
              <a:rPr lang="en-US"/>
              <a:t> is the 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callee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Can register be used for temporary storage?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Conventions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“Caller Saved”</a:t>
            </a:r>
            <a:endParaRPr b="1" i="1">
              <a:solidFill>
                <a:srgbClr val="9800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Caller saves temporary values in its frame before the call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“Callee Saved”</a:t>
            </a:r>
            <a:endParaRPr b="1" i="1">
              <a:solidFill>
                <a:srgbClr val="9800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Callee saves temporary values in its frame before using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Callee restores them before returning to caller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4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1" name="Google Shape;981;p4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2" name="Google Shape;982;p41"/>
          <p:cNvSpPr txBox="1"/>
          <p:nvPr>
            <p:ph type="title"/>
          </p:nvPr>
        </p:nvSpPr>
        <p:spPr>
          <a:xfrm>
            <a:off x="381000" y="254000"/>
            <a:ext cx="647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Linux Register Usage #1</a:t>
            </a:r>
            <a:endParaRPr/>
          </a:p>
        </p:txBody>
      </p:sp>
      <p:sp>
        <p:nvSpPr>
          <p:cNvPr id="983" name="Google Shape;983;p41"/>
          <p:cNvSpPr txBox="1"/>
          <p:nvPr>
            <p:ph idx="1" type="body"/>
          </p:nvPr>
        </p:nvSpPr>
        <p:spPr>
          <a:xfrm>
            <a:off x="381000" y="1397000"/>
            <a:ext cx="4064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%rax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Return value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Also caller-saved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be modified by procedure</a:t>
            </a:r>
            <a:endParaRPr/>
          </a:p>
          <a:p>
            <a:pPr indent="-254000" lvl="0" marL="292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%rdi</a:t>
            </a:r>
            <a:r>
              <a:rPr b="0" lang="en-US"/>
              <a:t>, ...,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%r9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Arguments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Also caller-saved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be modified by procedure</a:t>
            </a:r>
            <a:endParaRPr/>
          </a:p>
          <a:p>
            <a:pPr indent="-254000" lvl="0" marL="292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%r10</a:t>
            </a:r>
            <a:r>
              <a:rPr b="0" lang="en-US"/>
              <a:t>,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%r11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Caller-saved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be modified by procedure</a:t>
            </a:r>
            <a:endParaRPr/>
          </a:p>
          <a:p>
            <a:pPr indent="-952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952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952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984" name="Google Shape;984;p41"/>
          <p:cNvSpPr/>
          <p:nvPr/>
        </p:nvSpPr>
        <p:spPr>
          <a:xfrm>
            <a:off x="6324600" y="1600200"/>
            <a:ext cx="2540000" cy="381000"/>
          </a:xfrm>
          <a:prstGeom prst="rect">
            <a:avLst/>
          </a:prstGeom>
          <a:solidFill>
            <a:srgbClr val="FFB7B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%rax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85" name="Google Shape;985;p41"/>
          <p:cNvSpPr/>
          <p:nvPr/>
        </p:nvSpPr>
        <p:spPr>
          <a:xfrm>
            <a:off x="6324600" y="2971800"/>
            <a:ext cx="2540000" cy="381000"/>
          </a:xfrm>
          <a:prstGeom prst="rect">
            <a:avLst/>
          </a:prstGeom>
          <a:solidFill>
            <a:srgbClr val="D0D0E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%rdx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86" name="Google Shape;986;p41"/>
          <p:cNvSpPr/>
          <p:nvPr/>
        </p:nvSpPr>
        <p:spPr>
          <a:xfrm>
            <a:off x="6324600" y="3429000"/>
            <a:ext cx="2540000" cy="381000"/>
          </a:xfrm>
          <a:prstGeom prst="rect">
            <a:avLst/>
          </a:prstGeom>
          <a:solidFill>
            <a:srgbClr val="D0D0E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%rcx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87" name="Google Shape;987;p41"/>
          <p:cNvSpPr/>
          <p:nvPr/>
        </p:nvSpPr>
        <p:spPr>
          <a:xfrm>
            <a:off x="5867400" y="2057400"/>
            <a:ext cx="304800" cy="26670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8" name="Google Shape;988;p41"/>
          <p:cNvSpPr/>
          <p:nvPr/>
        </p:nvSpPr>
        <p:spPr>
          <a:xfrm>
            <a:off x="4522513" y="1600200"/>
            <a:ext cx="127359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41"/>
          <p:cNvSpPr/>
          <p:nvPr/>
        </p:nvSpPr>
        <p:spPr>
          <a:xfrm>
            <a:off x="6324600" y="3886200"/>
            <a:ext cx="2540000" cy="381000"/>
          </a:xfrm>
          <a:prstGeom prst="rect">
            <a:avLst/>
          </a:prstGeom>
          <a:solidFill>
            <a:srgbClr val="D0D0E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90" name="Google Shape;990;p41"/>
          <p:cNvSpPr/>
          <p:nvPr/>
        </p:nvSpPr>
        <p:spPr>
          <a:xfrm>
            <a:off x="6324600" y="4343400"/>
            <a:ext cx="2540000" cy="381000"/>
          </a:xfrm>
          <a:prstGeom prst="rect">
            <a:avLst/>
          </a:prstGeom>
          <a:solidFill>
            <a:srgbClr val="D0D0E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91" name="Google Shape;991;p41"/>
          <p:cNvSpPr/>
          <p:nvPr/>
        </p:nvSpPr>
        <p:spPr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%r10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92" name="Google Shape;992;p41"/>
          <p:cNvSpPr/>
          <p:nvPr/>
        </p:nvSpPr>
        <p:spPr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%r11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93" name="Google Shape;993;p41"/>
          <p:cNvSpPr/>
          <p:nvPr/>
        </p:nvSpPr>
        <p:spPr>
          <a:xfrm>
            <a:off x="6324600" y="2057400"/>
            <a:ext cx="2540000" cy="381000"/>
          </a:xfrm>
          <a:prstGeom prst="rect">
            <a:avLst/>
          </a:prstGeom>
          <a:solidFill>
            <a:srgbClr val="D0D0E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%rdi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94" name="Google Shape;994;p41"/>
          <p:cNvSpPr/>
          <p:nvPr/>
        </p:nvSpPr>
        <p:spPr>
          <a:xfrm>
            <a:off x="6324600" y="2514600"/>
            <a:ext cx="2540000" cy="381000"/>
          </a:xfrm>
          <a:prstGeom prst="rect">
            <a:avLst/>
          </a:prstGeom>
          <a:solidFill>
            <a:srgbClr val="D0D0E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%rsi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95" name="Google Shape;995;p41"/>
          <p:cNvSpPr/>
          <p:nvPr/>
        </p:nvSpPr>
        <p:spPr>
          <a:xfrm>
            <a:off x="4687071" y="3200400"/>
            <a:ext cx="11090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41"/>
          <p:cNvSpPr/>
          <p:nvPr/>
        </p:nvSpPr>
        <p:spPr>
          <a:xfrm>
            <a:off x="4486772" y="5029200"/>
            <a:ext cx="1270468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Caller-saved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temporaries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41"/>
          <p:cNvSpPr/>
          <p:nvPr/>
        </p:nvSpPr>
        <p:spPr>
          <a:xfrm>
            <a:off x="5867400" y="4800600"/>
            <a:ext cx="304800" cy="8382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3" name="Google Shape;1003;p42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4" name="Google Shape;1004;p42"/>
          <p:cNvSpPr txBox="1"/>
          <p:nvPr>
            <p:ph type="title"/>
          </p:nvPr>
        </p:nvSpPr>
        <p:spPr>
          <a:xfrm>
            <a:off x="381000" y="2540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Linux Register Usage #2</a:t>
            </a:r>
            <a:endParaRPr/>
          </a:p>
        </p:txBody>
      </p:sp>
      <p:sp>
        <p:nvSpPr>
          <p:cNvPr id="1005" name="Google Shape;1005;p42"/>
          <p:cNvSpPr txBox="1"/>
          <p:nvPr>
            <p:ph idx="1" type="body"/>
          </p:nvPr>
        </p:nvSpPr>
        <p:spPr>
          <a:xfrm>
            <a:off x="381000" y="1397000"/>
            <a:ext cx="4064000" cy="4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%rbx</a:t>
            </a:r>
            <a:r>
              <a:rPr lang="en-US"/>
              <a:t>,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%r12</a:t>
            </a:r>
            <a:r>
              <a:rPr lang="en-US"/>
              <a:t>,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%r13</a:t>
            </a:r>
            <a:r>
              <a:rPr lang="en-US"/>
              <a:t>,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%r14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Callee-saved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Callee must save &amp; restore</a:t>
            </a:r>
            <a:endParaRPr/>
          </a:p>
          <a:p>
            <a:pPr indent="-254000" lvl="0" marL="292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%rbp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Callee-saved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Callee must save &amp; restore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May be used as frame pointer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mix &amp; match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Special form of callee save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Restored to original value upon exit from procedure</a:t>
            </a:r>
            <a:endParaRPr/>
          </a:p>
        </p:txBody>
      </p:sp>
      <p:sp>
        <p:nvSpPr>
          <p:cNvPr id="1006" name="Google Shape;1006;p42"/>
          <p:cNvSpPr/>
          <p:nvPr/>
        </p:nvSpPr>
        <p:spPr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%rbx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07" name="Google Shape;1007;p42"/>
          <p:cNvSpPr/>
          <p:nvPr/>
        </p:nvSpPr>
        <p:spPr>
          <a:xfrm>
            <a:off x="6400800" y="3657600"/>
            <a:ext cx="2540000" cy="381000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08" name="Google Shape;1008;p42"/>
          <p:cNvSpPr/>
          <p:nvPr/>
        </p:nvSpPr>
        <p:spPr>
          <a:xfrm>
            <a:off x="5943600" y="1371600"/>
            <a:ext cx="304800" cy="22098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9" name="Google Shape;1009;p42"/>
          <p:cNvSpPr/>
          <p:nvPr/>
        </p:nvSpPr>
        <p:spPr>
          <a:xfrm>
            <a:off x="5715000" y="3200400"/>
            <a:ext cx="304800" cy="8382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0" name="Google Shape;1010;p42"/>
          <p:cNvSpPr/>
          <p:nvPr/>
        </p:nvSpPr>
        <p:spPr>
          <a:xfrm>
            <a:off x="4572000" y="1981200"/>
            <a:ext cx="1262062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Callee-saved</a:t>
            </a:r>
            <a:endParaRPr b="1" i="0" sz="4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42"/>
          <p:cNvSpPr/>
          <p:nvPr/>
        </p:nvSpPr>
        <p:spPr>
          <a:xfrm>
            <a:off x="4933950" y="3429000"/>
            <a:ext cx="75565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42"/>
          <p:cNvSpPr/>
          <p:nvPr/>
        </p:nvSpPr>
        <p:spPr>
          <a:xfrm>
            <a:off x="6400800" y="3200400"/>
            <a:ext cx="2540000" cy="381000"/>
          </a:xfrm>
          <a:prstGeom prst="rect">
            <a:avLst/>
          </a:prstGeom>
          <a:solidFill>
            <a:srgbClr val="D0D0E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%rbp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13" name="Google Shape;1013;p42"/>
          <p:cNvSpPr/>
          <p:nvPr/>
        </p:nvSpPr>
        <p:spPr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%r12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14" name="Google Shape;1014;p42"/>
          <p:cNvSpPr/>
          <p:nvPr/>
        </p:nvSpPr>
        <p:spPr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%r13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15" name="Google Shape;1015;p42"/>
          <p:cNvSpPr/>
          <p:nvPr/>
        </p:nvSpPr>
        <p:spPr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%r14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4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1" name="Google Shape;1021;p4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2" name="Google Shape;1022;p4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Callee-Saved Example #1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23" name="Google Shape;1023;p43"/>
          <p:cNvSpPr/>
          <p:nvPr/>
        </p:nvSpPr>
        <p:spPr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call_incr2: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pushq   %rbx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%rbx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$3000, %esi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4" name="Google Shape;1024;p43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call_incr2(long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x+v2;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5" name="Google Shape;1025;p43"/>
          <p:cNvCxnSpPr/>
          <p:nvPr/>
        </p:nvCxnSpPr>
        <p:spPr>
          <a:xfrm rot="10800000">
            <a:off x="6477000" y="27432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6" name="Google Shape;1026;p43"/>
          <p:cNvSpPr/>
          <p:nvPr/>
        </p:nvSpPr>
        <p:spPr>
          <a:xfrm>
            <a:off x="6983413" y="25844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27" name="Google Shape;1027;p43"/>
          <p:cNvSpPr/>
          <p:nvPr/>
        </p:nvSpPr>
        <p:spPr>
          <a:xfrm>
            <a:off x="5943600" y="1066800"/>
            <a:ext cx="2301486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Stack Structure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43"/>
          <p:cNvSpPr/>
          <p:nvPr/>
        </p:nvSpPr>
        <p:spPr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43"/>
          <p:cNvSpPr/>
          <p:nvPr/>
        </p:nvSpPr>
        <p:spPr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43"/>
          <p:cNvSpPr/>
          <p:nvPr/>
        </p:nvSpPr>
        <p:spPr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15213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31" name="Google Shape;1031;p43"/>
          <p:cNvSpPr/>
          <p:nvPr/>
        </p:nvSpPr>
        <p:spPr>
          <a:xfrm>
            <a:off x="5181600" y="61722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2" name="Google Shape;1032;p43"/>
          <p:cNvCxnSpPr/>
          <p:nvPr/>
        </p:nvCxnSpPr>
        <p:spPr>
          <a:xfrm rot="10800000">
            <a:off x="6503987" y="640715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3" name="Google Shape;1033;p43"/>
          <p:cNvSpPr/>
          <p:nvPr/>
        </p:nvSpPr>
        <p:spPr>
          <a:xfrm>
            <a:off x="7010400" y="61785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34" name="Google Shape;1034;p43"/>
          <p:cNvSpPr/>
          <p:nvPr/>
        </p:nvSpPr>
        <p:spPr>
          <a:xfrm>
            <a:off x="5943600" y="3581400"/>
            <a:ext cx="2677816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Resulting Stack Structure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43"/>
          <p:cNvSpPr/>
          <p:nvPr/>
        </p:nvSpPr>
        <p:spPr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43"/>
          <p:cNvSpPr/>
          <p:nvPr/>
        </p:nvSpPr>
        <p:spPr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" name="Google Shape;1037;p43"/>
          <p:cNvCxnSpPr/>
          <p:nvPr/>
        </p:nvCxnSpPr>
        <p:spPr>
          <a:xfrm rot="10800000">
            <a:off x="6477000" y="60198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8" name="Google Shape;1038;p43"/>
          <p:cNvSpPr/>
          <p:nvPr/>
        </p:nvSpPr>
        <p:spPr>
          <a:xfrm>
            <a:off x="6983413" y="57912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%rsp+8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39" name="Google Shape;1039;p43"/>
          <p:cNvSpPr/>
          <p:nvPr/>
        </p:nvSpPr>
        <p:spPr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4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5" name="Google Shape;1045;p4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6" name="Google Shape;1046;p4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Callee-Saved Example #2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47" name="Google Shape;1047;p44"/>
          <p:cNvSpPr/>
          <p:nvPr/>
        </p:nvSpPr>
        <p:spPr>
          <a:xfrm>
            <a:off x="381000" y="3200400"/>
            <a:ext cx="4419600" cy="34290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call_incr2: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pushq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%rdi,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$3000, %esi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8" name="Google Shape;1048;p44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call_incr2(long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x+v2;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9" name="Google Shape;1049;p44"/>
          <p:cNvCxnSpPr/>
          <p:nvPr/>
        </p:nvCxnSpPr>
        <p:spPr>
          <a:xfrm rot="10800000">
            <a:off x="6477000" y="59436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50" name="Google Shape;1050;p44"/>
          <p:cNvSpPr/>
          <p:nvPr/>
        </p:nvSpPr>
        <p:spPr>
          <a:xfrm>
            <a:off x="6983413" y="57848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51" name="Google Shape;1051;p44"/>
          <p:cNvSpPr/>
          <p:nvPr/>
        </p:nvSpPr>
        <p:spPr>
          <a:xfrm>
            <a:off x="5943600" y="4267200"/>
            <a:ext cx="280856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Pre-return Stack Structure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44"/>
          <p:cNvSpPr/>
          <p:nvPr/>
        </p:nvSpPr>
        <p:spPr>
          <a:xfrm>
            <a:off x="5181600" y="48006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44"/>
          <p:cNvSpPr/>
          <p:nvPr/>
        </p:nvSpPr>
        <p:spPr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44"/>
          <p:cNvSpPr/>
          <p:nvPr/>
        </p:nvSpPr>
        <p:spPr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15213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55" name="Google Shape;1055;p44"/>
          <p:cNvSpPr/>
          <p:nvPr/>
        </p:nvSpPr>
        <p:spPr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6" name="Google Shape;1056;p44"/>
          <p:cNvCxnSpPr/>
          <p:nvPr/>
        </p:nvCxnSpPr>
        <p:spPr>
          <a:xfrm rot="10800000">
            <a:off x="6503987" y="366395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57" name="Google Shape;1057;p44"/>
          <p:cNvSpPr/>
          <p:nvPr/>
        </p:nvSpPr>
        <p:spPr>
          <a:xfrm>
            <a:off x="7010400" y="34353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58" name="Google Shape;1058;p44"/>
          <p:cNvSpPr/>
          <p:nvPr/>
        </p:nvSpPr>
        <p:spPr>
          <a:xfrm>
            <a:off x="5943600" y="838200"/>
            <a:ext cx="2677816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Resulting Stack Structure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44"/>
          <p:cNvSpPr/>
          <p:nvPr/>
        </p:nvSpPr>
        <p:spPr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44"/>
          <p:cNvSpPr/>
          <p:nvPr/>
        </p:nvSpPr>
        <p:spPr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1" name="Google Shape;1061;p44"/>
          <p:cNvCxnSpPr/>
          <p:nvPr/>
        </p:nvCxnSpPr>
        <p:spPr>
          <a:xfrm rot="10800000">
            <a:off x="6477000" y="32766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2" name="Google Shape;1062;p44"/>
          <p:cNvSpPr/>
          <p:nvPr/>
        </p:nvSpPr>
        <p:spPr>
          <a:xfrm>
            <a:off x="6983413" y="30480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%rsp+8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63" name="Google Shape;1063;p44"/>
          <p:cNvSpPr/>
          <p:nvPr/>
        </p:nvSpPr>
        <p:spPr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9" name="Google Shape;1069;p4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0" name="Google Shape;1070;p4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1071" name="Google Shape;1071;p4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Procedures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Stack Structure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Calling Conventions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Passing control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Passing data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Managing local data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000000"/>
                </a:solidFill>
              </a:rPr>
              <a:t>Illustration of Recursion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7" name="Google Shape;1077;p46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8" name="Google Shape;1078;p46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==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 &amp; 1)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 pcount_r(x &gt;&gt; 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4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Recursive Function</a:t>
            </a:r>
            <a:endParaRPr/>
          </a:p>
        </p:txBody>
      </p:sp>
      <p:sp>
        <p:nvSpPr>
          <p:cNvPr id="1080" name="Google Shape;1080;p46"/>
          <p:cNvSpPr/>
          <p:nvPr/>
        </p:nvSpPr>
        <p:spPr>
          <a:xfrm>
            <a:off x="5486400" y="7620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je      .L6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pushq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%rdi,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andl    $1, %ebx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pcount_r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6" name="Google Shape;1086;p4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7" name="Google Shape;1087;p47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(x ==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 &amp; 1)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 pcount_r(x &gt;&gt; 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4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Recursive Function Terminal Case</a:t>
            </a:r>
            <a:endParaRPr/>
          </a:p>
        </p:txBody>
      </p:sp>
      <p:sp>
        <p:nvSpPr>
          <p:cNvPr id="1089" name="Google Shape;1089;p47"/>
          <p:cNvSpPr/>
          <p:nvPr/>
        </p:nvSpPr>
        <p:spPr>
          <a:xfrm>
            <a:off x="5486400" y="12954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movl    $0, %eax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testq   %rdi, %rdi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je      .L6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pushq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%rdi,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andl    $1, %ebx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pcount_r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0" name="Google Shape;1090;p47"/>
          <p:cNvGraphicFramePr/>
          <p:nvPr/>
        </p:nvGraphicFramePr>
        <p:xfrm>
          <a:off x="228600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{89B27DA1-7533-4F04-B996-A53A079DFC08}</a:tableStyleId>
              </a:tblPr>
              <a:tblGrid>
                <a:gridCol w="1151475"/>
                <a:gridCol w="2015075"/>
                <a:gridCol w="20150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</a:t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6" name="Google Shape;1096;p48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7" name="Google Shape;1097;p48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==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 &amp; 1)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 pcount_r(x &gt;&gt; 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4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Recursive Function Register Save</a:t>
            </a:r>
            <a:endParaRPr/>
          </a:p>
        </p:txBody>
      </p:sp>
      <p:sp>
        <p:nvSpPr>
          <p:cNvPr id="1099" name="Google Shape;1099;p48"/>
          <p:cNvSpPr/>
          <p:nvPr/>
        </p:nvSpPr>
        <p:spPr>
          <a:xfrm>
            <a:off x="5486400" y="9906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je      .L6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pushq   %rbx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andl    $1, %ebx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pcount_r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00" name="Google Shape;1100;p48"/>
          <p:cNvGraphicFramePr/>
          <p:nvPr/>
        </p:nvGraphicFramePr>
        <p:xfrm>
          <a:off x="228600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{89B27DA1-7533-4F04-B996-A53A079DFC08}</a:tableStyleId>
              </a:tblPr>
              <a:tblGrid>
                <a:gridCol w="1151475"/>
                <a:gridCol w="2015075"/>
                <a:gridCol w="20150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</a:t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101" name="Google Shape;1101;p48"/>
          <p:cNvCxnSpPr/>
          <p:nvPr/>
        </p:nvCxnSpPr>
        <p:spPr>
          <a:xfrm rot="10800000">
            <a:off x="7086600" y="65532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02" name="Google Shape;1102;p48"/>
          <p:cNvSpPr/>
          <p:nvPr/>
        </p:nvSpPr>
        <p:spPr>
          <a:xfrm>
            <a:off x="7593013" y="632460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103" name="Google Shape;1103;p48"/>
          <p:cNvSpPr/>
          <p:nvPr/>
        </p:nvSpPr>
        <p:spPr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48"/>
          <p:cNvSpPr/>
          <p:nvPr/>
        </p:nvSpPr>
        <p:spPr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48"/>
          <p:cNvSpPr/>
          <p:nvPr/>
        </p:nvSpPr>
        <p:spPr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4" name="Google Shape;214;p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5" name="Google Shape;215;p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Stack</a:t>
            </a:r>
            <a:endParaRPr/>
          </a:p>
        </p:txBody>
      </p:sp>
      <p:sp>
        <p:nvSpPr>
          <p:cNvPr id="216" name="Google Shape;216;p4"/>
          <p:cNvSpPr txBox="1"/>
          <p:nvPr>
            <p:ph idx="1" type="body"/>
          </p:nvPr>
        </p:nvSpPr>
        <p:spPr>
          <a:xfrm>
            <a:off x="381000" y="1397000"/>
            <a:ext cx="44577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Region of memory managed with stack discipline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Grows toward lower addresses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Register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%rsp</a:t>
            </a:r>
            <a:r>
              <a:rPr lang="en-US"/>
              <a:t> contains </a:t>
            </a:r>
            <a:br>
              <a:rPr lang="en-US"/>
            </a:br>
            <a:r>
              <a:rPr lang="en-US"/>
              <a:t>lowest  stack address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address of “top” element</a:t>
            </a:r>
            <a:endParaRPr/>
          </a:p>
        </p:txBody>
      </p:sp>
      <p:grpSp>
        <p:nvGrpSpPr>
          <p:cNvPr id="217" name="Google Shape;217;p4"/>
          <p:cNvGrpSpPr/>
          <p:nvPr/>
        </p:nvGrpSpPr>
        <p:grpSpPr>
          <a:xfrm>
            <a:off x="2463800" y="1066800"/>
            <a:ext cx="6559550" cy="5013325"/>
            <a:chOff x="0" y="0"/>
            <a:chExt cx="4131" cy="3158"/>
          </a:xfrm>
        </p:grpSpPr>
        <p:cxnSp>
          <p:nvCxnSpPr>
            <p:cNvPr id="218" name="Google Shape;218;p4"/>
            <p:cNvCxnSpPr/>
            <p:nvPr/>
          </p:nvCxnSpPr>
          <p:spPr>
            <a:xfrm>
              <a:off x="1679" y="2496"/>
              <a:ext cx="32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9" name="Google Shape;219;p4"/>
            <p:cNvSpPr/>
            <p:nvPr/>
          </p:nvSpPr>
          <p:spPr>
            <a:xfrm>
              <a:off x="0" y="2350"/>
              <a:ext cx="165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262699"/>
                  </a:solidFill>
                  <a:latin typeface="Calibri"/>
                  <a:ea typeface="Calibri"/>
                  <a:cs typeface="Calibri"/>
                  <a:sym typeface="Calibri"/>
                </a:rPr>
                <a:t>Stack Pointer: 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76199">
                <a:schemeClr val="lt2">
                  <a:alpha val="74509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221" name="Google Shape;221;p4"/>
            <p:cNvCxnSpPr/>
            <p:nvPr/>
          </p:nvCxnSpPr>
          <p:spPr>
            <a:xfrm>
              <a:off x="3418" y="1824"/>
              <a:ext cx="0" cy="86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2" name="Google Shape;222;p4"/>
            <p:cNvSpPr/>
            <p:nvPr/>
          </p:nvSpPr>
          <p:spPr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Grows</a:t>
              </a:r>
              <a:endParaRPr b="0" i="0" sz="4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3" name="Google Shape;223;p4"/>
            <p:cNvCxnSpPr/>
            <p:nvPr/>
          </p:nvCxnSpPr>
          <p:spPr>
            <a:xfrm rot="10800000">
              <a:off x="3418" y="432"/>
              <a:ext cx="0" cy="91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4" name="Google Shape;224;p4"/>
            <p:cNvSpPr/>
            <p:nvPr/>
          </p:nvSpPr>
          <p:spPr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Increasing</a:t>
              </a:r>
              <a:endParaRPr b="0" i="0" sz="4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994" y="2878"/>
              <a:ext cx="981" cy="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262699"/>
                  </a:solidFill>
                  <a:latin typeface="Calibri"/>
                  <a:ea typeface="Calibri"/>
                  <a:cs typeface="Calibri"/>
                  <a:sym typeface="Calibri"/>
                </a:rPr>
                <a:t>Stack “Top”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6" name="Google Shape;226;p4"/>
            <p:cNvCxnSpPr/>
            <p:nvPr/>
          </p:nvCxnSpPr>
          <p:spPr>
            <a:xfrm>
              <a:off x="2072" y="2400"/>
              <a:ext cx="81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7" name="Google Shape;227;p4"/>
            <p:cNvSpPr/>
            <p:nvPr/>
          </p:nvSpPr>
          <p:spPr>
            <a:xfrm>
              <a:off x="1842" y="0"/>
              <a:ext cx="1285" cy="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262699"/>
                  </a:solidFill>
                  <a:latin typeface="Calibri"/>
                  <a:ea typeface="Calibri"/>
                  <a:cs typeface="Calibri"/>
                  <a:sym typeface="Calibri"/>
                </a:rPr>
                <a:t>Stack “Bottom”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288" y="288"/>
              <a:ext cx="384" cy="24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>
              <a:noFill/>
            </a:ln>
            <a:effectLst>
              <a:outerShdw rotWithShape="0" algn="ctr" dir="2700000" dist="76199">
                <a:schemeClr val="lt2">
                  <a:alpha val="74509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flipH="1" rot="10800000">
              <a:off x="2288" y="2640"/>
              <a:ext cx="384" cy="24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>
              <a:noFill/>
            </a:ln>
            <a:effectLst>
              <a:outerShdw rotWithShape="0" algn="ctr" dir="2700000" dist="76199">
                <a:schemeClr val="lt2">
                  <a:alpha val="74509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4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1" name="Google Shape;1111;p49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2" name="Google Shape;1112;p49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==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&amp; 1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 pcount_r(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&gt;&gt; 1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4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Recursive Function Call Setup</a:t>
            </a:r>
            <a:endParaRPr/>
          </a:p>
        </p:txBody>
      </p:sp>
      <p:sp>
        <p:nvSpPr>
          <p:cNvPr id="1114" name="Google Shape;1114;p49"/>
          <p:cNvSpPr/>
          <p:nvPr/>
        </p:nvSpPr>
        <p:spPr>
          <a:xfrm>
            <a:off x="5486400" y="12954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je      .L6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pushq   %rbx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%rbx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andl    $1, %ebx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pcount_r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5" name="Google Shape;1115;p49"/>
          <p:cNvGraphicFramePr/>
          <p:nvPr/>
        </p:nvGraphicFramePr>
        <p:xfrm>
          <a:off x="228600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{89B27DA1-7533-4F04-B996-A53A079DFC08}</a:tableStyleId>
              </a:tblPr>
              <a:tblGrid>
                <a:gridCol w="1151475"/>
                <a:gridCol w="2015075"/>
                <a:gridCol w="20150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&gt;&gt; 1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Rec. argument</a:t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%rbx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&amp; 1</a:t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Callee-saved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5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1" name="Google Shape;1121;p5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2" name="Google Shape;1122;p50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==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 &amp; 1)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pcount_r(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&gt;&gt; 1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5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Recursive Function Call</a:t>
            </a:r>
            <a:endParaRPr/>
          </a:p>
        </p:txBody>
      </p:sp>
      <p:sp>
        <p:nvSpPr>
          <p:cNvPr id="1124" name="Google Shape;1124;p50"/>
          <p:cNvSpPr/>
          <p:nvPr/>
        </p:nvSpPr>
        <p:spPr>
          <a:xfrm>
            <a:off x="5486400" y="12954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je      .L6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pushq   %rbx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movq    %rdi, %rbx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andl    $1, %ebx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call    pcount_r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5" name="Google Shape;1125;p50"/>
          <p:cNvGraphicFramePr/>
          <p:nvPr/>
        </p:nvGraphicFramePr>
        <p:xfrm>
          <a:off x="228600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{89B27DA1-7533-4F04-B996-A53A079DFC08}</a:tableStyleId>
              </a:tblPr>
              <a:tblGrid>
                <a:gridCol w="1151475"/>
                <a:gridCol w="2015075"/>
                <a:gridCol w="20150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%rbx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&amp; 1</a:t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Callee-saved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Recursive call return value</a:t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5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1" name="Google Shape;1131;p5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2" name="Google Shape;1132;p51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==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 &amp; 1)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pcount_r(x &gt;&gt; 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5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Recursive Function Result</a:t>
            </a:r>
            <a:endParaRPr/>
          </a:p>
        </p:txBody>
      </p:sp>
      <p:sp>
        <p:nvSpPr>
          <p:cNvPr id="1134" name="Google Shape;1134;p51"/>
          <p:cNvSpPr/>
          <p:nvPr/>
        </p:nvSpPr>
        <p:spPr>
          <a:xfrm>
            <a:off x="5486400" y="12954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je      .L6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pushq   %rbx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movq    %rdi, %rbx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andl    $1, %ebx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pcount_r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addq    %rbx, %rax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35" name="Google Shape;1135;p51"/>
          <p:cNvGraphicFramePr/>
          <p:nvPr/>
        </p:nvGraphicFramePr>
        <p:xfrm>
          <a:off x="228600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{89B27DA1-7533-4F04-B996-A53A079DFC08}</a:tableStyleId>
              </a:tblPr>
              <a:tblGrid>
                <a:gridCol w="1151475"/>
                <a:gridCol w="2015075"/>
                <a:gridCol w="20150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%rbx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&amp; 1</a:t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Callee-saved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5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1" name="Google Shape;1141;p52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2" name="Google Shape;1142;p52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==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 &amp; 1)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 pcount_r(x &gt;&gt; 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5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Recursive Function Completion</a:t>
            </a:r>
            <a:endParaRPr/>
          </a:p>
        </p:txBody>
      </p:sp>
      <p:sp>
        <p:nvSpPr>
          <p:cNvPr id="1144" name="Google Shape;1144;p52"/>
          <p:cNvSpPr/>
          <p:nvPr/>
        </p:nvSpPr>
        <p:spPr>
          <a:xfrm>
            <a:off x="5486400" y="9906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je      .L6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pushq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andl    $1, %ebx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pcount_r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popq    %rbx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rep;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45" name="Google Shape;1145;p52"/>
          <p:cNvGraphicFramePr/>
          <p:nvPr/>
        </p:nvGraphicFramePr>
        <p:xfrm>
          <a:off x="228600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{89B27DA1-7533-4F04-B996-A53A079DFC08}</a:tableStyleId>
              </a:tblPr>
              <a:tblGrid>
                <a:gridCol w="1151475"/>
                <a:gridCol w="2015075"/>
                <a:gridCol w="20150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146" name="Google Shape;1146;p52"/>
          <p:cNvCxnSpPr/>
          <p:nvPr/>
        </p:nvCxnSpPr>
        <p:spPr>
          <a:xfrm rot="10800000">
            <a:off x="7086600" y="57912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7" name="Google Shape;1147;p52"/>
          <p:cNvSpPr/>
          <p:nvPr/>
        </p:nvSpPr>
        <p:spPr>
          <a:xfrm>
            <a:off x="7593013" y="556260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148" name="Google Shape;1148;p52"/>
          <p:cNvSpPr/>
          <p:nvPr/>
        </p:nvSpPr>
        <p:spPr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5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4" name="Google Shape;1154;p5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5" name="Google Shape;1155;p5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Observations About Recursion</a:t>
            </a:r>
            <a:endParaRPr/>
          </a:p>
        </p:txBody>
      </p:sp>
      <p:sp>
        <p:nvSpPr>
          <p:cNvPr id="1156" name="Google Shape;1156;p53"/>
          <p:cNvSpPr txBox="1"/>
          <p:nvPr>
            <p:ph idx="1" type="body"/>
          </p:nvPr>
        </p:nvSpPr>
        <p:spPr>
          <a:xfrm>
            <a:off x="381000" y="12192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Handled Without Special Consideration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Stack frames mean that each function call has private storage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Saved registers &amp; local variables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Saved return pointer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Register saving conventions prevent one function call from corrupting another’s data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Unless the C code explicitly does so (e.g., buffer overflow in Lecture 9)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Stack discipline follows call / return pattern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If P calls Q, then Q returns before P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Last-In, First-Out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Also works for mutual recursion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 calls Q; Q calls P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5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2" name="Google Shape;1162;p54"/>
          <p:cNvSpPr/>
          <p:nvPr/>
        </p:nvSpPr>
        <p:spPr>
          <a:xfrm>
            <a:off x="7821628" y="22225"/>
            <a:ext cx="1562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3" name="Google Shape;1163;p5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Procedure Summary</a:t>
            </a:r>
            <a:endParaRPr/>
          </a:p>
        </p:txBody>
      </p:sp>
      <p:sp>
        <p:nvSpPr>
          <p:cNvPr id="1164" name="Google Shape;1164;p54"/>
          <p:cNvSpPr txBox="1"/>
          <p:nvPr>
            <p:ph idx="1" type="body"/>
          </p:nvPr>
        </p:nvSpPr>
        <p:spPr>
          <a:xfrm>
            <a:off x="381000" y="1397000"/>
            <a:ext cx="5867400" cy="5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Important Points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Stack is the right data structure for procedure call / return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If P calls Q, then Q returns before P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Recursion (&amp; mutual recursion) handled by normal calling conventions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safely store values in local stack frame and in callee-saved registers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Put function arguments at top of stack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Result return in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%rax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0" lang="en-US"/>
              <a:t>Pointers are addresses of values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On stack or global</a:t>
            </a:r>
            <a:endParaRPr/>
          </a:p>
        </p:txBody>
      </p:sp>
      <p:sp>
        <p:nvSpPr>
          <p:cNvPr id="1165" name="Google Shape;1165;p54"/>
          <p:cNvSpPr/>
          <p:nvPr/>
        </p:nvSpPr>
        <p:spPr>
          <a:xfrm>
            <a:off x="7620000" y="3276600"/>
            <a:ext cx="1270000" cy="3048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54"/>
          <p:cNvSpPr/>
          <p:nvPr/>
        </p:nvSpPr>
        <p:spPr>
          <a:xfrm>
            <a:off x="7620000" y="3886200"/>
            <a:ext cx="1270000" cy="18161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54"/>
          <p:cNvSpPr/>
          <p:nvPr/>
        </p:nvSpPr>
        <p:spPr>
          <a:xfrm>
            <a:off x="7620000" y="5699125"/>
            <a:ext cx="1270000" cy="7366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54"/>
          <p:cNvSpPr/>
          <p:nvPr/>
        </p:nvSpPr>
        <p:spPr>
          <a:xfrm>
            <a:off x="7620000" y="1295400"/>
            <a:ext cx="1270000" cy="13716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9" name="Google Shape;1169;p54"/>
          <p:cNvSpPr/>
          <p:nvPr/>
        </p:nvSpPr>
        <p:spPr>
          <a:xfrm>
            <a:off x="7620000" y="3581400"/>
            <a:ext cx="1270000" cy="304800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Old %rbp</a:t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54"/>
          <p:cNvSpPr/>
          <p:nvPr/>
        </p:nvSpPr>
        <p:spPr>
          <a:xfrm>
            <a:off x="7620000" y="2667000"/>
            <a:ext cx="1270000" cy="6096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7+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54"/>
          <p:cNvSpPr/>
          <p:nvPr/>
        </p:nvSpPr>
        <p:spPr>
          <a:xfrm>
            <a:off x="6535738" y="2125663"/>
            <a:ext cx="684212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Caller</a:t>
            </a:r>
            <a:endParaRPr b="1" i="0" sz="4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54"/>
          <p:cNvSpPr/>
          <p:nvPr/>
        </p:nvSpPr>
        <p:spPr>
          <a:xfrm>
            <a:off x="7283450" y="1295400"/>
            <a:ext cx="228600" cy="22860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73" name="Google Shape;1173;p54"/>
          <p:cNvCxnSpPr/>
          <p:nvPr/>
        </p:nvCxnSpPr>
        <p:spPr>
          <a:xfrm>
            <a:off x="7207250" y="3732213"/>
            <a:ext cx="280988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74" name="Google Shape;1174;p54"/>
          <p:cNvSpPr/>
          <p:nvPr/>
        </p:nvSpPr>
        <p:spPr>
          <a:xfrm>
            <a:off x="5646738" y="3552825"/>
            <a:ext cx="15621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(Optional)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5" name="Google Shape;1175;p54"/>
          <p:cNvCxnSpPr/>
          <p:nvPr/>
        </p:nvCxnSpPr>
        <p:spPr>
          <a:xfrm>
            <a:off x="7207250" y="6365875"/>
            <a:ext cx="29051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76" name="Google Shape;1176;p54"/>
          <p:cNvSpPr/>
          <p:nvPr/>
        </p:nvSpPr>
        <p:spPr>
          <a:xfrm>
            <a:off x="5765800" y="6184900"/>
            <a:ext cx="14859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5" name="Google Shape;235;p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6" name="Google Shape;236;p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Stack: Push</a:t>
            </a:r>
            <a:endParaRPr/>
          </a:p>
        </p:txBody>
      </p:sp>
      <p:sp>
        <p:nvSpPr>
          <p:cNvPr id="237" name="Google Shape;237;p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pushq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Src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Fetch operand at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Decrement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%rsp</a:t>
            </a:r>
            <a:r>
              <a:rPr lang="en-US"/>
              <a:t> by 8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Write operand at address given by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238" name="Google Shape;238;p5"/>
          <p:cNvCxnSpPr/>
          <p:nvPr/>
        </p:nvCxnSpPr>
        <p:spPr>
          <a:xfrm>
            <a:off x="5130800" y="5029200"/>
            <a:ext cx="508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9" name="Google Shape;239;p5"/>
          <p:cNvCxnSpPr/>
          <p:nvPr/>
        </p:nvCxnSpPr>
        <p:spPr>
          <a:xfrm>
            <a:off x="5754688" y="4876800"/>
            <a:ext cx="1295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0" name="Google Shape;240;p5"/>
          <p:cNvGrpSpPr/>
          <p:nvPr/>
        </p:nvGrpSpPr>
        <p:grpSpPr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241" name="Google Shape;241;p5"/>
            <p:cNvSpPr/>
            <p:nvPr/>
          </p:nvSpPr>
          <p:spPr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242" name="Google Shape;242;p5"/>
            <p:cNvCxnSpPr/>
            <p:nvPr/>
          </p:nvCxnSpPr>
          <p:spPr>
            <a:xfrm>
              <a:off x="56" y="203"/>
              <a:ext cx="32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3" name="Google Shape;243;p5"/>
            <p:cNvSpPr/>
            <p:nvPr/>
          </p:nvSpPr>
          <p:spPr>
            <a:xfrm>
              <a:off x="222" y="0"/>
              <a:ext cx="154" cy="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-8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0" y="53"/>
              <a:ext cx="232" cy="12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>
              <a:noFill/>
            </a:ln>
            <a:effectLst>
              <a:outerShdw rotWithShape="0" algn="ctr" dir="2700000" dist="76199">
                <a:schemeClr val="lt2">
                  <a:alpha val="74509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245" name="Google Shape;245;p5"/>
          <p:cNvCxnSpPr/>
          <p:nvPr/>
        </p:nvCxnSpPr>
        <p:spPr>
          <a:xfrm>
            <a:off x="5130800" y="5029200"/>
            <a:ext cx="508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6" name="Google Shape;246;p5"/>
          <p:cNvSpPr/>
          <p:nvPr/>
        </p:nvSpPr>
        <p:spPr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47" name="Google Shape;247;p5"/>
          <p:cNvCxnSpPr/>
          <p:nvPr/>
        </p:nvCxnSpPr>
        <p:spPr>
          <a:xfrm>
            <a:off x="7891463" y="3962400"/>
            <a:ext cx="0" cy="137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8" name="Google Shape;248;p5"/>
          <p:cNvSpPr/>
          <p:nvPr/>
        </p:nvSpPr>
        <p:spPr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Grows</a:t>
            </a:r>
            <a:endParaRPr b="0" i="0" sz="4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5"/>
          <p:cNvCxnSpPr/>
          <p:nvPr/>
        </p:nvCxnSpPr>
        <p:spPr>
          <a:xfrm rot="10800000">
            <a:off x="7891463" y="1752600"/>
            <a:ext cx="0" cy="1447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0" name="Google Shape;250;p5"/>
          <p:cNvSpPr/>
          <p:nvPr/>
        </p:nvSpPr>
        <p:spPr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</a:t>
            </a:r>
            <a:endParaRPr b="0" i="0" sz="4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5"/>
          <p:cNvCxnSpPr/>
          <p:nvPr/>
        </p:nvCxnSpPr>
        <p:spPr>
          <a:xfrm>
            <a:off x="5754688" y="4876800"/>
            <a:ext cx="1295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5"/>
          <p:cNvSpPr/>
          <p:nvPr/>
        </p:nvSpPr>
        <p:spPr>
          <a:xfrm>
            <a:off x="5387975" y="1066800"/>
            <a:ext cx="2041525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62699"/>
                </a:solidFill>
                <a:latin typeface="Calibri"/>
                <a:ea typeface="Calibri"/>
                <a:cs typeface="Calibri"/>
                <a:sym typeface="Calibri"/>
              </a:rPr>
              <a:t>Stack “Bottom”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5"/>
          <p:cNvSpPr/>
          <p:nvPr/>
        </p:nvSpPr>
        <p:spPr>
          <a:xfrm>
            <a:off x="6097588" y="1524000"/>
            <a:ext cx="609600" cy="381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54" name="Google Shape;254;p5"/>
          <p:cNvGrpSpPr/>
          <p:nvPr/>
        </p:nvGrpSpPr>
        <p:grpSpPr>
          <a:xfrm>
            <a:off x="2544763" y="4759325"/>
            <a:ext cx="4641850" cy="1628775"/>
            <a:chOff x="59" y="0"/>
            <a:chExt cx="2924" cy="1026"/>
          </a:xfrm>
        </p:grpSpPr>
        <p:sp>
          <p:nvSpPr>
            <p:cNvPr id="255" name="Google Shape;255;p5"/>
            <p:cNvSpPr/>
            <p:nvPr/>
          </p:nvSpPr>
          <p:spPr>
            <a:xfrm>
              <a:off x="59" y="0"/>
              <a:ext cx="160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262699"/>
                  </a:solidFill>
                  <a:latin typeface="Calibri"/>
                  <a:ea typeface="Calibri"/>
                  <a:cs typeface="Calibri"/>
                  <a:sym typeface="Calibri"/>
                </a:rPr>
                <a:t>Stack Pointer: 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2002" y="746"/>
              <a:ext cx="981" cy="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262699"/>
                  </a:solidFill>
                  <a:latin typeface="Calibri"/>
                  <a:ea typeface="Calibri"/>
                  <a:cs typeface="Calibri"/>
                  <a:sym typeface="Calibri"/>
                </a:rPr>
                <a:t>Stack “Top”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flipH="1" rot="10800000">
              <a:off x="2296" y="506"/>
              <a:ext cx="384" cy="24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>
              <a:noFill/>
            </a:ln>
            <a:effectLst>
              <a:outerShdw rotWithShape="0" algn="ctr" dir="2700000" dist="76199">
                <a:schemeClr val="lt2">
                  <a:alpha val="74509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"/>
          <p:cNvSpPr/>
          <p:nvPr/>
        </p:nvSpPr>
        <p:spPr>
          <a:xfrm flipH="1" rot="10800000">
            <a:off x="6108700" y="5257800"/>
            <a:ext cx="609600" cy="381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3" name="Google Shape;263;p6"/>
          <p:cNvCxnSpPr/>
          <p:nvPr/>
        </p:nvCxnSpPr>
        <p:spPr>
          <a:xfrm>
            <a:off x="5130800" y="5029200"/>
            <a:ext cx="508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4" name="Google Shape;264;p6"/>
          <p:cNvSpPr/>
          <p:nvPr/>
        </p:nvSpPr>
        <p:spPr>
          <a:xfrm>
            <a:off x="2559593" y="4797425"/>
            <a:ext cx="2539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62699"/>
                </a:solidFill>
                <a:latin typeface="Calibri"/>
                <a:ea typeface="Calibri"/>
                <a:cs typeface="Calibri"/>
                <a:sym typeface="Calibri"/>
              </a:rPr>
              <a:t>Stack Pointer: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5" name="Google Shape;265;p6"/>
          <p:cNvSpPr/>
          <p:nvPr/>
        </p:nvSpPr>
        <p:spPr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6" name="Google Shape;266;p6"/>
          <p:cNvCxnSpPr/>
          <p:nvPr/>
        </p:nvCxnSpPr>
        <p:spPr>
          <a:xfrm>
            <a:off x="7891463" y="3962400"/>
            <a:ext cx="0" cy="137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7" name="Google Shape;267;p6"/>
          <p:cNvSpPr/>
          <p:nvPr/>
        </p:nvSpPr>
        <p:spPr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Grows</a:t>
            </a:r>
            <a:endParaRPr b="0" i="0" sz="4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/>
          <p:nvPr/>
        </p:nvCxnSpPr>
        <p:spPr>
          <a:xfrm rot="10800000">
            <a:off x="7891463" y="1752600"/>
            <a:ext cx="0" cy="1447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9" name="Google Shape;269;p6"/>
          <p:cNvSpPr/>
          <p:nvPr/>
        </p:nvSpPr>
        <p:spPr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</a:t>
            </a:r>
            <a:endParaRPr b="0" i="0" sz="4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6"/>
          <p:cNvSpPr/>
          <p:nvPr/>
        </p:nvSpPr>
        <p:spPr>
          <a:xfrm>
            <a:off x="5630863" y="5635625"/>
            <a:ext cx="15557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62699"/>
                </a:solidFill>
                <a:latin typeface="Calibri"/>
                <a:ea typeface="Calibri"/>
                <a:cs typeface="Calibri"/>
                <a:sym typeface="Calibri"/>
              </a:rPr>
              <a:t>Stack “Top”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6"/>
          <p:cNvCxnSpPr/>
          <p:nvPr/>
        </p:nvCxnSpPr>
        <p:spPr>
          <a:xfrm>
            <a:off x="5754688" y="4876800"/>
            <a:ext cx="1295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2" name="Google Shape;272;p6"/>
          <p:cNvSpPr/>
          <p:nvPr/>
        </p:nvSpPr>
        <p:spPr>
          <a:xfrm>
            <a:off x="5387975" y="1066800"/>
            <a:ext cx="2041525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62699"/>
                </a:solidFill>
                <a:latin typeface="Calibri"/>
                <a:ea typeface="Calibri"/>
                <a:cs typeface="Calibri"/>
                <a:sym typeface="Calibri"/>
              </a:rPr>
              <a:t>Stack “Bottom”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6"/>
          <p:cNvSpPr/>
          <p:nvPr/>
        </p:nvSpPr>
        <p:spPr>
          <a:xfrm>
            <a:off x="6097588" y="1524000"/>
            <a:ext cx="609600" cy="381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4" name="Google Shape;274;p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5" name="Google Shape;275;p6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6" name="Google Shape;276;p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Stack: Pop</a:t>
            </a:r>
            <a:endParaRPr/>
          </a:p>
        </p:txBody>
      </p:sp>
      <p:sp>
        <p:nvSpPr>
          <p:cNvPr id="277" name="Google Shape;277;p6"/>
          <p:cNvSpPr/>
          <p:nvPr/>
        </p:nvSpPr>
        <p:spPr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78" name="Google Shape;278;p6"/>
          <p:cNvCxnSpPr/>
          <p:nvPr/>
        </p:nvCxnSpPr>
        <p:spPr>
          <a:xfrm>
            <a:off x="5754688" y="4876800"/>
            <a:ext cx="1295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9" name="Google Shape;279;p6"/>
          <p:cNvGrpSpPr/>
          <p:nvPr/>
        </p:nvGrpSpPr>
        <p:grpSpPr>
          <a:xfrm>
            <a:off x="5040313" y="4706938"/>
            <a:ext cx="635000" cy="323850"/>
            <a:chOff x="0" y="0"/>
            <a:chExt cx="400" cy="204"/>
          </a:xfrm>
        </p:grpSpPr>
        <p:cxnSp>
          <p:nvCxnSpPr>
            <p:cNvPr id="280" name="Google Shape;280;p6"/>
            <p:cNvCxnSpPr/>
            <p:nvPr/>
          </p:nvCxnSpPr>
          <p:spPr>
            <a:xfrm>
              <a:off x="56" y="10"/>
              <a:ext cx="32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1" name="Google Shape;281;p6"/>
            <p:cNvSpPr/>
            <p:nvPr/>
          </p:nvSpPr>
          <p:spPr>
            <a:xfrm>
              <a:off x="222" y="0"/>
              <a:ext cx="178" cy="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+8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 flipH="1" rot="10800000">
              <a:off x="0" y="53"/>
              <a:ext cx="232" cy="12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>
              <a:noFill/>
            </a:ln>
            <a:effectLst>
              <a:outerShdw rotWithShape="0" algn="ctr" dir="2700000" dist="76199">
                <a:schemeClr val="lt2">
                  <a:alpha val="74509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83" name="Google Shape;283;p6"/>
          <p:cNvSpPr/>
          <p:nvPr/>
        </p:nvSpPr>
        <p:spPr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4" name="Google Shape;284;p6"/>
          <p:cNvSpPr/>
          <p:nvPr/>
        </p:nvSpPr>
        <p:spPr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5" name="Google Shape;285;p6"/>
          <p:cNvSpPr/>
          <p:nvPr/>
        </p:nvSpPr>
        <p:spPr>
          <a:xfrm>
            <a:off x="6107113" y="4953000"/>
            <a:ext cx="604837" cy="685800"/>
          </a:xfrm>
          <a:custGeom>
            <a:rect b="b" l="l" r="r" t="t"/>
            <a:pathLst>
              <a:path extrusionOk="0" h="21600" w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6" name="Google Shape;286;p6"/>
          <p:cNvSpPr txBox="1"/>
          <p:nvPr/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popq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value at address given by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1" marL="5524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value at Dest (must be register)</a:t>
            </a:r>
            <a:endParaRPr b="1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2" name="Google Shape;292;p7"/>
          <p:cNvSpPr/>
          <p:nvPr/>
        </p:nvSpPr>
        <p:spPr>
          <a:xfrm>
            <a:off x="7775625" y="22225"/>
            <a:ext cx="16083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3" name="Google Shape;293;p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294" name="Google Shape;294;p7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Procedures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Stack Structure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Calling Conventions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/>
              <a:t>Passing control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Passing data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Managing local data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Illustration of Recursion</a:t>
            </a:r>
            <a:endParaRPr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 Examples</a:t>
            </a:r>
            <a:endParaRPr/>
          </a:p>
        </p:txBody>
      </p:sp>
      <p:sp>
        <p:nvSpPr>
          <p:cNvPr id="300" name="Google Shape;300;p8"/>
          <p:cNvSpPr/>
          <p:nvPr/>
        </p:nvSpPr>
        <p:spPr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mult2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a, long 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s = a * b;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8"/>
          <p:cNvSpPr/>
          <p:nvPr/>
        </p:nvSpPr>
        <p:spPr>
          <a:xfrm>
            <a:off x="3505200" y="381000"/>
            <a:ext cx="4267200" cy="1828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multstore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(long x, long y, long *dest)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t = mult2(x, y);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*dest = 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8"/>
          <p:cNvSpPr/>
          <p:nvPr/>
        </p:nvSpPr>
        <p:spPr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%rdi,%rax	# a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400553:  imul   %rsi,%rax	# a * b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retq					# Return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8"/>
          <p:cNvSpPr/>
          <p:nvPr/>
        </p:nvSpPr>
        <p:spPr>
          <a:xfrm>
            <a:off x="1066800" y="2362200"/>
            <a:ext cx="6781800" cy="2057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&lt;multstore&gt;: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400540: push   %rbx				# Save %rbx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400541: mov    %rdx,%rbx			# Save dest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callq  400550 &lt;mult2&gt;	# mult2(x,y)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%rax,(%rbx)		# Save at dest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40054c: pop    %rbx				# Restore %rbx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40054d: retq						# Return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2012-09-18T14:16:22Z</dcterms:created>
  <dc:creator>Markus Pueschel</dc:creator>
</cp:coreProperties>
</file>