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y="6858000" cx="9144000"/>
  <p:notesSz cx="6858000" cy="9144000"/>
  <p:embeddedFontLst>
    <p:embeddedFont>
      <p:font typeface="Arial Narrow"/>
      <p:regular r:id="rId30"/>
      <p:bold r:id="rId31"/>
      <p:italic r:id="rId32"/>
      <p:boldItalic r:id="rId33"/>
    </p:embeddedFont>
    <p:embeddedFont>
      <p:font typeface="Gill San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36" roundtripDataSignature="AMtx7miGe+RArfYhfFE4023RlgnB/+J1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257520-DCEA-4583-97E9-E7A02C74BB54}">
  <a:tblStyle styleId="{5D257520-DCEA-4583-97E9-E7A02C74BB5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ArialNarrow-bold.fntdata"/><Relationship Id="rId30" Type="http://schemas.openxmlformats.org/officeDocument/2006/relationships/font" Target="fonts/ArialNarrow-regular.fntdata"/><Relationship Id="rId11" Type="http://schemas.openxmlformats.org/officeDocument/2006/relationships/slide" Target="slides/slide3.xml"/><Relationship Id="rId33" Type="http://schemas.openxmlformats.org/officeDocument/2006/relationships/font" Target="fonts/ArialNarrow-boldItalic.fntdata"/><Relationship Id="rId10" Type="http://schemas.openxmlformats.org/officeDocument/2006/relationships/slide" Target="slides/slide2.xml"/><Relationship Id="rId32" Type="http://schemas.openxmlformats.org/officeDocument/2006/relationships/font" Target="fonts/ArialNarrow-italic.fntdata"/><Relationship Id="rId13" Type="http://schemas.openxmlformats.org/officeDocument/2006/relationships/slide" Target="slides/slide5.xml"/><Relationship Id="rId35" Type="http://schemas.openxmlformats.org/officeDocument/2006/relationships/font" Target="fonts/GillSans-bold.fntdata"/><Relationship Id="rId12" Type="http://schemas.openxmlformats.org/officeDocument/2006/relationships/slide" Target="slides/slide4.xml"/><Relationship Id="rId34" Type="http://schemas.openxmlformats.org/officeDocument/2006/relationships/font" Target="fonts/GillSans-regular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customschemas.google.com/relationships/presentationmetadata" Target="meta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ba68e71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gf3ba68e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41"/>
          <p:cNvSpPr txBox="1"/>
          <p:nvPr>
            <p:ph idx="1" type="body"/>
          </p:nvPr>
        </p:nvSpPr>
        <p:spPr>
          <a:xfrm>
            <a:off x="685800" y="3886200"/>
            <a:ext cx="76771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" type="body"/>
          </p:nvPr>
        </p:nvSpPr>
        <p:spPr>
          <a:xfrm rot="5400000">
            <a:off x="3038475" y="1533525"/>
            <a:ext cx="2971800" cy="7677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/>
          <p:nvPr>
            <p:ph type="title"/>
          </p:nvPr>
        </p:nvSpPr>
        <p:spPr>
          <a:xfrm rot="5400000">
            <a:off x="4556919" y="2956719"/>
            <a:ext cx="585946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6"/>
          <p:cNvSpPr txBox="1"/>
          <p:nvPr>
            <p:ph idx="1" type="body"/>
          </p:nvPr>
        </p:nvSpPr>
        <p:spPr>
          <a:xfrm rot="5400000">
            <a:off x="594519" y="1089819"/>
            <a:ext cx="585946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9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9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6" name="Google Shape;66;p59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1" name="Google Shape;71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77" name="Google Shape;77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4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4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5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5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5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8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6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6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6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6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0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9" name="Google Shape;19;p48"/>
          <p:cNvSpPr txBox="1"/>
          <p:nvPr/>
        </p:nvSpPr>
        <p:spPr>
          <a:xfrm>
            <a:off x="0" y="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7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4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5"/>
          <p:cNvSpPr txBox="1"/>
          <p:nvPr>
            <p:ph type="title"/>
          </p:nvPr>
        </p:nvSpPr>
        <p:spPr>
          <a:xfrm rot="5400000">
            <a:off x="4608513" y="2047876"/>
            <a:ext cx="6075363" cy="208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5"/>
          <p:cNvSpPr txBox="1"/>
          <p:nvPr>
            <p:ph idx="1" type="body"/>
          </p:nvPr>
        </p:nvSpPr>
        <p:spPr>
          <a:xfrm rot="5400000">
            <a:off x="367506" y="40481"/>
            <a:ext cx="6075363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685800" y="3886200"/>
            <a:ext cx="376237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9"/>
          <p:cNvSpPr txBox="1"/>
          <p:nvPr>
            <p:ph idx="2" type="body"/>
          </p:nvPr>
        </p:nvSpPr>
        <p:spPr>
          <a:xfrm>
            <a:off x="4600575" y="3886200"/>
            <a:ext cx="376237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8" name="Google Shape;28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36" name="Google Shape;36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685800" y="3886200"/>
            <a:ext cx="76771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0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40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4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4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4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4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4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7340949" y="22225"/>
            <a:ext cx="2042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1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685800" y="2012950"/>
            <a:ext cx="77724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Organization </a:t>
            </a:r>
            <a:b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Lecture,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202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685800" y="4074500"/>
            <a:ext cx="7678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Amiran Malania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7856127" y="22225"/>
            <a:ext cx="1527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Bug Example</a:t>
            </a: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4648200" y="3733800"/>
            <a:ext cx="304800" cy="2667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5105400" y="4800600"/>
            <a:ext cx="2120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accessed by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762000" y="3200400"/>
            <a:ext cx="1668462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9"/>
          <p:cNvGraphicFramePr/>
          <p:nvPr/>
        </p:nvGraphicFramePr>
        <p:xfrm>
          <a:off x="25146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{5D257520-DCEA-4583-97E9-E7A02C74BB54}</a:tableStyleId>
              </a:tblPr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 State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d7 ... d4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d3 ... d0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9"/>
          <p:cNvSpPr/>
          <p:nvPr/>
        </p:nvSpPr>
        <p:spPr>
          <a:xfrm flipH="1">
            <a:off x="2057400" y="4876800"/>
            <a:ext cx="304800" cy="15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struct_t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7872202" y="22225"/>
            <a:ext cx="1511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Errors</a:t>
            </a:r>
            <a:endParaRPr/>
          </a:p>
        </p:txBody>
      </p:sp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 and C++ do not provide any memory protection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Out of bounds array references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Invalid pointer values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Abuses of malloc/free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Can lead to nasty bugs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Whether or not bug has any effect depends on system and compiler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Action at a distance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Corrupted object logically unrelated to one being accessed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Effect of bug may be first observed long after it is generated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How can I deal with this?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 in Java, Ruby, Python, ML, …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Understand what possible interactions may occur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 or develop tools to detect referencing errors (e.g. Valgrind)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7807826" y="25400"/>
            <a:ext cx="1479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11"/>
          <p:cNvSpPr txBox="1"/>
          <p:nvPr>
            <p:ph type="title"/>
          </p:nvPr>
        </p:nvSpPr>
        <p:spPr>
          <a:xfrm>
            <a:off x="381000" y="4572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 fontScale="90000"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888"/>
              <a:buNone/>
            </a:pPr>
            <a:r>
              <a:rPr b="1" lang="en-US" sz="4000"/>
              <a:t>Great Reality #4: There’s more to performance than asymptotic complexity</a:t>
            </a:r>
            <a:br>
              <a:rPr lang="en-US"/>
            </a:br>
            <a:endParaRPr/>
          </a:p>
        </p:txBody>
      </p:sp>
      <p:sp>
        <p:nvSpPr>
          <p:cNvPr id="234" name="Google Shape;234;p11"/>
          <p:cNvSpPr txBox="1"/>
          <p:nvPr>
            <p:ph idx="1" type="body"/>
          </p:nvPr>
        </p:nvSpPr>
        <p:spPr>
          <a:xfrm>
            <a:off x="381000" y="16510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Constant factors matter too!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And even exact op count does not predict performance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Easily see 10:1 performance range depending on how code written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optimize at multiple levels: algorithm, data representations, procedures, and 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Must understand system to optimize performance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programs compiled and executed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to measure program performance and identify bottlenecks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to improve performance without destroying code modularity and generality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7823927" y="22225"/>
            <a:ext cx="1559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1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System Performance Example</a:t>
            </a:r>
            <a:endParaRPr/>
          </a:p>
        </p:txBody>
      </p:sp>
      <p:sp>
        <p:nvSpPr>
          <p:cNvPr id="242" name="Google Shape;242;p12"/>
          <p:cNvSpPr txBox="1"/>
          <p:nvPr>
            <p:ph idx="1" type="body"/>
          </p:nvPr>
        </p:nvSpPr>
        <p:spPr>
          <a:xfrm>
            <a:off x="381000" y="4610100"/>
            <a:ext cx="83820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Hierarchical memory organization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Performance depends on access patterns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Including how step through multi-dimensional array</a:t>
            </a: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copyji(int src[2048][2048],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dst[2048][2048])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i,j;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21218A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 2048; j++)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2048; i++)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dst[i][j] = src[i][j];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copyij(int src[2048][2048],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dst[2048][2048])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i,j;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2048; i++)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21218A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 2048; j++)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dst[i][j] = src[i][j];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2"/>
          <p:cNvGrpSpPr/>
          <p:nvPr/>
        </p:nvGrpSpPr>
        <p:grpSpPr>
          <a:xfrm>
            <a:off x="4130675" y="2860675"/>
            <a:ext cx="762000" cy="228600"/>
            <a:chOff x="0" y="0"/>
            <a:chExt cx="480" cy="144"/>
          </a:xfrm>
        </p:grpSpPr>
        <p:cxnSp>
          <p:nvCxnSpPr>
            <p:cNvPr id="246" name="Google Shape;246;p12"/>
            <p:cNvCxnSpPr/>
            <p:nvPr/>
          </p:nvCxnSpPr>
          <p:spPr>
            <a:xfrm>
              <a:off x="0" y="0"/>
              <a:ext cx="480" cy="1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47" name="Google Shape;247;p12"/>
            <p:cNvCxnSpPr/>
            <p:nvPr/>
          </p:nvCxnSpPr>
          <p:spPr>
            <a:xfrm flipH="1" rot="10800000">
              <a:off x="0" y="0"/>
              <a:ext cx="480" cy="1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248" name="Google Shape;248;p12"/>
          <p:cNvGrpSpPr/>
          <p:nvPr/>
        </p:nvGrpSpPr>
        <p:grpSpPr>
          <a:xfrm>
            <a:off x="1875047" y="3886200"/>
            <a:ext cx="5871668" cy="674876"/>
            <a:chOff x="1875047" y="3886200"/>
            <a:chExt cx="5871668" cy="674876"/>
          </a:xfrm>
        </p:grpSpPr>
        <p:sp>
          <p:nvSpPr>
            <p:cNvPr id="249" name="Google Shape;249;p12"/>
            <p:cNvSpPr/>
            <p:nvPr/>
          </p:nvSpPr>
          <p:spPr>
            <a:xfrm>
              <a:off x="6605878" y="3886200"/>
              <a:ext cx="1140837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81.8ms</a:t>
              </a:r>
              <a:endParaRPr b="1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2"/>
            <p:cNvSpPr txBox="1"/>
            <p:nvPr/>
          </p:nvSpPr>
          <p:spPr>
            <a:xfrm>
              <a:off x="1875047" y="3886200"/>
              <a:ext cx="1066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4.3ms</a:t>
              </a:r>
              <a:endParaRPr b="1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2870694" y="4114800"/>
              <a:ext cx="3675585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2.0 GHz Intel Core i7 Haswell</a:t>
              </a:r>
              <a:endParaRPr b="1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5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Perspective</a:t>
            </a:r>
            <a:endParaRPr/>
          </a:p>
        </p:txBody>
      </p:sp>
      <p:sp>
        <p:nvSpPr>
          <p:cNvPr id="259" name="Google Shape;259;p1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Systems Courses are Builder-Centric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Computer Architecture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Design pipelined processor in Verilog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Operating Systems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Implement sample portions of operating system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Write compiler for simple language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Networking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Implement and simulate network protocols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7856127" y="22225"/>
            <a:ext cx="1527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6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Perspective (Cont.)</a:t>
            </a:r>
            <a:endParaRPr/>
          </a:p>
        </p:txBody>
      </p:sp>
      <p:sp>
        <p:nvSpPr>
          <p:cNvPr id="267" name="Google Shape;267;p1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Our Course is Programmer-Centric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Purpose is to show that by knowing more about the underlying system, one can be more effective as a programmer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Enable you to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Write programs that are more reliable and efficient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Incorporate features that require hooks into OS</a:t>
            </a:r>
            <a:endParaRPr/>
          </a:p>
          <a:p>
            <a:pPr indent="-228600" lvl="3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E.g., concurrency, signal handlers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Cover material in this course that you won’t see elsewhere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21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Textbooks</a:t>
            </a:r>
            <a:endParaRPr/>
          </a:p>
        </p:txBody>
      </p:sp>
      <p:sp>
        <p:nvSpPr>
          <p:cNvPr id="275" name="Google Shape;275;p21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Randal E. Bryant and David R. O’Hallaron, 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Computer Systems: A Programmer’s Perspective</a:t>
            </a:r>
            <a:r>
              <a:rPr lang="en-US"/>
              <a:t>, </a:t>
            </a:r>
            <a:r>
              <a:rPr b="1" lang="en-US">
                <a:solidFill>
                  <a:srgbClr val="FF0000"/>
                </a:solidFill>
              </a:rPr>
              <a:t>Third Edition </a:t>
            </a:r>
            <a:r>
              <a:rPr lang="en-US"/>
              <a:t>(CS:APP3e), Pearson, 2016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book really matters for the course!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How to solve labs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Practice problems typical of exam problems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⬛"/>
            </a:pPr>
            <a:r>
              <a:rPr lang="en-US"/>
              <a:t>Robert C. Seacord, </a:t>
            </a:r>
            <a:endParaRPr/>
          </a:p>
          <a:p>
            <a:pPr indent="-24892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i="1" lang="en-US"/>
              <a:t>Effective C: An Introduction To Professional C Programming</a:t>
            </a:r>
            <a:endParaRPr/>
          </a:p>
          <a:p>
            <a:pPr indent="-24892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lang="en-US"/>
              <a:t>Personal favourite modern C book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Brian Kernighan and Dennis Ritchie, 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The C Programming Language</a:t>
            </a:r>
            <a:r>
              <a:rPr lang="en-US"/>
              <a:t>, Second Edition, Prentice Hall, 1988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Classic C book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1" name="Google Shape;281;p22"/>
          <p:cNvSpPr/>
          <p:nvPr/>
        </p:nvSpPr>
        <p:spPr>
          <a:xfrm>
            <a:off x="7743428" y="22225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2" name="Google Shape;282;p2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Components</a:t>
            </a:r>
            <a:endParaRPr/>
          </a:p>
        </p:txBody>
      </p:sp>
      <p:sp>
        <p:nvSpPr>
          <p:cNvPr id="283" name="Google Shape;283;p2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Lectures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Higher level concepts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Practices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Applied concepts, important tools and skills for labs, clarification of lectures, exam coverage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Labs (4)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heart of the course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1-2 weeks each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Provide in-depth understanding of an aspect of systems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Programming and measurement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Exams (midterm + final)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Test your understanding of concepts &amp; mathematical principles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30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Programs and Data</a:t>
            </a:r>
            <a:endParaRPr/>
          </a:p>
        </p:txBody>
      </p:sp>
      <p:sp>
        <p:nvSpPr>
          <p:cNvPr id="291" name="Google Shape;291;p3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Bits operations, arithmetic, assembly language programs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Representation of C control and data structures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architecture and compilers 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L1 (datalab): Manipulating bits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L2 (bomblab): Defusing a binary bomb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L3 (attacklab): The basics of code injection attacks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" name="Google Shape;298;p31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Memory Hierarchy</a:t>
            </a:r>
            <a:endParaRPr/>
          </a:p>
        </p:txBody>
      </p:sp>
      <p:sp>
        <p:nvSpPr>
          <p:cNvPr id="299" name="Google Shape;299;p31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Memory technology, memory hierarchy, caches, disks, locality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architecture and OS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L4 (cachelab): Building a cache simulator and optimizing for locality.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Learn how to exploit locality in your programs.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7852327" y="22225"/>
            <a:ext cx="1531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381000" y="1397000"/>
            <a:ext cx="8382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Introduction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Course theme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Four realities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How the course fits into the CS/ECE curriculum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Academic integrity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7679028" y="22225"/>
            <a:ext cx="1704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p35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Rationale </a:t>
            </a:r>
            <a:endParaRPr/>
          </a:p>
        </p:txBody>
      </p:sp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lab has a well-defined goal such as solving a puzzle or winning a contest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Doing the lab should result in new skills and concepts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3" name="Google Shape;313;p39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9"/>
          <p:cNvSpPr txBox="1"/>
          <p:nvPr>
            <p:ph type="title"/>
          </p:nvPr>
        </p:nvSpPr>
        <p:spPr>
          <a:xfrm>
            <a:off x="2971800" y="2720975"/>
            <a:ext cx="28702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80963" lvl="0" marL="809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4800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rPr>
              <a:t>Welcome and Enjoy! </a:t>
            </a:r>
            <a:endParaRPr i="1" sz="4800">
              <a:solidFill>
                <a:srgbClr val="606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3ba68e718_0_0"/>
          <p:cNvSpPr/>
          <p:nvPr/>
        </p:nvSpPr>
        <p:spPr>
          <a:xfrm>
            <a:off x="0" y="0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gf3ba68e718_0_0"/>
          <p:cNvSpPr/>
          <p:nvPr/>
        </p:nvSpPr>
        <p:spPr>
          <a:xfrm>
            <a:off x="7852327" y="22225"/>
            <a:ext cx="1531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gf3ba68e718_0_0"/>
          <p:cNvSpPr txBox="1"/>
          <p:nvPr>
            <p:ph type="title"/>
          </p:nvPr>
        </p:nvSpPr>
        <p:spPr>
          <a:xfrm>
            <a:off x="381000" y="254000"/>
            <a:ext cx="8382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1" name="Google Shape;151;gf3ba68e718_0_0"/>
          <p:cNvSpPr txBox="1"/>
          <p:nvPr>
            <p:ph idx="1" type="body"/>
          </p:nvPr>
        </p:nvSpPr>
        <p:spPr>
          <a:xfrm>
            <a:off x="381000" y="1397000"/>
            <a:ext cx="8382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I’m Amiran Malania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BSc in computer science from San Diego State University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Systems Software Engineer at Qarva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/>
          <p:nvPr/>
        </p:nvSpPr>
        <p:spPr>
          <a:xfrm>
            <a:off x="0" y="0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7823927" y="22225"/>
            <a:ext cx="1559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3"/>
          <p:cNvSpPr txBox="1"/>
          <p:nvPr>
            <p:ph type="title"/>
          </p:nvPr>
        </p:nvSpPr>
        <p:spPr>
          <a:xfrm>
            <a:off x="381000" y="254000"/>
            <a:ext cx="85344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Course Theme:</a:t>
            </a:r>
            <a:br>
              <a:rPr b="1" lang="en-US"/>
            </a:br>
            <a:r>
              <a:rPr b="1" lang="en-US"/>
              <a:t>Abstraction Is Good But Don’t Forget Reality</a:t>
            </a:r>
            <a:endParaRPr b="1"/>
          </a:p>
        </p:txBody>
      </p:sp>
      <p:sp>
        <p:nvSpPr>
          <p:cNvPr id="159" name="Google Shape;159;p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Most CS and CE courses emphasize abstraction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Abstract data types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Asymptotic analysis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These abstractions have limits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Especially in the presence of bugs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Need to understand details of underlying implementations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Useful outcomes from taking</a:t>
            </a:r>
            <a:r>
              <a:rPr lang="en-US"/>
              <a:t> this class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Become more effective programmers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Able to find and eliminate bugs efficiently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Able to understand and tune for program performance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Prepare for later “systems” classes in CS &amp; CE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Compilers, Operating Systems, Networks, Computer Architecture, Embedded Systems, Storage Systems,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7823927" y="22225"/>
            <a:ext cx="1559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#1: </a:t>
            </a:r>
            <a:br>
              <a:rPr b="1" lang="en-US"/>
            </a:br>
            <a:r>
              <a:rPr b="1" lang="en-US"/>
              <a:t>Ints are not Integers</a:t>
            </a:r>
            <a:endParaRPr b="1"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Example 1: Is x</a:t>
            </a:r>
            <a:r>
              <a:rPr b="1" baseline="30000" lang="en-US"/>
              <a:t>2</a:t>
            </a:r>
            <a:r>
              <a:rPr b="1" lang="en-US"/>
              <a:t> ≥ 0?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Float’s: Yes!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96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Int’s: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 40000 * 40000  ➙ 1600000000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 50000 * 50000  ➙ ??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8800" y="1900238"/>
            <a:ext cx="5524500" cy="182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"/>
          <p:cNvSpPr/>
          <p:nvPr/>
        </p:nvSpPr>
        <p:spPr>
          <a:xfrm>
            <a:off x="7342188" y="6578600"/>
            <a:ext cx="17272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xkcd.com/571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7904401" y="22225"/>
            <a:ext cx="1479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Computer Arithmetic</a:t>
            </a:r>
            <a:endParaRPr b="1"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Does not generate random values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Arithmetic operations have important mathematical properties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Cannot assume all “usual” mathematical properties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Due to finiteness of representations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Integer operations satisfy “ring” properties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Commutativity, associativity, distributivity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Observation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Need to understand which abstractions apply in which contexts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Important issues for compiler writers and serious application programmers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#2: </a:t>
            </a:r>
            <a:br>
              <a:rPr b="1" lang="en-US"/>
            </a:br>
            <a:r>
              <a:rPr b="1" lang="en-US"/>
              <a:t>You’ve Got to Know Assembly</a:t>
            </a:r>
            <a:endParaRPr b="1"/>
          </a:p>
        </p:txBody>
      </p:sp>
      <p:sp>
        <p:nvSpPr>
          <p:cNvPr id="185" name="Google Shape;185;p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Chances are, you’ll never write programs in assembly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Compilers are much better &amp; more patient than you are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But: Understanding assembly is key to machine-level execution model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Behavior of programs in presence of bugs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High-level language models break down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Tuning program performance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Understand optimizations done / not done by the compiler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Understanding sources of program inefficiency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Implementing system software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Compiler has machine code as target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Operating systems must manage process state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Creating / fighting malware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x86 assembly is the language of choice!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7807827" y="22225"/>
            <a:ext cx="1575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#3: Memory Matters</a:t>
            </a:r>
            <a:br>
              <a:rPr b="1" lang="en-US"/>
            </a:br>
            <a:r>
              <a:rPr b="1" lang="en-US" sz="2900"/>
              <a:t>Random Access Memory Is an Unphysical Abstraction</a:t>
            </a:r>
            <a:endParaRPr b="1" sz="2900"/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01600" lvl="2" marL="838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Memory is not unbounded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It must be allocated and managed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Many applications are memory dominated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Memory referencing bugs especially pernicious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Effects are distant in both time and space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Memory performance is not uniform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and virtual memory effects can greatly affect program performance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Adapting program to characteristics of memory system can lead to major speed improvements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7840027" y="22225"/>
            <a:ext cx="1543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Bug Example</a:t>
            </a:r>
            <a:endParaRPr/>
          </a:p>
        </p:txBody>
      </p:sp>
      <p:sp>
        <p:nvSpPr>
          <p:cNvPr id="201" name="Google Shape;201;p8"/>
          <p:cNvSpPr txBox="1"/>
          <p:nvPr>
            <p:ph idx="1" type="body"/>
          </p:nvPr>
        </p:nvSpPr>
        <p:spPr>
          <a:xfrm>
            <a:off x="457200" y="60960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4290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Result is system specific</a:t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fun(int i) 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volatile struct_t s;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s.d = 3.14;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s.a[i] = 1073741824; /* Possibly out of bounds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s.d;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2012-08-28T17:04:18Z</dcterms:created>
  <dc:creator>Markus Pueschel</dc:creator>
</cp:coreProperties>
</file>