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302500" cy="95869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gAtXRcIBw55i09FqARlcriNTD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1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45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1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2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3" name="Google Shape;793;p2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7" name="Google Shape;837;p2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2" name="Google Shape;872;p2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6" name="Google Shape;96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p2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6" name="Google Shape;1006;p2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3" name="Google Shape;1033;p3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7" name="Google Shape;1067;p3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8" name="Google Shape;10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1" name="Google Shape;1131;p3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4" name="Google Shape;1164;p3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6" name="Google Shape;1196;p3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7" name="Google Shape;1197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7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8" name="Google Shape;1218;p37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9" name="Google Shape;1219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8:notes"/>
          <p:cNvSpPr txBox="1"/>
          <p:nvPr/>
        </p:nvSpPr>
        <p:spPr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450" lIns="94900" spcFirstLastPara="1" rIns="94900" wrap="square" tIns="47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0" name="Google Shape;1280;p38:notes"/>
          <p:cNvSpPr txBox="1"/>
          <p:nvPr>
            <p:ph idx="1" type="body"/>
          </p:nvPr>
        </p:nvSpPr>
        <p:spPr>
          <a:xfrm>
            <a:off x="972560" y="4554112"/>
            <a:ext cx="5357380" cy="4316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1" name="Google Shape;1281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5" name="Google Shape;1335;p3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6" name="Google Shape;1336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0"/>
          <p:cNvSpPr txBox="1"/>
          <p:nvPr/>
        </p:nvSpPr>
        <p:spPr>
          <a:xfrm>
            <a:off x="7581278" y="-27000"/>
            <a:ext cx="162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Virtual Memory: Concepts</a:t>
            </a:r>
            <a:br>
              <a:rPr lang="en-GB"/>
            </a:br>
            <a:br>
              <a:rPr lang="en-GB"/>
            </a:br>
            <a:r>
              <a:rPr b="0" lang="en-GB" sz="2000"/>
              <a:t>Systems	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Instructors: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Enabling Data Structure: Page Table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290513" y="1147763"/>
            <a:ext cx="8307387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 </a:t>
            </a:r>
            <a:r>
              <a:rPr i="1" lang="en-GB">
                <a:solidFill>
                  <a:srgbClr val="C00000"/>
                </a:solidFill>
              </a:rPr>
              <a:t>page table </a:t>
            </a:r>
            <a:r>
              <a:rPr lang="en-GB"/>
              <a:t>is an array of page table entries (PTEs) that maps virtual pages to physical pages.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Per-process kernel data structure in DRAM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2120900" y="46767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120900" y="4905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120900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2120900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2120900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2120900" y="42195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2073631" y="51751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348288" y="23622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465763" y="34006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5465763" y="36099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0"/>
          <p:cNvCxnSpPr/>
          <p:nvPr/>
        </p:nvCxnSpPr>
        <p:spPr>
          <a:xfrm>
            <a:off x="2946400" y="47974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10"/>
          <p:cNvCxnSpPr/>
          <p:nvPr/>
        </p:nvCxnSpPr>
        <p:spPr>
          <a:xfrm flipH="1" rot="10800000">
            <a:off x="2946400" y="34274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10"/>
          <p:cNvCxnSpPr/>
          <p:nvPr/>
        </p:nvCxnSpPr>
        <p:spPr>
          <a:xfrm flipH="1" rot="10800000">
            <a:off x="2971800" y="31988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0"/>
          <p:cNvCxnSpPr/>
          <p:nvPr/>
        </p:nvCxnSpPr>
        <p:spPr>
          <a:xfrm flipH="1" rot="10800000">
            <a:off x="2921000" y="29702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10"/>
          <p:cNvSpPr txBox="1"/>
          <p:nvPr/>
        </p:nvSpPr>
        <p:spPr>
          <a:xfrm>
            <a:off x="5400675" y="43592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816100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816100" y="4905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816100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816100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816100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816100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816100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816100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1587500" y="30003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824127" y="32750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24920" y="35079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1824127" y="39737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1824920" y="41808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1824127" y="44202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824920" y="48796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824127" y="46467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1824920" y="37408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2187575" y="25114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1209497" y="3239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206322" y="48528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6831013" y="29098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465763" y="31750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465763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843713" y="3570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1" name="Google Shape;281;p10"/>
          <p:cNvCxnSpPr/>
          <p:nvPr/>
        </p:nvCxnSpPr>
        <p:spPr>
          <a:xfrm>
            <a:off x="2908300" y="41210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0"/>
          <p:cNvSpPr/>
          <p:nvPr/>
        </p:nvSpPr>
        <p:spPr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3" name="Google Shape;283;p10"/>
          <p:cNvCxnSpPr/>
          <p:nvPr/>
        </p:nvCxnSpPr>
        <p:spPr>
          <a:xfrm flipH="1" rot="10800000">
            <a:off x="2940050" y="36433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10"/>
          <p:cNvSpPr/>
          <p:nvPr/>
        </p:nvSpPr>
        <p:spPr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Hit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309830" y="1147763"/>
            <a:ext cx="830738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hit: </a:t>
            </a:r>
            <a:r>
              <a:rPr lang="en-GB"/>
              <a:t>reference to VM word that is in physical memory (DRAM cache hit)</a:t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31849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1849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31849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31849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31849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31849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31376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64123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65298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65298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1"/>
          <p:cNvCxnSpPr/>
          <p:nvPr/>
        </p:nvCxnSpPr>
        <p:spPr>
          <a:xfrm>
            <a:off x="40104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1"/>
          <p:cNvCxnSpPr/>
          <p:nvPr/>
        </p:nvCxnSpPr>
        <p:spPr>
          <a:xfrm flipH="1" rot="10800000">
            <a:off x="40104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1"/>
          <p:cNvCxnSpPr/>
          <p:nvPr/>
        </p:nvCxnSpPr>
        <p:spPr>
          <a:xfrm flipH="1" rot="10800000">
            <a:off x="40358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/>
          <p:nvPr/>
        </p:nvCxnSpPr>
        <p:spPr>
          <a:xfrm flipH="1" rot="10800000">
            <a:off x="39850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11"/>
          <p:cNvSpPr txBox="1"/>
          <p:nvPr/>
        </p:nvSpPr>
        <p:spPr>
          <a:xfrm>
            <a:off x="64647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8801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8801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801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8801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8801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8801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28801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8801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6515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8881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28889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28881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28889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28881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28889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28881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28889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32516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22735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22703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78950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65298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65298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79077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3" name="Google Shape;343;p11"/>
          <p:cNvCxnSpPr/>
          <p:nvPr/>
        </p:nvCxnSpPr>
        <p:spPr>
          <a:xfrm>
            <a:off x="39723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11"/>
          <p:cNvSpPr/>
          <p:nvPr/>
        </p:nvSpPr>
        <p:spPr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5" name="Google Shape;345;p11"/>
          <p:cNvCxnSpPr/>
          <p:nvPr/>
        </p:nvCxnSpPr>
        <p:spPr>
          <a:xfrm flipH="1" rot="10800000">
            <a:off x="40040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1"/>
          <p:cNvSpPr/>
          <p:nvPr/>
        </p:nvSpPr>
        <p:spPr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81000" y="24384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1"/>
          <p:cNvCxnSpPr>
            <a:stCxn id="347" idx="2"/>
            <a:endCxn id="325" idx="1"/>
          </p:cNvCxnSpPr>
          <p:nvPr/>
        </p:nvCxnSpPr>
        <p:spPr>
          <a:xfrm flipH="1" rot="-5400000">
            <a:off x="1543350" y="2319038"/>
            <a:ext cx="983400" cy="1707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Fault</a:t>
            </a:r>
            <a:endParaRPr/>
          </a:p>
        </p:txBody>
      </p:sp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3225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fault: </a:t>
            </a:r>
            <a:r>
              <a:rPr lang="en-GB"/>
              <a:t>reference to VM word that is not in physical memory (DRAM cache miss)</a:t>
            </a:r>
            <a:endParaRPr/>
          </a:p>
        </p:txBody>
      </p:sp>
      <p:sp>
        <p:nvSpPr>
          <p:cNvPr id="356" name="Google Shape;356;p12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2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2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2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12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12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7" name="Google Shape;407;p12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2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9" name="Google Shape;409;p12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12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2"/>
          <p:cNvCxnSpPr>
            <a:stCxn id="411" idx="2"/>
            <a:endCxn id="379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19" name="Google Shape;419;p13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 b="0" sz="2000"/>
          </a:p>
        </p:txBody>
      </p:sp>
      <p:sp>
        <p:nvSpPr>
          <p:cNvPr id="420" name="Google Shape;420;p13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13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13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13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13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5" name="Google Shape;445;p13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3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3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3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1" name="Google Shape;471;p13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13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3" name="Google Shape;473;p13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p13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13"/>
          <p:cNvCxnSpPr>
            <a:stCxn id="475" idx="2"/>
            <a:endCxn id="443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484" name="Google Shape;484;p14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4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1" name="Google Shape;491;p14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2" name="Google Shape;492;p14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14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14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14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14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14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2" name="Google Shape;502;p14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8" name="Google Shape;508;p14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4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4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4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4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4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4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4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4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4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4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4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5" name="Google Shape;525;p14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6" name="Google Shape;526;p14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7" name="Google Shape;527;p14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4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4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4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4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5" name="Google Shape;535;p14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4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7" name="Google Shape;537;p14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8" name="Google Shape;538;p14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14"/>
          <p:cNvCxnSpPr>
            <a:stCxn id="539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547" name="Google Shape;547;p15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548" name="Google Shape;548;p15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15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15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15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15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4" name="Google Shape;564;p15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5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5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5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5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5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5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15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0" name="Google Shape;590;p15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5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5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5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5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99" name="Google Shape;599;p15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15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01" name="Google Shape;601;p15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2" name="Google Shape;602;p15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5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15"/>
          <p:cNvCxnSpPr>
            <a:stCxn id="603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Offending instruction is restarted: page hit!</a:t>
            </a:r>
            <a:endParaRPr b="0" sz="2000"/>
          </a:p>
        </p:txBody>
      </p:sp>
      <p:sp>
        <p:nvSpPr>
          <p:cNvPr id="612" name="Google Shape;612;p16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0" name="Google Shape;620;p16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6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16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25" name="Google Shape;625;p16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16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16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p16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6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16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Google Shape;631;p16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16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6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6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6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6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6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6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6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6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6" name="Google Shape;656;p16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6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6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3" name="Google Shape;663;p16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64" name="Google Shape;664;p16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5" name="Google Shape;665;p16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6" name="Google Shape;666;p16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16"/>
          <p:cNvCxnSpPr>
            <a:stCxn id="667" idx="2"/>
            <a:endCxn id="635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16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Waiting until the miss to copy the page to DRAM is known as </a:t>
            </a:r>
            <a:r>
              <a:rPr b="1" i="1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 paging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7"/>
          <p:cNvSpPr/>
          <p:nvPr/>
        </p:nvSpPr>
        <p:spPr>
          <a:xfrm>
            <a:off x="3261139" y="38512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5" name="Google Shape;67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Allocating Pages</a:t>
            </a:r>
            <a:endParaRPr/>
          </a:p>
        </p:txBody>
      </p:sp>
      <p:sp>
        <p:nvSpPr>
          <p:cNvPr id="676" name="Google Shape;676;p1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Allocating a new page (VP 5) of virtual memory.</a:t>
            </a:r>
            <a:endParaRPr/>
          </a:p>
        </p:txBody>
      </p:sp>
      <p:sp>
        <p:nvSpPr>
          <p:cNvPr id="677" name="Google Shape;677;p17"/>
          <p:cNvSpPr/>
          <p:nvPr/>
        </p:nvSpPr>
        <p:spPr>
          <a:xfrm>
            <a:off x="3261139" y="40798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8" name="Google Shape;678;p17"/>
          <p:cNvSpPr/>
          <p:nvPr/>
        </p:nvSpPr>
        <p:spPr>
          <a:xfrm>
            <a:off x="3261139" y="4308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3261139" y="29368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1" name="Google Shape;681;p17"/>
          <p:cNvSpPr/>
          <p:nvPr/>
        </p:nvSpPr>
        <p:spPr>
          <a:xfrm>
            <a:off x="3261139" y="3165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3261139" y="33940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3" name="Google Shape;683;p17"/>
          <p:cNvSpPr/>
          <p:nvPr/>
        </p:nvSpPr>
        <p:spPr>
          <a:xfrm>
            <a:off x="3261139" y="36226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3213870" y="45782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6488527" y="17653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/>
          <p:nvPr/>
        </p:nvSpPr>
        <p:spPr>
          <a:xfrm>
            <a:off x="6606002" y="28037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7"/>
          <p:cNvSpPr/>
          <p:nvPr/>
        </p:nvSpPr>
        <p:spPr>
          <a:xfrm>
            <a:off x="6606002" y="30130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17"/>
          <p:cNvCxnSpPr/>
          <p:nvPr/>
        </p:nvCxnSpPr>
        <p:spPr>
          <a:xfrm>
            <a:off x="4086639" y="420052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89" name="Google Shape;689;p17"/>
          <p:cNvCxnSpPr/>
          <p:nvPr/>
        </p:nvCxnSpPr>
        <p:spPr>
          <a:xfrm flipH="1" rot="10800000">
            <a:off x="4086639" y="28305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0" name="Google Shape;690;p17"/>
          <p:cNvCxnSpPr/>
          <p:nvPr/>
        </p:nvCxnSpPr>
        <p:spPr>
          <a:xfrm flipH="1" rot="10800000">
            <a:off x="4112039" y="26019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1" name="Google Shape;691;p17"/>
          <p:cNvCxnSpPr/>
          <p:nvPr/>
        </p:nvCxnSpPr>
        <p:spPr>
          <a:xfrm flipH="1" rot="10800000">
            <a:off x="4061239" y="23733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2" name="Google Shape;692;p17"/>
          <p:cNvSpPr txBox="1"/>
          <p:nvPr/>
        </p:nvSpPr>
        <p:spPr>
          <a:xfrm>
            <a:off x="6540914" y="37623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2956339" y="4079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4" name="Google Shape;694;p17"/>
          <p:cNvSpPr/>
          <p:nvPr/>
        </p:nvSpPr>
        <p:spPr>
          <a:xfrm>
            <a:off x="2956339" y="4308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5" name="Google Shape;695;p17"/>
          <p:cNvSpPr/>
          <p:nvPr/>
        </p:nvSpPr>
        <p:spPr>
          <a:xfrm>
            <a:off x="2956339" y="3851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6" name="Google Shape;696;p17"/>
          <p:cNvSpPr/>
          <p:nvPr/>
        </p:nvSpPr>
        <p:spPr>
          <a:xfrm>
            <a:off x="2956339" y="2708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7" name="Google Shape;697;p17"/>
          <p:cNvSpPr/>
          <p:nvPr/>
        </p:nvSpPr>
        <p:spPr>
          <a:xfrm>
            <a:off x="2956339" y="2936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8" name="Google Shape;698;p17"/>
          <p:cNvSpPr/>
          <p:nvPr/>
        </p:nvSpPr>
        <p:spPr>
          <a:xfrm>
            <a:off x="2956339" y="3165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9" name="Google Shape;699;p17"/>
          <p:cNvSpPr/>
          <p:nvPr/>
        </p:nvSpPr>
        <p:spPr>
          <a:xfrm>
            <a:off x="2956339" y="33940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0" name="Google Shape;700;p17"/>
          <p:cNvSpPr/>
          <p:nvPr/>
        </p:nvSpPr>
        <p:spPr>
          <a:xfrm>
            <a:off x="2956339" y="36226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1" name="Google Shape;701;p17"/>
          <p:cNvSpPr txBox="1"/>
          <p:nvPr/>
        </p:nvSpPr>
        <p:spPr>
          <a:xfrm>
            <a:off x="2727739" y="24034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7"/>
          <p:cNvSpPr txBox="1"/>
          <p:nvPr/>
        </p:nvSpPr>
        <p:spPr>
          <a:xfrm>
            <a:off x="2964366" y="26781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7"/>
          <p:cNvSpPr txBox="1"/>
          <p:nvPr/>
        </p:nvSpPr>
        <p:spPr>
          <a:xfrm>
            <a:off x="2965159" y="29110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7"/>
          <p:cNvSpPr txBox="1"/>
          <p:nvPr/>
        </p:nvSpPr>
        <p:spPr>
          <a:xfrm>
            <a:off x="2964366" y="33768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 txBox="1"/>
          <p:nvPr/>
        </p:nvSpPr>
        <p:spPr>
          <a:xfrm>
            <a:off x="2965159" y="35839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 txBox="1"/>
          <p:nvPr/>
        </p:nvSpPr>
        <p:spPr>
          <a:xfrm>
            <a:off x="2964366" y="38233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7"/>
          <p:cNvSpPr txBox="1"/>
          <p:nvPr/>
        </p:nvSpPr>
        <p:spPr>
          <a:xfrm>
            <a:off x="2965159" y="42827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7"/>
          <p:cNvSpPr txBox="1"/>
          <p:nvPr/>
        </p:nvSpPr>
        <p:spPr>
          <a:xfrm>
            <a:off x="2964366" y="40498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7"/>
          <p:cNvSpPr txBox="1"/>
          <p:nvPr/>
        </p:nvSpPr>
        <p:spPr>
          <a:xfrm>
            <a:off x="2965159" y="31439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7"/>
          <p:cNvSpPr txBox="1"/>
          <p:nvPr/>
        </p:nvSpPr>
        <p:spPr>
          <a:xfrm>
            <a:off x="3327814" y="19145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7"/>
          <p:cNvSpPr txBox="1"/>
          <p:nvPr/>
        </p:nvSpPr>
        <p:spPr>
          <a:xfrm>
            <a:off x="2349736" y="26430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7"/>
          <p:cNvSpPr txBox="1"/>
          <p:nvPr/>
        </p:nvSpPr>
        <p:spPr>
          <a:xfrm>
            <a:off x="2346561" y="4255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7"/>
          <p:cNvSpPr txBox="1"/>
          <p:nvPr/>
        </p:nvSpPr>
        <p:spPr>
          <a:xfrm>
            <a:off x="7971252" y="23129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7"/>
          <p:cNvSpPr/>
          <p:nvPr/>
        </p:nvSpPr>
        <p:spPr>
          <a:xfrm>
            <a:off x="6606002" y="25781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7"/>
          <p:cNvSpPr/>
          <p:nvPr/>
        </p:nvSpPr>
        <p:spPr>
          <a:xfrm>
            <a:off x="6606002" y="23495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7"/>
          <p:cNvSpPr/>
          <p:nvPr/>
        </p:nvSpPr>
        <p:spPr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7" name="Google Shape;717;p17"/>
          <p:cNvSpPr/>
          <p:nvPr/>
        </p:nvSpPr>
        <p:spPr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17"/>
          <p:cNvSpPr/>
          <p:nvPr/>
        </p:nvSpPr>
        <p:spPr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9" name="Google Shape;719;p17"/>
          <p:cNvSpPr/>
          <p:nvPr/>
        </p:nvSpPr>
        <p:spPr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17"/>
          <p:cNvSpPr txBox="1"/>
          <p:nvPr/>
        </p:nvSpPr>
        <p:spPr>
          <a:xfrm>
            <a:off x="7983952" y="29733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7"/>
          <p:cNvSpPr/>
          <p:nvPr/>
        </p:nvSpPr>
        <p:spPr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7"/>
          <p:cNvSpPr/>
          <p:nvPr/>
        </p:nvSpPr>
        <p:spPr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7"/>
          <p:cNvSpPr/>
          <p:nvPr/>
        </p:nvSpPr>
        <p:spPr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7"/>
          <p:cNvSpPr/>
          <p:nvPr/>
        </p:nvSpPr>
        <p:spPr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7" name="Google Shape;727;p17"/>
          <p:cNvCxnSpPr/>
          <p:nvPr/>
        </p:nvCxnSpPr>
        <p:spPr>
          <a:xfrm>
            <a:off x="4080289" y="37195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28" name="Google Shape;728;p17"/>
          <p:cNvSpPr/>
          <p:nvPr/>
        </p:nvSpPr>
        <p:spPr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9" name="Google Shape;729;p17"/>
          <p:cNvCxnSpPr/>
          <p:nvPr/>
        </p:nvCxnSpPr>
        <p:spPr>
          <a:xfrm flipH="1" rot="10800000">
            <a:off x="4086639" y="30749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0" name="Google Shape;730;p17"/>
          <p:cNvSpPr/>
          <p:nvPr/>
        </p:nvSpPr>
        <p:spPr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5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17"/>
          <p:cNvCxnSpPr/>
          <p:nvPr/>
        </p:nvCxnSpPr>
        <p:spPr>
          <a:xfrm>
            <a:off x="4094576" y="393283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17"/>
          <p:cNvSpPr/>
          <p:nvPr/>
        </p:nvSpPr>
        <p:spPr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8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Locality to the Rescue Again!</a:t>
            </a:r>
            <a:endParaRPr/>
          </a:p>
        </p:txBody>
      </p:sp>
      <p:sp>
        <p:nvSpPr>
          <p:cNvPr id="740" name="Google Shape;740;p18"/>
          <p:cNvSpPr txBox="1"/>
          <p:nvPr>
            <p:ph idx="1" type="body"/>
          </p:nvPr>
        </p:nvSpPr>
        <p:spPr>
          <a:xfrm>
            <a:off x="381000" y="13287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memory seems terribly inefficient, but it works because of locality. 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At any point in time, programs tend to access a set of active virtual pages called the </a:t>
            </a:r>
            <a:r>
              <a:rPr i="1" lang="en-GB">
                <a:solidFill>
                  <a:srgbClr val="C00000"/>
                </a:solidFill>
              </a:rPr>
              <a:t>working set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Programs with better temporal locality will have smaller working sets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(working set size &lt; main memory size)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Good performance for one process after compulsory misses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 SUM(working set sizes) &gt; main memory size 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>
                <a:solidFill>
                  <a:srgbClr val="C00000"/>
                </a:solidFill>
              </a:rPr>
              <a:t>Thrashing:</a:t>
            </a:r>
            <a:r>
              <a:rPr i="1" lang="en-GB"/>
              <a:t> </a:t>
            </a:r>
            <a:r>
              <a:rPr lang="en-GB"/>
              <a:t>Performance meltdown</a:t>
            </a:r>
            <a:r>
              <a:rPr i="1" lang="en-GB"/>
              <a:t> </a:t>
            </a:r>
            <a:r>
              <a:rPr lang="en-GB"/>
              <a:t>where pages are swapped (copied) in and out continuously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46" name="Google Shape;746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0"/>
          <p:cNvSpPr txBox="1"/>
          <p:nvPr>
            <p:ph type="title"/>
          </p:nvPr>
        </p:nvSpPr>
        <p:spPr>
          <a:xfrm>
            <a:off x="262468" y="569913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53" name="Google Shape;753;p20"/>
          <p:cNvSpPr txBox="1"/>
          <p:nvPr>
            <p:ph idx="1" type="body"/>
          </p:nvPr>
        </p:nvSpPr>
        <p:spPr>
          <a:xfrm>
            <a:off x="228600" y="1295400"/>
            <a:ext cx="785018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Key idea: each process has its own 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It can view memory as a simple linear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Mapping function scatters addresses through physical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Well-chosen mappings can improve locality</a:t>
            </a: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993775" y="31462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0"/>
          <p:cNvSpPr/>
          <p:nvPr/>
        </p:nvSpPr>
        <p:spPr>
          <a:xfrm>
            <a:off x="6731356" y="31203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0"/>
          <p:cNvSpPr/>
          <p:nvPr/>
        </p:nvSpPr>
        <p:spPr>
          <a:xfrm>
            <a:off x="2359919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0"/>
          <p:cNvSpPr/>
          <p:nvPr/>
        </p:nvSpPr>
        <p:spPr>
          <a:xfrm>
            <a:off x="2192338" y="43697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0"/>
          <p:cNvSpPr/>
          <p:nvPr/>
        </p:nvSpPr>
        <p:spPr>
          <a:xfrm>
            <a:off x="6629400" y="46340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"/>
          <p:cNvSpPr/>
          <p:nvPr/>
        </p:nvSpPr>
        <p:spPr>
          <a:xfrm>
            <a:off x="993775" y="5127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0"/>
          <p:cNvSpPr/>
          <p:nvPr/>
        </p:nvSpPr>
        <p:spPr>
          <a:xfrm>
            <a:off x="2616556" y="32253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0"/>
          <p:cNvSpPr/>
          <p:nvPr/>
        </p:nvSpPr>
        <p:spPr>
          <a:xfrm>
            <a:off x="2616556" y="34809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0"/>
          <p:cNvSpPr/>
          <p:nvPr/>
        </p:nvSpPr>
        <p:spPr>
          <a:xfrm>
            <a:off x="2616556" y="37330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0"/>
          <p:cNvSpPr/>
          <p:nvPr/>
        </p:nvSpPr>
        <p:spPr>
          <a:xfrm>
            <a:off x="2616556" y="42429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0"/>
          <p:cNvSpPr txBox="1"/>
          <p:nvPr/>
        </p:nvSpPr>
        <p:spPr>
          <a:xfrm>
            <a:off x="2838717" y="38619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0"/>
          <p:cNvSpPr/>
          <p:nvPr/>
        </p:nvSpPr>
        <p:spPr>
          <a:xfrm>
            <a:off x="2359919" y="5051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0"/>
          <p:cNvSpPr/>
          <p:nvPr/>
        </p:nvSpPr>
        <p:spPr>
          <a:xfrm>
            <a:off x="2192338" y="6350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0"/>
          <p:cNvSpPr/>
          <p:nvPr/>
        </p:nvSpPr>
        <p:spPr>
          <a:xfrm>
            <a:off x="2616556" y="52027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>
            <a:off x="2616556" y="54583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2616556" y="57104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0"/>
          <p:cNvSpPr/>
          <p:nvPr/>
        </p:nvSpPr>
        <p:spPr>
          <a:xfrm>
            <a:off x="2616556" y="62203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0"/>
          <p:cNvSpPr txBox="1"/>
          <p:nvPr/>
        </p:nvSpPr>
        <p:spPr>
          <a:xfrm>
            <a:off x="2838717" y="58393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0"/>
          <p:cNvSpPr/>
          <p:nvPr/>
        </p:nvSpPr>
        <p:spPr>
          <a:xfrm>
            <a:off x="5715000" y="3222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/>
          <p:nvPr/>
        </p:nvSpPr>
        <p:spPr>
          <a:xfrm>
            <a:off x="5715000" y="347807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5715000" y="37365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5715000" y="39896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5715000" y="42452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5715000" y="45037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5715000" y="47593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5715000" y="50189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5715000" y="52745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5715000" y="55330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0"/>
          <p:cNvSpPr/>
          <p:nvPr/>
        </p:nvSpPr>
        <p:spPr>
          <a:xfrm>
            <a:off x="5715000" y="61942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0"/>
          <p:cNvSpPr txBox="1"/>
          <p:nvPr/>
        </p:nvSpPr>
        <p:spPr>
          <a:xfrm>
            <a:off x="5960177" y="57422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5474234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0"/>
          <p:cNvSpPr/>
          <p:nvPr/>
        </p:nvSpPr>
        <p:spPr>
          <a:xfrm>
            <a:off x="5261580" y="63444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p20"/>
          <p:cNvCxnSpPr>
            <a:stCxn id="761" idx="3"/>
            <a:endCxn id="774" idx="1"/>
          </p:cNvCxnSpPr>
          <p:nvPr/>
        </p:nvCxnSpPr>
        <p:spPr>
          <a:xfrm>
            <a:off x="3530956" y="36087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7" name="Google Shape;787;p20"/>
          <p:cNvCxnSpPr>
            <a:stCxn id="762" idx="3"/>
            <a:endCxn id="778" idx="1"/>
          </p:cNvCxnSpPr>
          <p:nvPr/>
        </p:nvCxnSpPr>
        <p:spPr>
          <a:xfrm>
            <a:off x="3530956" y="38608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8" name="Google Shape;788;p20"/>
          <p:cNvCxnSpPr>
            <a:stCxn id="769" idx="3"/>
            <a:endCxn id="778" idx="1"/>
          </p:cNvCxnSpPr>
          <p:nvPr/>
        </p:nvCxnSpPr>
        <p:spPr>
          <a:xfrm flipH="1" rot="10800000">
            <a:off x="3530956" y="48872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9" name="Google Shape;789;p20"/>
          <p:cNvCxnSpPr>
            <a:stCxn id="768" idx="3"/>
            <a:endCxn id="780" idx="1"/>
          </p:cNvCxnSpPr>
          <p:nvPr/>
        </p:nvCxnSpPr>
        <p:spPr>
          <a:xfrm flipH="1" rot="10800000">
            <a:off x="3530956" y="54022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0" name="Google Shape;790;p2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1"/>
          <p:cNvSpPr txBox="1"/>
          <p:nvPr>
            <p:ph type="title"/>
          </p:nvPr>
        </p:nvSpPr>
        <p:spPr>
          <a:xfrm>
            <a:off x="254001" y="533400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97" name="Google Shape;797;p21"/>
          <p:cNvSpPr txBox="1"/>
          <p:nvPr>
            <p:ph idx="1" type="body"/>
          </p:nvPr>
        </p:nvSpPr>
        <p:spPr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Simplifying memory allocation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virtual page can be mapped to any physical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 virtual page can be stored in different physical pages at different times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Sharing code and data among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 virtual pages to the same physical page (here: PP 6)</a:t>
            </a:r>
            <a:endParaRPr/>
          </a:p>
        </p:txBody>
      </p:sp>
      <p:sp>
        <p:nvSpPr>
          <p:cNvPr id="798" name="Google Shape;798;p21"/>
          <p:cNvSpPr/>
          <p:nvPr/>
        </p:nvSpPr>
        <p:spPr>
          <a:xfrm>
            <a:off x="993775" y="3222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1"/>
          <p:cNvSpPr/>
          <p:nvPr/>
        </p:nvSpPr>
        <p:spPr>
          <a:xfrm>
            <a:off x="6731356" y="31965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1"/>
          <p:cNvSpPr/>
          <p:nvPr/>
        </p:nvSpPr>
        <p:spPr>
          <a:xfrm>
            <a:off x="2359919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1"/>
          <p:cNvSpPr/>
          <p:nvPr/>
        </p:nvSpPr>
        <p:spPr>
          <a:xfrm>
            <a:off x="2192338" y="4445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1"/>
          <p:cNvSpPr/>
          <p:nvPr/>
        </p:nvSpPr>
        <p:spPr>
          <a:xfrm>
            <a:off x="6629400" y="47102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1"/>
          <p:cNvSpPr/>
          <p:nvPr/>
        </p:nvSpPr>
        <p:spPr>
          <a:xfrm>
            <a:off x="993775" y="52036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2616556" y="33015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2616556" y="35571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2616556" y="38092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2616556" y="43191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1"/>
          <p:cNvSpPr txBox="1"/>
          <p:nvPr/>
        </p:nvSpPr>
        <p:spPr>
          <a:xfrm>
            <a:off x="2838717" y="39381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2359919" y="51274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1"/>
          <p:cNvSpPr/>
          <p:nvPr/>
        </p:nvSpPr>
        <p:spPr>
          <a:xfrm>
            <a:off x="2192338" y="64271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1"/>
          <p:cNvSpPr/>
          <p:nvPr/>
        </p:nvSpPr>
        <p:spPr>
          <a:xfrm>
            <a:off x="2616556" y="52789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1"/>
          <p:cNvSpPr/>
          <p:nvPr/>
        </p:nvSpPr>
        <p:spPr>
          <a:xfrm>
            <a:off x="2616556" y="55345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1"/>
          <p:cNvSpPr/>
          <p:nvPr/>
        </p:nvSpPr>
        <p:spPr>
          <a:xfrm>
            <a:off x="2616556" y="57866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2616556" y="62965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1"/>
          <p:cNvSpPr txBox="1"/>
          <p:nvPr/>
        </p:nvSpPr>
        <p:spPr>
          <a:xfrm>
            <a:off x="2838717" y="59155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1"/>
          <p:cNvSpPr/>
          <p:nvPr/>
        </p:nvSpPr>
        <p:spPr>
          <a:xfrm>
            <a:off x="5715000" y="32986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1"/>
          <p:cNvSpPr/>
          <p:nvPr/>
        </p:nvSpPr>
        <p:spPr>
          <a:xfrm>
            <a:off x="5715000" y="355268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5715000" y="38127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1"/>
          <p:cNvSpPr/>
          <p:nvPr/>
        </p:nvSpPr>
        <p:spPr>
          <a:xfrm>
            <a:off x="5715000" y="40658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5715000" y="43214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1"/>
          <p:cNvSpPr/>
          <p:nvPr/>
        </p:nvSpPr>
        <p:spPr>
          <a:xfrm>
            <a:off x="5715000" y="45799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5715000" y="48355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1"/>
          <p:cNvSpPr/>
          <p:nvPr/>
        </p:nvSpPr>
        <p:spPr>
          <a:xfrm>
            <a:off x="5715000" y="50951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1"/>
          <p:cNvSpPr/>
          <p:nvPr/>
        </p:nvSpPr>
        <p:spPr>
          <a:xfrm>
            <a:off x="5715000" y="53507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1"/>
          <p:cNvSpPr/>
          <p:nvPr/>
        </p:nvSpPr>
        <p:spPr>
          <a:xfrm>
            <a:off x="5715000" y="56092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1"/>
          <p:cNvSpPr/>
          <p:nvPr/>
        </p:nvSpPr>
        <p:spPr>
          <a:xfrm>
            <a:off x="5715000" y="6270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1"/>
          <p:cNvSpPr txBox="1"/>
          <p:nvPr/>
        </p:nvSpPr>
        <p:spPr>
          <a:xfrm>
            <a:off x="5960177" y="58184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1"/>
          <p:cNvSpPr/>
          <p:nvPr/>
        </p:nvSpPr>
        <p:spPr>
          <a:xfrm>
            <a:off x="5474234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1"/>
          <p:cNvSpPr/>
          <p:nvPr/>
        </p:nvSpPr>
        <p:spPr>
          <a:xfrm>
            <a:off x="5261580" y="64206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21"/>
          <p:cNvCxnSpPr>
            <a:stCxn id="805" idx="3"/>
            <a:endCxn id="818" idx="1"/>
          </p:cNvCxnSpPr>
          <p:nvPr/>
        </p:nvCxnSpPr>
        <p:spPr>
          <a:xfrm>
            <a:off x="3530956" y="36849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1" name="Google Shape;831;p21"/>
          <p:cNvCxnSpPr>
            <a:stCxn id="806" idx="3"/>
            <a:endCxn id="822" idx="1"/>
          </p:cNvCxnSpPr>
          <p:nvPr/>
        </p:nvCxnSpPr>
        <p:spPr>
          <a:xfrm>
            <a:off x="3530956" y="39370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2" name="Google Shape;832;p21"/>
          <p:cNvCxnSpPr>
            <a:stCxn id="813" idx="3"/>
            <a:endCxn id="822" idx="1"/>
          </p:cNvCxnSpPr>
          <p:nvPr/>
        </p:nvCxnSpPr>
        <p:spPr>
          <a:xfrm flipH="1" rot="10800000">
            <a:off x="3530956" y="49634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3" name="Google Shape;833;p21"/>
          <p:cNvCxnSpPr>
            <a:stCxn id="812" idx="3"/>
            <a:endCxn id="824" idx="1"/>
          </p:cNvCxnSpPr>
          <p:nvPr/>
        </p:nvCxnSpPr>
        <p:spPr>
          <a:xfrm flipH="1" rot="10800000">
            <a:off x="3530956" y="54784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21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Simplifying Linking and Loading</a:t>
            </a:r>
            <a:endParaRPr/>
          </a:p>
        </p:txBody>
      </p:sp>
      <p:sp>
        <p:nvSpPr>
          <p:cNvPr id="841" name="Google Shape;841;p22"/>
          <p:cNvSpPr txBox="1"/>
          <p:nvPr>
            <p:ph idx="1" type="body"/>
          </p:nvPr>
        </p:nvSpPr>
        <p:spPr>
          <a:xfrm>
            <a:off x="381000" y="1600200"/>
            <a:ext cx="3962400" cy="477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Linking</a:t>
            </a:r>
            <a:r>
              <a:rPr b="0" lang="en-GB"/>
              <a:t>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Each program has similar virtual address space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Code, data, and heap always start at the same addresses.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Loading </a:t>
            </a:r>
            <a:endParaRPr/>
          </a:p>
          <a:p>
            <a:pPr indent="-228600" lvl="1" marL="457200" rtl="0" algn="l">
              <a:lnSpc>
                <a:spcPct val="94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execve </a:t>
            </a:r>
            <a:r>
              <a:rPr lang="en-GB" sz="1800"/>
              <a:t>allocates virtual pages for .text and .data sections &amp; creates PTEs marked as invalid</a:t>
            </a:r>
            <a:endParaRPr sz="1800"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The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.text </a:t>
            </a:r>
            <a:r>
              <a:rPr lang="en-GB" sz="1800"/>
              <a:t>and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.data </a:t>
            </a:r>
            <a:r>
              <a:rPr lang="en-GB" sz="1800"/>
              <a:t>sections are copied, page by page, on demand by the virtual memory system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080"/>
              <a:buFont typeface="Noto Sans"/>
              <a:buNone/>
            </a:pPr>
            <a:r>
              <a:t/>
            </a:r>
            <a:endParaRPr sz="1800">
              <a:solidFill>
                <a:srgbClr val="000066"/>
              </a:solidFill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Memory-mapped region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4998661" y="3629025"/>
            <a:ext cx="2789237" cy="723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by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4998661" y="2054225"/>
            <a:ext cx="2789237" cy="90646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47" name="Google Shape;847;p22"/>
          <p:cNvCxnSpPr/>
          <p:nvPr/>
        </p:nvCxnSpPr>
        <p:spPr>
          <a:xfrm flipH="1" rot="10800000">
            <a:off x="6388782" y="3957638"/>
            <a:ext cx="1588" cy="384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22"/>
          <p:cNvSpPr/>
          <p:nvPr/>
        </p:nvSpPr>
        <p:spPr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at runtime)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22"/>
          <p:cNvCxnSpPr/>
          <p:nvPr/>
        </p:nvCxnSpPr>
        <p:spPr>
          <a:xfrm flipH="1" rot="10800000">
            <a:off x="6388782" y="2738438"/>
            <a:ext cx="1588" cy="23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0" name="Google Shape;850;p22"/>
          <p:cNvCxnSpPr/>
          <p:nvPr/>
        </p:nvCxnSpPr>
        <p:spPr>
          <a:xfrm>
            <a:off x="6388782" y="2282825"/>
            <a:ext cx="1588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1" name="Google Shape;851;p22"/>
          <p:cNvSpPr/>
          <p:nvPr/>
        </p:nvSpPr>
        <p:spPr>
          <a:xfrm>
            <a:off x="4998661" y="6312958"/>
            <a:ext cx="2789238" cy="39687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2"/>
          <p:cNvSpPr txBox="1"/>
          <p:nvPr/>
        </p:nvSpPr>
        <p:spPr>
          <a:xfrm>
            <a:off x="4733026" y="653151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8146053" y="2108200"/>
            <a:ext cx="869831" cy="80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" name="Google Shape;854;p22"/>
          <p:cNvCxnSpPr/>
          <p:nvPr/>
        </p:nvCxnSpPr>
        <p:spPr>
          <a:xfrm flipH="1">
            <a:off x="7839666" y="2279650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p22"/>
          <p:cNvSpPr txBox="1"/>
          <p:nvPr/>
        </p:nvSpPr>
        <p:spPr>
          <a:xfrm>
            <a:off x="8008032" y="990600"/>
            <a:ext cx="1149972" cy="81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22"/>
          <p:cNvCxnSpPr/>
          <p:nvPr/>
        </p:nvCxnSpPr>
        <p:spPr>
          <a:xfrm flipH="1" rot="10800000">
            <a:off x="7855632" y="1257568"/>
            <a:ext cx="1588" cy="460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7" name="Google Shape;857;p22"/>
          <p:cNvSpPr txBox="1"/>
          <p:nvPr/>
        </p:nvSpPr>
        <p:spPr>
          <a:xfrm>
            <a:off x="8200120" y="4173538"/>
            <a:ext cx="552052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p22"/>
          <p:cNvCxnSpPr/>
          <p:nvPr/>
        </p:nvCxnSpPr>
        <p:spPr>
          <a:xfrm flipH="1">
            <a:off x="7815945" y="4340225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p22"/>
          <p:cNvSpPr txBox="1"/>
          <p:nvPr/>
        </p:nvSpPr>
        <p:spPr>
          <a:xfrm>
            <a:off x="3985528" y="6189452"/>
            <a:ext cx="1043672" cy="2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0x400000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4998661" y="5017558"/>
            <a:ext cx="2789238" cy="66992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7836582" y="5026025"/>
            <a:ext cx="76200" cy="1295400"/>
          </a:xfrm>
          <a:prstGeom prst="rightBrace">
            <a:avLst>
              <a:gd fmla="val 141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3" name="Google Shape;863;p22"/>
          <p:cNvSpPr txBox="1"/>
          <p:nvPr/>
        </p:nvSpPr>
        <p:spPr>
          <a:xfrm>
            <a:off x="7988982" y="5010150"/>
            <a:ext cx="1149459" cy="130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869" name="Google Shape;869;p2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4"/>
          <p:cNvSpPr txBox="1"/>
          <p:nvPr>
            <p:ph type="title"/>
          </p:nvPr>
        </p:nvSpPr>
        <p:spPr>
          <a:xfrm>
            <a:off x="327025" y="381000"/>
            <a:ext cx="88931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Protection</a:t>
            </a:r>
            <a:endParaRPr/>
          </a:p>
        </p:txBody>
      </p:sp>
      <p:sp>
        <p:nvSpPr>
          <p:cNvPr id="876" name="Google Shape;876;p24"/>
          <p:cNvSpPr txBox="1"/>
          <p:nvPr>
            <p:ph idx="1" type="body"/>
          </p:nvPr>
        </p:nvSpPr>
        <p:spPr>
          <a:xfrm>
            <a:off x="338668" y="1212321"/>
            <a:ext cx="8307387" cy="9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Extend PTEs with permission bits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checks these bits on each access</a:t>
            </a:r>
            <a:endParaRPr/>
          </a:p>
        </p:txBody>
      </p:sp>
      <p:sp>
        <p:nvSpPr>
          <p:cNvPr id="877" name="Google Shape;877;p24"/>
          <p:cNvSpPr txBox="1"/>
          <p:nvPr/>
        </p:nvSpPr>
        <p:spPr>
          <a:xfrm>
            <a:off x="152400" y="2870188"/>
            <a:ext cx="1072087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4297363" y="2871788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4"/>
          <p:cNvSpPr txBox="1"/>
          <p:nvPr/>
        </p:nvSpPr>
        <p:spPr>
          <a:xfrm>
            <a:off x="1976441" y="2871788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2616199" y="2871788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4003675" y="31765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4003675" y="34813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4"/>
          <p:cNvSpPr/>
          <p:nvPr/>
        </p:nvSpPr>
        <p:spPr>
          <a:xfrm>
            <a:off x="4003675" y="37861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4"/>
          <p:cNvSpPr/>
          <p:nvPr/>
        </p:nvSpPr>
        <p:spPr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4"/>
          <p:cNvSpPr txBox="1"/>
          <p:nvPr/>
        </p:nvSpPr>
        <p:spPr>
          <a:xfrm>
            <a:off x="533400" y="31718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4"/>
          <p:cNvSpPr txBox="1"/>
          <p:nvPr/>
        </p:nvSpPr>
        <p:spPr>
          <a:xfrm>
            <a:off x="533400" y="34766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4"/>
          <p:cNvSpPr txBox="1"/>
          <p:nvPr/>
        </p:nvSpPr>
        <p:spPr>
          <a:xfrm>
            <a:off x="534987" y="37814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3605213" y="4167188"/>
            <a:ext cx="246062" cy="45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4"/>
          <p:cNvSpPr txBox="1"/>
          <p:nvPr/>
        </p:nvSpPr>
        <p:spPr>
          <a:xfrm>
            <a:off x="152400" y="5099453"/>
            <a:ext cx="1075293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j: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4"/>
          <p:cNvSpPr/>
          <p:nvPr/>
        </p:nvSpPr>
        <p:spPr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4"/>
          <p:cNvSpPr txBox="1"/>
          <p:nvPr/>
        </p:nvSpPr>
        <p:spPr>
          <a:xfrm>
            <a:off x="1356256" y="2871788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4"/>
          <p:cNvSpPr/>
          <p:nvPr/>
        </p:nvSpPr>
        <p:spPr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4"/>
          <p:cNvSpPr/>
          <p:nvPr/>
        </p:nvSpPr>
        <p:spPr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4"/>
          <p:cNvSpPr txBox="1"/>
          <p:nvPr/>
        </p:nvSpPr>
        <p:spPr>
          <a:xfrm>
            <a:off x="4300538" y="5080000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4"/>
          <p:cNvSpPr txBox="1"/>
          <p:nvPr/>
        </p:nvSpPr>
        <p:spPr>
          <a:xfrm>
            <a:off x="1981879" y="5080000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4"/>
          <p:cNvSpPr txBox="1"/>
          <p:nvPr/>
        </p:nvSpPr>
        <p:spPr>
          <a:xfrm>
            <a:off x="2621637" y="5080000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4"/>
          <p:cNvSpPr/>
          <p:nvPr/>
        </p:nvSpPr>
        <p:spPr>
          <a:xfrm>
            <a:off x="4006850" y="53848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4"/>
          <p:cNvSpPr/>
          <p:nvPr/>
        </p:nvSpPr>
        <p:spPr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4"/>
          <p:cNvSpPr/>
          <p:nvPr/>
        </p:nvSpPr>
        <p:spPr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4"/>
          <p:cNvSpPr/>
          <p:nvPr/>
        </p:nvSpPr>
        <p:spPr>
          <a:xfrm>
            <a:off x="4006850" y="56896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4"/>
          <p:cNvSpPr/>
          <p:nvPr/>
        </p:nvSpPr>
        <p:spPr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4006850" y="59944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4"/>
          <p:cNvSpPr txBox="1"/>
          <p:nvPr/>
        </p:nvSpPr>
        <p:spPr>
          <a:xfrm>
            <a:off x="1361694" y="5080000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4"/>
          <p:cNvSpPr txBox="1"/>
          <p:nvPr/>
        </p:nvSpPr>
        <p:spPr>
          <a:xfrm>
            <a:off x="659488" y="53863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4"/>
          <p:cNvSpPr txBox="1"/>
          <p:nvPr/>
        </p:nvSpPr>
        <p:spPr>
          <a:xfrm>
            <a:off x="659488" y="56911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4"/>
          <p:cNvSpPr txBox="1"/>
          <p:nvPr/>
        </p:nvSpPr>
        <p:spPr>
          <a:xfrm>
            <a:off x="661075" y="59959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4"/>
          <p:cNvSpPr/>
          <p:nvPr/>
        </p:nvSpPr>
        <p:spPr>
          <a:xfrm>
            <a:off x="7086600" y="2548468"/>
            <a:ext cx="1676400" cy="63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4"/>
          <p:cNvSpPr/>
          <p:nvPr/>
        </p:nvSpPr>
        <p:spPr>
          <a:xfrm>
            <a:off x="7161212" y="318086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/>
          <p:nvPr/>
        </p:nvSpPr>
        <p:spPr>
          <a:xfrm>
            <a:off x="7161212" y="3436449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/>
          <p:nvPr/>
        </p:nvSpPr>
        <p:spPr>
          <a:xfrm>
            <a:off x="7161212" y="369494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4"/>
          <p:cNvSpPr/>
          <p:nvPr/>
        </p:nvSpPr>
        <p:spPr>
          <a:xfrm>
            <a:off x="7161212" y="395653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4"/>
          <p:cNvSpPr/>
          <p:nvPr/>
        </p:nvSpPr>
        <p:spPr>
          <a:xfrm>
            <a:off x="7161212" y="421212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4"/>
          <p:cNvSpPr/>
          <p:nvPr/>
        </p:nvSpPr>
        <p:spPr>
          <a:xfrm>
            <a:off x="7161212" y="446636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4"/>
          <p:cNvSpPr/>
          <p:nvPr/>
        </p:nvSpPr>
        <p:spPr>
          <a:xfrm>
            <a:off x="7161212" y="4726207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4"/>
          <p:cNvSpPr/>
          <p:nvPr/>
        </p:nvSpPr>
        <p:spPr>
          <a:xfrm>
            <a:off x="7161212" y="497681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4"/>
          <p:cNvSpPr/>
          <p:nvPr/>
        </p:nvSpPr>
        <p:spPr>
          <a:xfrm>
            <a:off x="7161212" y="5232891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7161212" y="548640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4"/>
          <p:cNvSpPr/>
          <p:nvPr/>
        </p:nvSpPr>
        <p:spPr>
          <a:xfrm>
            <a:off x="7162800" y="573673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7162800" y="599281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p24"/>
          <p:cNvCxnSpPr>
            <a:stCxn id="881" idx="3"/>
            <a:endCxn id="925" idx="1"/>
          </p:cNvCxnSpPr>
          <p:nvPr/>
        </p:nvCxnSpPr>
        <p:spPr>
          <a:xfrm>
            <a:off x="5527675" y="3328988"/>
            <a:ext cx="1633500" cy="15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2" name="Google Shape;932;p24"/>
          <p:cNvCxnSpPr>
            <a:stCxn id="884" idx="3"/>
            <a:endCxn id="923" idx="1"/>
          </p:cNvCxnSpPr>
          <p:nvPr/>
        </p:nvCxnSpPr>
        <p:spPr>
          <a:xfrm>
            <a:off x="5527675" y="3633788"/>
            <a:ext cx="1633500" cy="70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3" name="Google Shape;933;p24"/>
          <p:cNvCxnSpPr>
            <a:stCxn id="887" idx="3"/>
            <a:endCxn id="921" idx="1"/>
          </p:cNvCxnSpPr>
          <p:nvPr/>
        </p:nvCxnSpPr>
        <p:spPr>
          <a:xfrm flipH="1" rot="10800000">
            <a:off x="5527675" y="3822788"/>
            <a:ext cx="1633500" cy="11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4" name="Google Shape;934;p24"/>
          <p:cNvCxnSpPr>
            <a:stCxn id="902" idx="3"/>
            <a:endCxn id="928" idx="1"/>
          </p:cNvCxnSpPr>
          <p:nvPr/>
        </p:nvCxnSpPr>
        <p:spPr>
          <a:xfrm>
            <a:off x="5530850" y="5537200"/>
            <a:ext cx="1630500" cy="77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5" name="Google Shape;935;p24"/>
          <p:cNvCxnSpPr>
            <a:stCxn id="905" idx="3"/>
            <a:endCxn id="925" idx="1"/>
          </p:cNvCxnSpPr>
          <p:nvPr/>
        </p:nvCxnSpPr>
        <p:spPr>
          <a:xfrm flipH="1" rot="10800000">
            <a:off x="5530850" y="4854100"/>
            <a:ext cx="1630500" cy="98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6" name="Google Shape;936;p24"/>
          <p:cNvCxnSpPr>
            <a:stCxn id="908" idx="3"/>
            <a:endCxn id="930" idx="1"/>
          </p:cNvCxnSpPr>
          <p:nvPr/>
        </p:nvCxnSpPr>
        <p:spPr>
          <a:xfrm flipH="1" rot="10800000">
            <a:off x="5530850" y="6120700"/>
            <a:ext cx="1632000" cy="2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7" name="Google Shape;937;p24"/>
          <p:cNvSpPr txBox="1"/>
          <p:nvPr/>
        </p:nvSpPr>
        <p:spPr>
          <a:xfrm>
            <a:off x="3367100" y="287020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4"/>
          <p:cNvSpPr txBox="1"/>
          <p:nvPr/>
        </p:nvSpPr>
        <p:spPr>
          <a:xfrm>
            <a:off x="3370868" y="507612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950" name="Google Shape;950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</a:t>
            </a:r>
            <a:endParaRPr/>
          </a:p>
        </p:txBody>
      </p:sp>
      <p:sp>
        <p:nvSpPr>
          <p:cNvPr id="951" name="Google Shape;951;p25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Address Translation</a:t>
            </a:r>
            <a:endParaRPr/>
          </a:p>
        </p:txBody>
      </p:sp>
      <p:sp>
        <p:nvSpPr>
          <p:cNvPr id="957" name="Google Shape;957;p26"/>
          <p:cNvSpPr txBox="1"/>
          <p:nvPr>
            <p:ph idx="1" type="body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V = {0, 1, …, N–1}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P = {0, 1, …, M–1}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/>
              <a:t>MAP:  V →  P  U  {∅}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For virtual address </a:t>
            </a:r>
            <a:r>
              <a:rPr b="1" i="1" lang="en-GB"/>
              <a:t>a</a:t>
            </a:r>
            <a:r>
              <a:rPr lang="en-GB"/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 a</a:t>
            </a:r>
            <a:r>
              <a:rPr i="1" lang="en-GB"/>
              <a:t>’</a:t>
            </a:r>
            <a:r>
              <a:rPr lang="en-GB"/>
              <a:t>  if data at virtual address </a:t>
            </a:r>
            <a:r>
              <a:rPr b="1" i="1" lang="en-GB"/>
              <a:t>a</a:t>
            </a:r>
            <a:r>
              <a:rPr lang="en-GB"/>
              <a:t> is at physical address </a:t>
            </a:r>
            <a:r>
              <a:rPr b="1" i="1" lang="en-GB"/>
              <a:t>a’</a:t>
            </a:r>
            <a:r>
              <a:rPr i="1" lang="en-GB"/>
              <a:t> </a:t>
            </a:r>
            <a:r>
              <a:rPr lang="en-GB"/>
              <a:t>in </a:t>
            </a:r>
            <a:r>
              <a:rPr b="1" i="1" lang="en-GB"/>
              <a:t>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∅ </a:t>
            </a:r>
            <a:r>
              <a:rPr lang="en-GB"/>
              <a:t>if data at virtual address </a:t>
            </a:r>
            <a:r>
              <a:rPr b="1" i="1" lang="en-GB"/>
              <a:t>a</a:t>
            </a:r>
            <a:r>
              <a:rPr lang="en-GB"/>
              <a:t> is not in physical memory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GB"/>
              <a:t>Either invalid or stored on disk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7"/>
          <p:cNvSpPr txBox="1"/>
          <p:nvPr>
            <p:ph type="title"/>
          </p:nvPr>
        </p:nvSpPr>
        <p:spPr>
          <a:xfrm>
            <a:off x="357018" y="435678"/>
            <a:ext cx="8329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 of Address Translation Symbols</a:t>
            </a:r>
            <a:endParaRPr/>
          </a:p>
        </p:txBody>
      </p:sp>
      <p:sp>
        <p:nvSpPr>
          <p:cNvPr id="963" name="Google Shape;963;p27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 With a Page Table</a:t>
            </a:r>
            <a:endParaRPr/>
          </a:p>
        </p:txBody>
      </p:sp>
      <p:sp>
        <p:nvSpPr>
          <p:cNvPr id="970" name="Google Shape;970;p28"/>
          <p:cNvSpPr/>
          <p:nvPr/>
        </p:nvSpPr>
        <p:spPr>
          <a:xfrm>
            <a:off x="3753117" y="1840468"/>
            <a:ext cx="25146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 (VPN)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8"/>
          <p:cNvSpPr/>
          <p:nvPr/>
        </p:nvSpPr>
        <p:spPr>
          <a:xfrm>
            <a:off x="6267717" y="18404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offset (VPO)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8"/>
          <p:cNvSpPr/>
          <p:nvPr/>
        </p:nvSpPr>
        <p:spPr>
          <a:xfrm>
            <a:off x="3753117" y="32120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3" name="Google Shape;973;p28"/>
          <p:cNvSpPr/>
          <p:nvPr/>
        </p:nvSpPr>
        <p:spPr>
          <a:xfrm>
            <a:off x="3372117" y="32120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4" name="Google Shape;974;p28"/>
          <p:cNvSpPr/>
          <p:nvPr/>
        </p:nvSpPr>
        <p:spPr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5" name="Google Shape;975;p28"/>
          <p:cNvSpPr/>
          <p:nvPr/>
        </p:nvSpPr>
        <p:spPr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6" name="Google Shape;976;p28"/>
          <p:cNvSpPr/>
          <p:nvPr/>
        </p:nvSpPr>
        <p:spPr>
          <a:xfrm>
            <a:off x="3753117" y="38216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7" name="Google Shape;977;p28"/>
          <p:cNvSpPr/>
          <p:nvPr/>
        </p:nvSpPr>
        <p:spPr>
          <a:xfrm>
            <a:off x="3372117" y="38216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8" name="Google Shape;978;p28"/>
          <p:cNvSpPr/>
          <p:nvPr/>
        </p:nvSpPr>
        <p:spPr>
          <a:xfrm>
            <a:off x="3753117" y="41264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9" name="Google Shape;979;p28"/>
          <p:cNvSpPr/>
          <p:nvPr/>
        </p:nvSpPr>
        <p:spPr>
          <a:xfrm>
            <a:off x="3372117" y="41264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0" name="Google Shape;980;p28"/>
          <p:cNvSpPr/>
          <p:nvPr/>
        </p:nvSpPr>
        <p:spPr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8"/>
          <p:cNvSpPr/>
          <p:nvPr/>
        </p:nvSpPr>
        <p:spPr>
          <a:xfrm>
            <a:off x="6267717" y="57266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offset (PPO)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8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8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8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28"/>
          <p:cNvCxnSpPr>
            <a:stCxn id="970" idx="1"/>
            <a:endCxn id="975" idx="1"/>
          </p:cNvCxnSpPr>
          <p:nvPr/>
        </p:nvCxnSpPr>
        <p:spPr>
          <a:xfrm flipH="1">
            <a:off x="3372117" y="1992868"/>
            <a:ext cx="381000" cy="1676400"/>
          </a:xfrm>
          <a:prstGeom prst="bentConnector3">
            <a:avLst>
              <a:gd fmla="val 25802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7" name="Google Shape;987;p28"/>
          <p:cNvCxnSpPr>
            <a:stCxn id="971" idx="2"/>
            <a:endCxn id="981" idx="0"/>
          </p:cNvCxnSpPr>
          <p:nvPr/>
        </p:nvCxnSpPr>
        <p:spPr>
          <a:xfrm>
            <a:off x="7334517" y="2145268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8" name="Google Shape;988;p28"/>
          <p:cNvCxnSpPr/>
          <p:nvPr/>
        </p:nvCxnSpPr>
        <p:spPr>
          <a:xfrm rot="5400000">
            <a:off x="3976677" y="4692134"/>
            <a:ext cx="2069068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9" name="Google Shape;989;p28"/>
          <p:cNvSpPr/>
          <p:nvPr/>
        </p:nvSpPr>
        <p:spPr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28"/>
          <p:cNvCxnSpPr/>
          <p:nvPr/>
        </p:nvCxnSpPr>
        <p:spPr>
          <a:xfrm flipH="1">
            <a:off x="2076717" y="3669269"/>
            <a:ext cx="1485900" cy="1066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1" name="Google Shape;991;p28"/>
          <p:cNvCxnSpPr>
            <a:stCxn id="989" idx="2"/>
          </p:cNvCxnSpPr>
          <p:nvPr/>
        </p:nvCxnSpPr>
        <p:spPr>
          <a:xfrm flipH="1" rot="-5400000">
            <a:off x="1863729" y="1703949"/>
            <a:ext cx="859800" cy="2156700"/>
          </a:xfrm>
          <a:prstGeom prst="bentConnector2">
            <a:avLst/>
          </a:prstGeom>
          <a:noFill/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28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8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page table 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address for the 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8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not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 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8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8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8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8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9"/>
          <p:cNvSpPr/>
          <p:nvPr/>
        </p:nvSpPr>
        <p:spPr>
          <a:xfrm>
            <a:off x="1384985" y="1572895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0" name="Google Shape;1010;p29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Hit</a:t>
            </a:r>
            <a:endParaRPr/>
          </a:p>
        </p:txBody>
      </p:sp>
      <p:sp>
        <p:nvSpPr>
          <p:cNvPr id="1011" name="Google Shape;1011;p29"/>
          <p:cNvSpPr txBox="1"/>
          <p:nvPr>
            <p:ph idx="1" type="body"/>
          </p:nvPr>
        </p:nvSpPr>
        <p:spPr>
          <a:xfrm>
            <a:off x="457200" y="4419600"/>
            <a:ext cx="678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MMU sends physical address to cache/memory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Cache/memory sends data word to processor</a:t>
            </a:r>
            <a:endParaRPr b="0" sz="2000"/>
          </a:p>
        </p:txBody>
      </p:sp>
      <p:sp>
        <p:nvSpPr>
          <p:cNvPr id="1012" name="Google Shape;1012;p29"/>
          <p:cNvSpPr/>
          <p:nvPr/>
        </p:nvSpPr>
        <p:spPr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9"/>
          <p:cNvSpPr/>
          <p:nvPr/>
        </p:nvSpPr>
        <p:spPr>
          <a:xfrm>
            <a:off x="6553200" y="1524728"/>
            <a:ext cx="914400" cy="228441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9"/>
          <p:cNvSpPr txBox="1"/>
          <p:nvPr/>
        </p:nvSpPr>
        <p:spPr>
          <a:xfrm>
            <a:off x="5606298" y="2631411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9"/>
          <p:cNvSpPr txBox="1"/>
          <p:nvPr/>
        </p:nvSpPr>
        <p:spPr>
          <a:xfrm>
            <a:off x="3887787" y="3580538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29"/>
          <p:cNvCxnSpPr/>
          <p:nvPr/>
        </p:nvCxnSpPr>
        <p:spPr>
          <a:xfrm flipH="1" rot="10800000">
            <a:off x="5030787" y="28842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7" name="Google Shape;1017;p29"/>
          <p:cNvSpPr/>
          <p:nvPr/>
        </p:nvSpPr>
        <p:spPr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29"/>
          <p:cNvCxnSpPr>
            <a:stCxn id="1017" idx="3"/>
          </p:cNvCxnSpPr>
          <p:nvPr/>
        </p:nvCxnSpPr>
        <p:spPr>
          <a:xfrm flipH="1" rot="10800000">
            <a:off x="2592387" y="2424433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9" name="Google Shape;1019;p29"/>
          <p:cNvSpPr txBox="1"/>
          <p:nvPr/>
        </p:nvSpPr>
        <p:spPr>
          <a:xfrm>
            <a:off x="3049587" y="2157277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9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9"/>
          <p:cNvSpPr txBox="1"/>
          <p:nvPr/>
        </p:nvSpPr>
        <p:spPr>
          <a:xfrm>
            <a:off x="5513388" y="1717011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29"/>
          <p:cNvCxnSpPr/>
          <p:nvPr/>
        </p:nvCxnSpPr>
        <p:spPr>
          <a:xfrm flipH="1" rot="10800000">
            <a:off x="5030787" y="19698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3" name="Google Shape;1023;p29"/>
          <p:cNvSpPr txBox="1"/>
          <p:nvPr/>
        </p:nvSpPr>
        <p:spPr>
          <a:xfrm>
            <a:off x="5566800" y="2021811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" name="Google Shape;1024;p29"/>
          <p:cNvCxnSpPr/>
          <p:nvPr/>
        </p:nvCxnSpPr>
        <p:spPr>
          <a:xfrm rot="10800000">
            <a:off x="5030787" y="22746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5" name="Google Shape;1025;p29"/>
          <p:cNvCxnSpPr>
            <a:endCxn id="1017" idx="2"/>
          </p:cNvCxnSpPr>
          <p:nvPr/>
        </p:nvCxnSpPr>
        <p:spPr>
          <a:xfrm rot="10800000">
            <a:off x="2058987" y="2695633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6" name="Google Shape;1026;p29"/>
          <p:cNvSpPr/>
          <p:nvPr/>
        </p:nvSpPr>
        <p:spPr>
          <a:xfrm>
            <a:off x="3107266" y="1921934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9"/>
          <p:cNvSpPr/>
          <p:nvPr/>
        </p:nvSpPr>
        <p:spPr>
          <a:xfrm>
            <a:off x="5656358" y="1469495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9"/>
          <p:cNvSpPr/>
          <p:nvPr/>
        </p:nvSpPr>
        <p:spPr>
          <a:xfrm>
            <a:off x="5656358" y="2324630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9"/>
          <p:cNvSpPr/>
          <p:nvPr/>
        </p:nvSpPr>
        <p:spPr>
          <a:xfrm>
            <a:off x="5656358" y="2951163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9"/>
          <p:cNvSpPr/>
          <p:nvPr/>
        </p:nvSpPr>
        <p:spPr>
          <a:xfrm>
            <a:off x="4021666" y="3865564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Physical Addressing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5612" y="5791200"/>
            <a:ext cx="8307388" cy="88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“simple” systems like embedded microcontrollers in devices like cars, elevators, and digital picture frames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648200" y="42338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341813" y="1665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341813" y="1893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103002" y="41862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379913" y="13716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343400" y="2122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341813" y="2351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4648200" y="1670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648200" y="1898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648200" y="2127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648200" y="23558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341813" y="2579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341813" y="2808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341813" y="3036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343400" y="3265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648200" y="40100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733628" y="2133600"/>
            <a:ext cx="1567353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638801" y="25844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715726" y="4832740"/>
            <a:ext cx="1069320" cy="33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48200" y="34993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341813" y="35004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5400000">
            <a:off x="5067300" y="33909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stCxn id="86" idx="3"/>
            <a:endCxn id="95" idx="1"/>
          </p:cNvCxnSpPr>
          <p:nvPr/>
        </p:nvCxnSpPr>
        <p:spPr>
          <a:xfrm flipH="1" rot="10800000">
            <a:off x="2667000" y="2732608"/>
            <a:ext cx="16749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3"/>
          <p:cNvCxnSpPr/>
          <p:nvPr/>
        </p:nvCxnSpPr>
        <p:spPr>
          <a:xfrm flipH="1" rot="10800000">
            <a:off x="5791201" y="30416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 rot="5400000">
            <a:off x="5403850" y="39568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 rot="10800000">
            <a:off x="2133512" y="3000796"/>
            <a:ext cx="4189500" cy="1876800"/>
          </a:xfrm>
          <a:prstGeom prst="bentConnector3">
            <a:avLst>
              <a:gd fmla="val 9998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3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0"/>
          <p:cNvSpPr/>
          <p:nvPr/>
        </p:nvSpPr>
        <p:spPr>
          <a:xfrm>
            <a:off x="609600" y="2237000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7" name="Google Shape;1037;p30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Fault</a:t>
            </a:r>
            <a:endParaRPr/>
          </a:p>
        </p:txBody>
      </p:sp>
      <p:sp>
        <p:nvSpPr>
          <p:cNvPr id="1038" name="Google Shape;1038;p30"/>
          <p:cNvSpPr txBox="1"/>
          <p:nvPr>
            <p:ph idx="1" type="body"/>
          </p:nvPr>
        </p:nvSpPr>
        <p:spPr>
          <a:xfrm>
            <a:off x="457200" y="44958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Valid bit is zero, so MMU triggers page fault exception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Handler identifies victim (and, if dirty, pages it out to disk)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6) Handler pages in new page and updates PTE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7) Handler returns to original process, restarting faulting instruction</a:t>
            </a:r>
            <a:endParaRPr b="0" sz="2000"/>
          </a:p>
        </p:txBody>
      </p:sp>
      <p:sp>
        <p:nvSpPr>
          <p:cNvPr id="1039" name="Google Shape;1039;p30"/>
          <p:cNvSpPr/>
          <p:nvPr/>
        </p:nvSpPr>
        <p:spPr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0"/>
          <p:cNvSpPr/>
          <p:nvPr/>
        </p:nvSpPr>
        <p:spPr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30"/>
          <p:cNvCxnSpPr>
            <a:stCxn id="1041" idx="3"/>
          </p:cNvCxnSpPr>
          <p:nvPr/>
        </p:nvCxnSpPr>
        <p:spPr>
          <a:xfrm flipH="1" rot="10800000">
            <a:off x="1817002" y="30885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3" name="Google Shape;1043;p30"/>
          <p:cNvSpPr txBox="1"/>
          <p:nvPr/>
        </p:nvSpPr>
        <p:spPr>
          <a:xfrm>
            <a:off x="2274202" y="2829849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0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0"/>
          <p:cNvSpPr txBox="1"/>
          <p:nvPr/>
        </p:nvSpPr>
        <p:spPr>
          <a:xfrm>
            <a:off x="4738003" y="2394344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30"/>
          <p:cNvCxnSpPr/>
          <p:nvPr/>
        </p:nvCxnSpPr>
        <p:spPr>
          <a:xfrm flipH="1" rot="10800000">
            <a:off x="4255402" y="26472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7" name="Google Shape;1047;p30"/>
          <p:cNvSpPr txBox="1"/>
          <p:nvPr/>
        </p:nvSpPr>
        <p:spPr>
          <a:xfrm>
            <a:off x="4791415" y="2835472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30"/>
          <p:cNvCxnSpPr/>
          <p:nvPr/>
        </p:nvCxnSpPr>
        <p:spPr>
          <a:xfrm rot="10800000">
            <a:off x="4255402" y="31044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9" name="Google Shape;1049;p30"/>
          <p:cNvSpPr/>
          <p:nvPr/>
        </p:nvSpPr>
        <p:spPr>
          <a:xfrm>
            <a:off x="2330387" y="2594506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0"/>
          <p:cNvSpPr/>
          <p:nvPr/>
        </p:nvSpPr>
        <p:spPr>
          <a:xfrm>
            <a:off x="4880973" y="2146828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0"/>
          <p:cNvSpPr/>
          <p:nvPr/>
        </p:nvSpPr>
        <p:spPr>
          <a:xfrm>
            <a:off x="4880973" y="3154363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0"/>
          <p:cNvSpPr/>
          <p:nvPr/>
        </p:nvSpPr>
        <p:spPr>
          <a:xfrm>
            <a:off x="4563533" y="155416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0"/>
          <p:cNvSpPr/>
          <p:nvPr/>
        </p:nvSpPr>
        <p:spPr>
          <a:xfrm>
            <a:off x="7192962" y="2700868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0"/>
          <p:cNvSpPr/>
          <p:nvPr/>
        </p:nvSpPr>
        <p:spPr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0"/>
          <p:cNvSpPr/>
          <p:nvPr/>
        </p:nvSpPr>
        <p:spPr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30"/>
          <p:cNvCxnSpPr>
            <a:stCxn id="1039" idx="0"/>
            <a:endCxn id="1055" idx="1"/>
          </p:cNvCxnSpPr>
          <p:nvPr/>
        </p:nvCxnSpPr>
        <p:spPr>
          <a:xfrm rot="-5400000">
            <a:off x="4247452" y="960509"/>
            <a:ext cx="987900" cy="2038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057" name="Google Shape;1057;p30"/>
          <p:cNvCxnSpPr/>
          <p:nvPr/>
        </p:nvCxnSpPr>
        <p:spPr>
          <a:xfrm>
            <a:off x="6707187" y="2633132"/>
            <a:ext cx="1217613" cy="22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8" name="Google Shape;1058;p30"/>
          <p:cNvCxnSpPr/>
          <p:nvPr/>
        </p:nvCxnSpPr>
        <p:spPr>
          <a:xfrm rot="10800000">
            <a:off x="6707188" y="3580024"/>
            <a:ext cx="12176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9" name="Google Shape;1059;p30"/>
          <p:cNvSpPr/>
          <p:nvPr/>
        </p:nvSpPr>
        <p:spPr>
          <a:xfrm>
            <a:off x="7086600" y="1752600"/>
            <a:ext cx="457200" cy="628516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0"/>
          <p:cNvSpPr txBox="1"/>
          <p:nvPr/>
        </p:nvSpPr>
        <p:spPr>
          <a:xfrm>
            <a:off x="6773333" y="2353733"/>
            <a:ext cx="105828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0"/>
          <p:cNvSpPr txBox="1"/>
          <p:nvPr/>
        </p:nvSpPr>
        <p:spPr>
          <a:xfrm>
            <a:off x="6858000" y="3302001"/>
            <a:ext cx="91952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0"/>
          <p:cNvSpPr txBox="1"/>
          <p:nvPr/>
        </p:nvSpPr>
        <p:spPr>
          <a:xfrm>
            <a:off x="4267200" y="1180238"/>
            <a:ext cx="90791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0"/>
          <p:cNvSpPr/>
          <p:nvPr/>
        </p:nvSpPr>
        <p:spPr>
          <a:xfrm>
            <a:off x="7205132" y="3662362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0"/>
          <p:cNvSpPr/>
          <p:nvPr/>
        </p:nvSpPr>
        <p:spPr>
          <a:xfrm>
            <a:off x="2330386" y="317314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/>
          <p:nvPr>
            <p:ph type="title"/>
          </p:nvPr>
        </p:nvSpPr>
        <p:spPr>
          <a:xfrm>
            <a:off x="389467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Speeding up Translation with a TLB</a:t>
            </a:r>
            <a:endParaRPr/>
          </a:p>
        </p:txBody>
      </p:sp>
      <p:sp>
        <p:nvSpPr>
          <p:cNvPr id="1071" name="Google Shape;1071;p32"/>
          <p:cNvSpPr txBox="1"/>
          <p:nvPr>
            <p:ph idx="1" type="body"/>
          </p:nvPr>
        </p:nvSpPr>
        <p:spPr>
          <a:xfrm>
            <a:off x="381000" y="1481138"/>
            <a:ext cx="85486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Page table entries (PTEs) are cached in L1 like any other memory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PTEs may be evicted by other data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 hit still requires a small L1 delay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Solution: </a:t>
            </a:r>
            <a:r>
              <a:rPr i="1" lang="en-GB">
                <a:solidFill>
                  <a:srgbClr val="C00000"/>
                </a:solidFill>
              </a:rPr>
              <a:t>Translation Lookaside Buffer</a:t>
            </a:r>
            <a:r>
              <a:rPr lang="en-GB"/>
              <a:t> (TLB)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Small set-associative hardware cache in MMU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Maps virtual page numbers to  physical page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Contains complete page table entries for small number of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Accessing the TLB</a:t>
            </a:r>
            <a:endParaRPr/>
          </a:p>
        </p:txBody>
      </p:sp>
      <p:sp>
        <p:nvSpPr>
          <p:cNvPr id="1077" name="Google Shape;1077;p33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uses the VPN portion of the virtual address to access the TLB:</a:t>
            </a:r>
            <a:endParaRPr/>
          </a:p>
        </p:txBody>
      </p:sp>
      <p:sp>
        <p:nvSpPr>
          <p:cNvPr id="1078" name="Google Shape;1078;p33"/>
          <p:cNvSpPr/>
          <p:nvPr/>
        </p:nvSpPr>
        <p:spPr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tag (TLBT)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3"/>
          <p:cNvSpPr/>
          <p:nvPr/>
        </p:nvSpPr>
        <p:spPr>
          <a:xfrm>
            <a:off x="6108701" y="2908300"/>
            <a:ext cx="17700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index (TLBI)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3"/>
          <p:cNvSpPr txBox="1"/>
          <p:nvPr/>
        </p:nvSpPr>
        <p:spPr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3"/>
          <p:cNvSpPr/>
          <p:nvPr/>
        </p:nvSpPr>
        <p:spPr>
          <a:xfrm>
            <a:off x="7880351" y="2908300"/>
            <a:ext cx="9191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3"/>
          <p:cNvSpPr/>
          <p:nvPr/>
        </p:nvSpPr>
        <p:spPr>
          <a:xfrm flipH="1" rot="-5400000">
            <a:off x="6056313" y="869950"/>
            <a:ext cx="177800" cy="3403600"/>
          </a:xfrm>
          <a:prstGeom prst="leftBrace">
            <a:avLst>
              <a:gd fmla="val 159524" name="adj1"/>
              <a:gd fmla="val 4994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6" name="Google Shape;1086;p33"/>
          <p:cNvSpPr txBox="1"/>
          <p:nvPr/>
        </p:nvSpPr>
        <p:spPr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3"/>
          <p:cNvSpPr txBox="1"/>
          <p:nvPr/>
        </p:nvSpPr>
        <p:spPr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9" name="Google Shape;1089;p33"/>
          <p:cNvSpPr/>
          <p:nvPr/>
        </p:nvSpPr>
        <p:spPr>
          <a:xfrm>
            <a:off x="838200" y="3739782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3"/>
          <p:cNvSpPr/>
          <p:nvPr/>
        </p:nvSpPr>
        <p:spPr>
          <a:xfrm>
            <a:off x="9876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3"/>
          <p:cNvSpPr/>
          <p:nvPr/>
        </p:nvSpPr>
        <p:spPr>
          <a:xfrm>
            <a:off x="22809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3"/>
          <p:cNvSpPr/>
          <p:nvPr/>
        </p:nvSpPr>
        <p:spPr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3"/>
          <p:cNvSpPr/>
          <p:nvPr/>
        </p:nvSpPr>
        <p:spPr>
          <a:xfrm>
            <a:off x="10969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 rot="-5400000">
            <a:off x="3050943" y="4994139"/>
            <a:ext cx="54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/>
          <p:nvPr/>
        </p:nvSpPr>
        <p:spPr>
          <a:xfrm>
            <a:off x="35403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3"/>
          <p:cNvSpPr/>
          <p:nvPr/>
        </p:nvSpPr>
        <p:spPr>
          <a:xfrm>
            <a:off x="48336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3"/>
          <p:cNvSpPr/>
          <p:nvPr/>
        </p:nvSpPr>
        <p:spPr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3"/>
          <p:cNvSpPr/>
          <p:nvPr/>
        </p:nvSpPr>
        <p:spPr>
          <a:xfrm>
            <a:off x="36496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863600" y="4520968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10130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3063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3"/>
          <p:cNvSpPr/>
          <p:nvPr/>
        </p:nvSpPr>
        <p:spPr>
          <a:xfrm>
            <a:off x="1527188" y="4695837"/>
            <a:ext cx="61978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3"/>
          <p:cNvSpPr/>
          <p:nvPr/>
        </p:nvSpPr>
        <p:spPr>
          <a:xfrm>
            <a:off x="11223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35657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48590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3"/>
          <p:cNvSpPr/>
          <p:nvPr/>
        </p:nvSpPr>
        <p:spPr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36750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3"/>
          <p:cNvSpPr/>
          <p:nvPr/>
        </p:nvSpPr>
        <p:spPr>
          <a:xfrm>
            <a:off x="863600" y="5559357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33"/>
          <p:cNvSpPr/>
          <p:nvPr/>
        </p:nvSpPr>
        <p:spPr>
          <a:xfrm>
            <a:off x="10130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3"/>
          <p:cNvSpPr/>
          <p:nvPr/>
        </p:nvSpPr>
        <p:spPr>
          <a:xfrm>
            <a:off x="23063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3"/>
          <p:cNvSpPr/>
          <p:nvPr/>
        </p:nvSpPr>
        <p:spPr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3"/>
          <p:cNvSpPr/>
          <p:nvPr/>
        </p:nvSpPr>
        <p:spPr>
          <a:xfrm>
            <a:off x="11223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3"/>
          <p:cNvSpPr/>
          <p:nvPr/>
        </p:nvSpPr>
        <p:spPr>
          <a:xfrm>
            <a:off x="35657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33"/>
          <p:cNvSpPr/>
          <p:nvPr/>
        </p:nvSpPr>
        <p:spPr>
          <a:xfrm>
            <a:off x="48590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3"/>
          <p:cNvSpPr/>
          <p:nvPr/>
        </p:nvSpPr>
        <p:spPr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3"/>
          <p:cNvSpPr/>
          <p:nvPr/>
        </p:nvSpPr>
        <p:spPr>
          <a:xfrm>
            <a:off x="36750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3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2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1" name="Google Shape;1121;p33"/>
          <p:cNvGrpSpPr/>
          <p:nvPr/>
        </p:nvGrpSpPr>
        <p:grpSpPr>
          <a:xfrm>
            <a:off x="6121401" y="3213100"/>
            <a:ext cx="2967558" cy="1663800"/>
            <a:chOff x="6121401" y="3213100"/>
            <a:chExt cx="2967558" cy="1663800"/>
          </a:xfrm>
        </p:grpSpPr>
        <p:cxnSp>
          <p:nvCxnSpPr>
            <p:cNvPr id="1122" name="Google Shape;1122;p33"/>
            <p:cNvCxnSpPr>
              <a:stCxn id="1079" idx="2"/>
            </p:cNvCxnSpPr>
            <p:nvPr/>
          </p:nvCxnSpPr>
          <p:spPr>
            <a:xfrm>
              <a:off x="6993732" y="3213100"/>
              <a:ext cx="0" cy="1663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33"/>
            <p:cNvCxnSpPr/>
            <p:nvPr/>
          </p:nvCxnSpPr>
          <p:spPr>
            <a:xfrm rot="10800000">
              <a:off x="6121401" y="4876800"/>
              <a:ext cx="87233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4" name="Google Shape;1124;p33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 selects 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33"/>
          <p:cNvGrpSpPr/>
          <p:nvPr/>
        </p:nvGrpSpPr>
        <p:grpSpPr>
          <a:xfrm>
            <a:off x="1828682" y="2395319"/>
            <a:ext cx="2625843" cy="2300518"/>
            <a:chOff x="1828683" y="2395319"/>
            <a:chExt cx="2625843" cy="2300518"/>
          </a:xfrm>
        </p:grpSpPr>
        <p:cxnSp>
          <p:nvCxnSpPr>
            <p:cNvPr id="1126" name="Google Shape;1126;p33"/>
            <p:cNvCxnSpPr>
              <a:stCxn id="1078" idx="1"/>
            </p:cNvCxnSpPr>
            <p:nvPr/>
          </p:nvCxnSpPr>
          <p:spPr>
            <a:xfrm rot="10800000">
              <a:off x="1828926" y="3048100"/>
              <a:ext cx="2625600" cy="1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33"/>
            <p:cNvCxnSpPr>
              <a:endCxn id="1103" idx="0"/>
            </p:cNvCxnSpPr>
            <p:nvPr/>
          </p:nvCxnSpPr>
          <p:spPr>
            <a:xfrm>
              <a:off x="1828683" y="3047937"/>
              <a:ext cx="8400" cy="1647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8" name="Google Shape;1128;p33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 matches tag of line within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4"/>
          <p:cNvSpPr/>
          <p:nvPr/>
        </p:nvSpPr>
        <p:spPr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5" name="Google Shape;1135;p34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Hit</a:t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34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4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34"/>
          <p:cNvGrpSpPr/>
          <p:nvPr/>
        </p:nvGrpSpPr>
        <p:grpSpPr>
          <a:xfrm>
            <a:off x="2592387" y="3119439"/>
            <a:ext cx="1370100" cy="541005"/>
            <a:chOff x="2592387" y="3119439"/>
            <a:chExt cx="1370100" cy="541005"/>
          </a:xfrm>
        </p:grpSpPr>
        <p:cxnSp>
          <p:nvCxnSpPr>
            <p:cNvPr id="1141" name="Google Shape;1141;p34"/>
            <p:cNvCxnSpPr>
              <a:stCxn id="1138" idx="3"/>
            </p:cNvCxnSpPr>
            <p:nvPr/>
          </p:nvCxnSpPr>
          <p:spPr>
            <a:xfrm flipH="1" rot="10800000">
              <a:off x="2592387" y="3621938"/>
              <a:ext cx="1370100" cy="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2" name="Google Shape;1142;p34"/>
            <p:cNvSpPr txBox="1"/>
            <p:nvPr/>
          </p:nvSpPr>
          <p:spPr>
            <a:xfrm>
              <a:off x="3049587" y="3354782"/>
              <a:ext cx="387007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107266" y="3119439"/>
              <a:ext cx="274637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1145" name="Google Shape;1145;p34"/>
            <p:cNvSpPr txBox="1"/>
            <p:nvPr/>
          </p:nvSpPr>
          <p:spPr>
            <a:xfrm>
              <a:off x="5606298" y="3352800"/>
              <a:ext cx="374759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" name="Google Shape;1146;p34"/>
            <p:cNvCxnSpPr/>
            <p:nvPr/>
          </p:nvCxnSpPr>
          <p:spPr>
            <a:xfrm flipH="1" rot="10800000">
              <a:off x="5030787" y="3605659"/>
              <a:ext cx="1522413" cy="13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7" name="Google Shape;1147;p34"/>
            <p:cNvSpPr/>
            <p:nvPr/>
          </p:nvSpPr>
          <p:spPr>
            <a:xfrm>
              <a:off x="5656358" y="3672552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>
            <a:off x="2058987" y="3893138"/>
            <a:ext cx="4494300" cy="1444568"/>
            <a:chOff x="2058987" y="3893138"/>
            <a:chExt cx="4494300" cy="1444568"/>
          </a:xfrm>
        </p:grpSpPr>
        <p:sp>
          <p:nvSpPr>
            <p:cNvPr id="1149" name="Google Shape;1149;p34"/>
            <p:cNvSpPr txBox="1"/>
            <p:nvPr/>
          </p:nvSpPr>
          <p:spPr>
            <a:xfrm>
              <a:off x="3887787" y="4778043"/>
              <a:ext cx="531020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" name="Google Shape;1150;p34"/>
            <p:cNvCxnSpPr>
              <a:endCxn id="1138" idx="2"/>
            </p:cNvCxnSpPr>
            <p:nvPr/>
          </p:nvCxnSpPr>
          <p:spPr>
            <a:xfrm rot="10800000">
              <a:off x="2058987" y="3893138"/>
              <a:ext cx="4494300" cy="885000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1" name="Google Shape;1151;p34"/>
            <p:cNvSpPr/>
            <p:nvPr/>
          </p:nvSpPr>
          <p:spPr>
            <a:xfrm>
              <a:off x="4021666" y="5063069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06411" y="5822950"/>
            <a:ext cx="7189789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hit eliminates a memory access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34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1155" name="Google Shape;1155;p34"/>
            <p:cNvSpPr/>
            <p:nvPr/>
          </p:nvSpPr>
          <p:spPr>
            <a:xfrm>
              <a:off x="4038600" y="2362200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6" name="Google Shape;1156;p34"/>
            <p:cNvCxnSpPr/>
            <p:nvPr/>
          </p:nvCxnSpPr>
          <p:spPr>
            <a:xfrm flipH="1" rot="5400000">
              <a:off x="40581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7" name="Google Shape;1157;p34"/>
            <p:cNvSpPr txBox="1"/>
            <p:nvPr/>
          </p:nvSpPr>
          <p:spPr>
            <a:xfrm>
              <a:off x="3928532" y="2667000"/>
              <a:ext cx="502358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34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1159" name="Google Shape;1159;p34"/>
            <p:cNvSpPr txBox="1"/>
            <p:nvPr/>
          </p:nvSpPr>
          <p:spPr>
            <a:xfrm>
              <a:off x="4648200" y="2311401"/>
              <a:ext cx="453755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PTE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0" name="Google Shape;1160;p34"/>
            <p:cNvCxnSpPr/>
            <p:nvPr/>
          </p:nvCxnSpPr>
          <p:spPr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1" name="Google Shape;1161;p34"/>
            <p:cNvSpPr/>
            <p:nvPr/>
          </p:nvSpPr>
          <p:spPr>
            <a:xfrm>
              <a:off x="4737628" y="2633132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8" name="Google Shape;1168;p35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Miss</a:t>
            </a:r>
            <a:endParaRPr/>
          </a:p>
        </p:txBody>
      </p:sp>
      <p:sp>
        <p:nvSpPr>
          <p:cNvPr id="1169" name="Google Shape;1169;p35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5576700" y="3810000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3887787" y="4778043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35"/>
          <p:cNvCxnSpPr/>
          <p:nvPr/>
        </p:nvCxnSpPr>
        <p:spPr>
          <a:xfrm flipH="1" rot="10800000">
            <a:off x="5030787" y="4062859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4" name="Google Shape;1174;p35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5"/>
          <p:cNvCxnSpPr>
            <a:stCxn id="1174" idx="3"/>
          </p:cNvCxnSpPr>
          <p:nvPr/>
        </p:nvCxnSpPr>
        <p:spPr>
          <a:xfrm flipH="1" rot="10800000">
            <a:off x="2592387" y="36219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6" name="Google Shape;1176;p35"/>
          <p:cNvSpPr txBox="1"/>
          <p:nvPr/>
        </p:nvSpPr>
        <p:spPr>
          <a:xfrm>
            <a:off x="3049587" y="3354782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5"/>
          <p:cNvSpPr txBox="1"/>
          <p:nvPr/>
        </p:nvSpPr>
        <p:spPr>
          <a:xfrm>
            <a:off x="5537202" y="2361338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35"/>
          <p:cNvCxnSpPr>
            <a:endCxn id="1174" idx="2"/>
          </p:cNvCxnSpPr>
          <p:nvPr/>
        </p:nvCxnSpPr>
        <p:spPr>
          <a:xfrm rot="10800000">
            <a:off x="2058987" y="3893138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0" name="Google Shape;1180;p35"/>
          <p:cNvSpPr/>
          <p:nvPr/>
        </p:nvSpPr>
        <p:spPr>
          <a:xfrm>
            <a:off x="3107266" y="3119439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4038600" y="2362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5626760" y="412975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4021666" y="506306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5"/>
          <p:cNvCxnSpPr/>
          <p:nvPr/>
        </p:nvCxnSpPr>
        <p:spPr>
          <a:xfrm flipH="1" rot="5400000">
            <a:off x="40581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6" name="Google Shape;1186;p35"/>
          <p:cNvCxnSpPr/>
          <p:nvPr/>
        </p:nvCxnSpPr>
        <p:spPr>
          <a:xfrm rot="5400000">
            <a:off x="42867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87" name="Google Shape;1187;p35"/>
          <p:cNvSpPr txBox="1"/>
          <p:nvPr/>
        </p:nvSpPr>
        <p:spPr>
          <a:xfrm>
            <a:off x="3928532" y="2667000"/>
            <a:ext cx="502358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5"/>
          <p:cNvSpPr/>
          <p:nvPr/>
        </p:nvSpPr>
        <p:spPr>
          <a:xfrm>
            <a:off x="5626760" y="2121431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5"/>
          <p:cNvSpPr txBox="1"/>
          <p:nvPr/>
        </p:nvSpPr>
        <p:spPr>
          <a:xfrm>
            <a:off x="5513388" y="3371716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0" name="Google Shape;1190;p35"/>
          <p:cNvCxnSpPr/>
          <p:nvPr/>
        </p:nvCxnSpPr>
        <p:spPr>
          <a:xfrm flipH="1" rot="10800000">
            <a:off x="5030787" y="3624575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1" name="Google Shape;1191;p35"/>
          <p:cNvSpPr/>
          <p:nvPr/>
        </p:nvSpPr>
        <p:spPr>
          <a:xfrm>
            <a:off x="5626760" y="3124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35"/>
          <p:cNvCxnSpPr/>
          <p:nvPr/>
        </p:nvCxnSpPr>
        <p:spPr>
          <a:xfrm rot="10800000">
            <a:off x="4648200" y="2636740"/>
            <a:ext cx="1905000" cy="482700"/>
          </a:xfrm>
          <a:prstGeom prst="bentConnector3">
            <a:avLst>
              <a:gd fmla="val 2155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3" name="Google Shape;1193;p35"/>
          <p:cNvSpPr txBox="1"/>
          <p:nvPr/>
        </p:nvSpPr>
        <p:spPr>
          <a:xfrm>
            <a:off x="519113" y="5715000"/>
            <a:ext cx="77104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miss incurs an additional memory access (the PTE)</a:t>
            </a:r>
            <a:b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TLB misses are rare. Why?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Multi-Level Page Tables</a:t>
            </a:r>
            <a:endParaRPr/>
          </a:p>
        </p:txBody>
      </p:sp>
      <p:sp>
        <p:nvSpPr>
          <p:cNvPr id="1200" name="Google Shape;1200;p36"/>
          <p:cNvSpPr txBox="1"/>
          <p:nvPr>
            <p:ph idx="1" type="body"/>
          </p:nvPr>
        </p:nvSpPr>
        <p:spPr>
          <a:xfrm>
            <a:off x="396875" y="1295400"/>
            <a:ext cx="6918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Suppose: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4KB (2</a:t>
            </a:r>
            <a:r>
              <a:rPr baseline="30000" lang="en-GB"/>
              <a:t>12</a:t>
            </a:r>
            <a:r>
              <a:rPr lang="en-GB"/>
              <a:t>) page size, 48-bit address space, 8-byte PTE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Problem: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Would need a 512 GB page table!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2</a:t>
            </a:r>
            <a:r>
              <a:rPr baseline="30000" lang="en-GB"/>
              <a:t>48</a:t>
            </a:r>
            <a:r>
              <a:rPr lang="en-GB"/>
              <a:t> * 2</a:t>
            </a:r>
            <a:r>
              <a:rPr baseline="30000" lang="en-GB"/>
              <a:t>-12  </a:t>
            </a:r>
            <a:r>
              <a:rPr lang="en-GB"/>
              <a:t>* 2</a:t>
            </a:r>
            <a:r>
              <a:rPr baseline="30000" lang="en-GB"/>
              <a:t>3</a:t>
            </a:r>
            <a:r>
              <a:rPr lang="en-GB"/>
              <a:t> = 2</a:t>
            </a:r>
            <a:r>
              <a:rPr baseline="30000" lang="en-GB"/>
              <a:t>39</a:t>
            </a:r>
            <a:r>
              <a:rPr lang="en-GB"/>
              <a:t>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Common solution: Multi-level page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Example: 2-level page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1 table: each PTE points to a page table (always memory resident)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2 table: each PTE points to a page </a:t>
            </a:r>
            <a:br>
              <a:rPr lang="en-GB"/>
            </a:br>
            <a:r>
              <a:rPr lang="en-GB"/>
              <a:t>(paged in and out like any other data)</a:t>
            </a:r>
            <a:endParaRPr/>
          </a:p>
        </p:txBody>
      </p:sp>
      <p:grpSp>
        <p:nvGrpSpPr>
          <p:cNvPr id="1201" name="Google Shape;1201;p36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1202" name="Google Shape;1202;p36"/>
            <p:cNvSpPr txBox="1"/>
            <p:nvPr/>
          </p:nvSpPr>
          <p:spPr>
            <a:xfrm>
              <a:off x="6243743" y="2719927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7" name="Google Shape;1207;p36"/>
            <p:cNvSpPr txBox="1"/>
            <p:nvPr/>
          </p:nvSpPr>
          <p:spPr>
            <a:xfrm rot="-5400000">
              <a:off x="8261381" y="4527581"/>
              <a:ext cx="365227" cy="33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 txBox="1"/>
            <p:nvPr/>
          </p:nvSpPr>
          <p:spPr>
            <a:xfrm>
              <a:off x="8072543" y="1333500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9" name="Google Shape;1209;p36"/>
            <p:cNvCxnSpPr/>
            <p:nvPr/>
          </p:nvCxnSpPr>
          <p:spPr>
            <a:xfrm flipH="1" rot="10800000">
              <a:off x="6874934" y="1990208"/>
              <a:ext cx="1295400" cy="14509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0" name="Google Shape;1210;p36"/>
            <p:cNvCxnSpPr/>
            <p:nvPr/>
          </p:nvCxnSpPr>
          <p:spPr>
            <a:xfrm flipH="1" rot="10800000">
              <a:off x="6874934" y="3361808"/>
              <a:ext cx="1295400" cy="2317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1" name="Google Shape;1211;p36"/>
            <p:cNvCxnSpPr/>
            <p:nvPr/>
          </p:nvCxnSpPr>
          <p:spPr>
            <a:xfrm>
              <a:off x="7027334" y="4423845"/>
              <a:ext cx="1143000" cy="463550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2" name="Google Shape;1212;p36"/>
            <p:cNvCxnSpPr/>
            <p:nvPr/>
          </p:nvCxnSpPr>
          <p:spPr>
            <a:xfrm>
              <a:off x="6333067" y="35157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36"/>
            <p:cNvCxnSpPr/>
            <p:nvPr/>
          </p:nvCxnSpPr>
          <p:spPr>
            <a:xfrm>
              <a:off x="6333067" y="36681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36"/>
            <p:cNvCxnSpPr/>
            <p:nvPr/>
          </p:nvCxnSpPr>
          <p:spPr>
            <a:xfrm>
              <a:off x="6333067" y="43539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5" name="Google Shape;1215;p36"/>
            <p:cNvSpPr txBox="1"/>
            <p:nvPr/>
          </p:nvSpPr>
          <p:spPr>
            <a:xfrm rot="5400000">
              <a:off x="6649541" y="3743543"/>
              <a:ext cx="272167" cy="426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1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04813" y="2841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Two-Level Page Table Hierarchy</a:t>
            </a:r>
            <a:endParaRPr/>
          </a:p>
        </p:txBody>
      </p:sp>
      <p:sp>
        <p:nvSpPr>
          <p:cNvPr id="1222" name="Google Shape;1222;p37"/>
          <p:cNvSpPr txBox="1"/>
          <p:nvPr/>
        </p:nvSpPr>
        <p:spPr>
          <a:xfrm>
            <a:off x="800886" y="1106488"/>
            <a:ext cx="120571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7"/>
          <p:cNvSpPr txBox="1"/>
          <p:nvPr/>
        </p:nvSpPr>
        <p:spPr>
          <a:xfrm rot="5400000">
            <a:off x="5945346" y="6339786"/>
            <a:ext cx="334685" cy="50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7"/>
          <p:cNvSpPr txBox="1"/>
          <p:nvPr/>
        </p:nvSpPr>
        <p:spPr>
          <a:xfrm>
            <a:off x="3121025" y="1112838"/>
            <a:ext cx="129708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5538788" y="1779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7"/>
          <p:cNvSpPr/>
          <p:nvPr/>
        </p:nvSpPr>
        <p:spPr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5538788" y="23891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7"/>
          <p:cNvSpPr/>
          <p:nvPr/>
        </p:nvSpPr>
        <p:spPr>
          <a:xfrm>
            <a:off x="5538788" y="26939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7"/>
          <p:cNvSpPr/>
          <p:nvPr/>
        </p:nvSpPr>
        <p:spPr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7"/>
          <p:cNvSpPr/>
          <p:nvPr/>
        </p:nvSpPr>
        <p:spPr>
          <a:xfrm>
            <a:off x="5538788" y="3303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2047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7"/>
          <p:cNvSpPr/>
          <p:nvPr/>
        </p:nvSpPr>
        <p:spPr>
          <a:xfrm>
            <a:off x="5538788" y="17795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2" name="Google Shape;1232;p37"/>
          <p:cNvSpPr/>
          <p:nvPr/>
        </p:nvSpPr>
        <p:spPr>
          <a:xfrm>
            <a:off x="5538788" y="26939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3" name="Google Shape;1233;p37"/>
          <p:cNvSpPr/>
          <p:nvPr/>
        </p:nvSpPr>
        <p:spPr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7"/>
          <p:cNvSpPr txBox="1"/>
          <p:nvPr/>
        </p:nvSpPr>
        <p:spPr>
          <a:xfrm>
            <a:off x="6473825" y="1641475"/>
            <a:ext cx="2667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37"/>
          <p:cNvSpPr/>
          <p:nvPr/>
        </p:nvSpPr>
        <p:spPr>
          <a:xfrm>
            <a:off x="3252788" y="21732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7"/>
          <p:cNvSpPr/>
          <p:nvPr/>
        </p:nvSpPr>
        <p:spPr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7"/>
          <p:cNvSpPr/>
          <p:nvPr/>
        </p:nvSpPr>
        <p:spPr>
          <a:xfrm>
            <a:off x="3252788" y="2782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7"/>
          <p:cNvSpPr/>
          <p:nvPr/>
        </p:nvSpPr>
        <p:spPr>
          <a:xfrm>
            <a:off x="3252788" y="2173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9" name="Google Shape;1239;p37"/>
          <p:cNvSpPr/>
          <p:nvPr/>
        </p:nvSpPr>
        <p:spPr>
          <a:xfrm>
            <a:off x="3252788" y="3544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7"/>
          <p:cNvSpPr/>
          <p:nvPr/>
        </p:nvSpPr>
        <p:spPr>
          <a:xfrm>
            <a:off x="3252788" y="4154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7"/>
          <p:cNvSpPr/>
          <p:nvPr/>
        </p:nvSpPr>
        <p:spPr>
          <a:xfrm>
            <a:off x="3252788" y="3544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3" name="Google Shape;1243;p37"/>
          <p:cNvSpPr/>
          <p:nvPr/>
        </p:nvSpPr>
        <p:spPr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3252788" y="5449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7"/>
          <p:cNvSpPr/>
          <p:nvPr/>
        </p:nvSpPr>
        <p:spPr>
          <a:xfrm>
            <a:off x="3252788" y="4840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6" name="Google Shape;1246;p37"/>
          <p:cNvSpPr/>
          <p:nvPr/>
        </p:nvSpPr>
        <p:spPr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cap="flat" cmpd="sng" w="12600">
            <a:solidFill>
              <a:srgbClr val="DEDFF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7"/>
          <p:cNvSpPr/>
          <p:nvPr/>
        </p:nvSpPr>
        <p:spPr>
          <a:xfrm>
            <a:off x="5538788" y="6059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9215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7"/>
          <p:cNvSpPr/>
          <p:nvPr/>
        </p:nvSpPr>
        <p:spPr>
          <a:xfrm>
            <a:off x="5538788" y="5449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5537199" y="1106488"/>
            <a:ext cx="982256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 flipH="1" rot="10800000">
            <a:off x="4243388" y="17907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37"/>
          <p:cNvCxnSpPr/>
          <p:nvPr/>
        </p:nvCxnSpPr>
        <p:spPr>
          <a:xfrm flipH="1" rot="10800000">
            <a:off x="4243388" y="24003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2" name="Google Shape;1252;p37"/>
          <p:cNvCxnSpPr/>
          <p:nvPr/>
        </p:nvCxnSpPr>
        <p:spPr>
          <a:xfrm flipH="1" rot="10800000">
            <a:off x="4243388" y="27051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3" name="Google Shape;1253;p37"/>
          <p:cNvCxnSpPr/>
          <p:nvPr/>
        </p:nvCxnSpPr>
        <p:spPr>
          <a:xfrm flipH="1" rot="10800000">
            <a:off x="4243388" y="33147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4" name="Google Shape;1254;p37"/>
          <p:cNvCxnSpPr/>
          <p:nvPr/>
        </p:nvCxnSpPr>
        <p:spPr>
          <a:xfrm>
            <a:off x="4243388" y="5602288"/>
            <a:ext cx="1219200" cy="457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5" name="Google Shape;1255;p37"/>
          <p:cNvCxnSpPr/>
          <p:nvPr/>
        </p:nvCxnSpPr>
        <p:spPr>
          <a:xfrm flipH="1" rot="10800000">
            <a:off x="1957388" y="2171700"/>
            <a:ext cx="1243012" cy="231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6" name="Google Shape;1256;p37"/>
          <p:cNvCxnSpPr/>
          <p:nvPr/>
        </p:nvCxnSpPr>
        <p:spPr>
          <a:xfrm>
            <a:off x="1957388" y="2706688"/>
            <a:ext cx="1295400" cy="838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7" name="Google Shape;1257;p37"/>
          <p:cNvCxnSpPr/>
          <p:nvPr/>
        </p:nvCxnSpPr>
        <p:spPr>
          <a:xfrm>
            <a:off x="1957388" y="4840288"/>
            <a:ext cx="1295400" cy="1587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8" name="Google Shape;1258;p37"/>
          <p:cNvSpPr/>
          <p:nvPr/>
        </p:nvSpPr>
        <p:spPr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(1K - 9)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7"/>
          <p:cNvSpPr/>
          <p:nvPr/>
        </p:nvSpPr>
        <p:spPr>
          <a:xfrm>
            <a:off x="838200" y="22494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7"/>
          <p:cNvSpPr/>
          <p:nvPr/>
        </p:nvSpPr>
        <p:spPr>
          <a:xfrm>
            <a:off x="838200" y="25542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7"/>
          <p:cNvSpPr/>
          <p:nvPr/>
        </p:nvSpPr>
        <p:spPr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2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7"/>
          <p:cNvSpPr/>
          <p:nvPr/>
        </p:nvSpPr>
        <p:spPr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3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7"/>
          <p:cNvSpPr/>
          <p:nvPr/>
        </p:nvSpPr>
        <p:spPr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4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/>
          <p:nvPr/>
        </p:nvSpPr>
        <p:spPr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5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37"/>
          <p:cNvSpPr/>
          <p:nvPr/>
        </p:nvSpPr>
        <p:spPr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6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7"/>
          <p:cNvSpPr/>
          <p:nvPr/>
        </p:nvSpPr>
        <p:spPr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7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7"/>
          <p:cNvSpPr/>
          <p:nvPr/>
        </p:nvSpPr>
        <p:spPr>
          <a:xfrm>
            <a:off x="838200" y="46878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7"/>
          <p:cNvSpPr/>
          <p:nvPr/>
        </p:nvSpPr>
        <p:spPr>
          <a:xfrm>
            <a:off x="838200" y="2249488"/>
            <a:ext cx="1119188" cy="3581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9" name="Google Shape;1269;p37"/>
          <p:cNvSpPr/>
          <p:nvPr/>
        </p:nvSpPr>
        <p:spPr>
          <a:xfrm>
            <a:off x="6665678" y="17922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0" name="Google Shape;1270;p37"/>
          <p:cNvSpPr txBox="1"/>
          <p:nvPr/>
        </p:nvSpPr>
        <p:spPr>
          <a:xfrm>
            <a:off x="6918090" y="2403475"/>
            <a:ext cx="1885942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 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code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7"/>
          <p:cNvSpPr/>
          <p:nvPr/>
        </p:nvSpPr>
        <p:spPr>
          <a:xfrm>
            <a:off x="6665678" y="36210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2" name="Google Shape;1272;p37"/>
          <p:cNvSpPr txBox="1"/>
          <p:nvPr/>
        </p:nvSpPr>
        <p:spPr>
          <a:xfrm>
            <a:off x="6916503" y="4306888"/>
            <a:ext cx="207509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6K unallocated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7"/>
          <p:cNvSpPr/>
          <p:nvPr/>
        </p:nvSpPr>
        <p:spPr>
          <a:xfrm>
            <a:off x="6589478" y="5449888"/>
            <a:ext cx="304800" cy="6096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4" name="Google Shape;1274;p37"/>
          <p:cNvSpPr txBox="1"/>
          <p:nvPr/>
        </p:nvSpPr>
        <p:spPr>
          <a:xfrm>
            <a:off x="6916503" y="5588000"/>
            <a:ext cx="198853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unallocated 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7"/>
          <p:cNvSpPr/>
          <p:nvPr/>
        </p:nvSpPr>
        <p:spPr>
          <a:xfrm>
            <a:off x="6589478" y="6059488"/>
            <a:ext cx="3048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6" name="Google Shape;1276;p37"/>
          <p:cNvSpPr txBox="1"/>
          <p:nvPr/>
        </p:nvSpPr>
        <p:spPr>
          <a:xfrm>
            <a:off x="6918090" y="6000750"/>
            <a:ext cx="1717627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allocated VM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addresses, 4KB pages, 4-byte PTEs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/>
          <p:nvPr>
            <p:ph type="title"/>
          </p:nvPr>
        </p:nvSpPr>
        <p:spPr>
          <a:xfrm>
            <a:off x="404813" y="247650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Translating with a k-level Page Table</a:t>
            </a: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5" name="Google Shape;1285;p38"/>
          <p:cNvCxnSpPr>
            <a:stCxn id="1284" idx="2"/>
          </p:cNvCxnSpPr>
          <p:nvPr/>
        </p:nvCxnSpPr>
        <p:spPr>
          <a:xfrm>
            <a:off x="939800" y="2552424"/>
            <a:ext cx="0" cy="148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8"/>
          <p:cNvCxnSpPr/>
          <p:nvPr/>
        </p:nvCxnSpPr>
        <p:spPr>
          <a:xfrm>
            <a:off x="939800" y="4038600"/>
            <a:ext cx="11938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7" name="Google Shape;1287;p38"/>
          <p:cNvSpPr/>
          <p:nvPr/>
        </p:nvSpPr>
        <p:spPr>
          <a:xfrm>
            <a:off x="16303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8"/>
          <p:cNvSpPr txBox="1"/>
          <p:nvPr/>
        </p:nvSpPr>
        <p:spPr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8"/>
          <p:cNvSpPr/>
          <p:nvPr/>
        </p:nvSpPr>
        <p:spPr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8"/>
          <p:cNvSpPr/>
          <p:nvPr/>
        </p:nvSpPr>
        <p:spPr>
          <a:xfrm>
            <a:off x="28797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1243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8"/>
          <p:cNvSpPr/>
          <p:nvPr/>
        </p:nvSpPr>
        <p:spPr>
          <a:xfrm>
            <a:off x="53641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Google Shape;1295;p38"/>
          <p:cNvCxnSpPr/>
          <p:nvPr/>
        </p:nvCxnSpPr>
        <p:spPr>
          <a:xfrm>
            <a:off x="1820862" y="3143250"/>
            <a:ext cx="0" cy="13451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296" name="Google Shape;1296;p38"/>
          <p:cNvSpPr/>
          <p:nvPr/>
        </p:nvSpPr>
        <p:spPr>
          <a:xfrm>
            <a:off x="21637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7" name="Google Shape;1297;p38"/>
          <p:cNvCxnSpPr/>
          <p:nvPr/>
        </p:nvCxnSpPr>
        <p:spPr>
          <a:xfrm>
            <a:off x="1820862" y="44884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8" name="Google Shape;1298;p38"/>
          <p:cNvSpPr/>
          <p:nvPr/>
        </p:nvSpPr>
        <p:spPr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9" name="Google Shape;1299;p38"/>
          <p:cNvCxnSpPr/>
          <p:nvPr/>
        </p:nvCxnSpPr>
        <p:spPr>
          <a:xfrm>
            <a:off x="3027362" y="3143250"/>
            <a:ext cx="0" cy="1103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0" name="Google Shape;1300;p38"/>
          <p:cNvSpPr/>
          <p:nvPr/>
        </p:nvSpPr>
        <p:spPr>
          <a:xfrm>
            <a:off x="33702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1" name="Google Shape;1301;p38"/>
          <p:cNvCxnSpPr/>
          <p:nvPr/>
        </p:nvCxnSpPr>
        <p:spPr>
          <a:xfrm>
            <a:off x="3027362" y="4247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2" name="Google Shape;1302;p38"/>
          <p:cNvSpPr/>
          <p:nvPr/>
        </p:nvSpPr>
        <p:spPr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3" name="Google Shape;1303;p38"/>
          <p:cNvCxnSpPr/>
          <p:nvPr/>
        </p:nvCxnSpPr>
        <p:spPr>
          <a:xfrm>
            <a:off x="5541962" y="3143250"/>
            <a:ext cx="0" cy="1484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4" name="Google Shape;1304;p38"/>
          <p:cNvSpPr/>
          <p:nvPr/>
        </p:nvSpPr>
        <p:spPr>
          <a:xfrm>
            <a:off x="58848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5" name="Google Shape;1305;p38"/>
          <p:cNvCxnSpPr/>
          <p:nvPr/>
        </p:nvCxnSpPr>
        <p:spPr>
          <a:xfrm>
            <a:off x="5541962" y="4628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6" name="Google Shape;1306;p38"/>
          <p:cNvSpPr/>
          <p:nvPr/>
        </p:nvSpPr>
        <p:spPr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8"/>
          <p:cNvSpPr txBox="1"/>
          <p:nvPr/>
        </p:nvSpPr>
        <p:spPr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8"/>
          <p:cNvSpPr txBox="1"/>
          <p:nvPr/>
        </p:nvSpPr>
        <p:spPr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8"/>
          <p:cNvSpPr txBox="1"/>
          <p:nvPr/>
        </p:nvSpPr>
        <p:spPr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8"/>
          <p:cNvSpPr/>
          <p:nvPr/>
        </p:nvSpPr>
        <p:spPr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8"/>
          <p:cNvSpPr/>
          <p:nvPr/>
        </p:nvSpPr>
        <p:spPr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2" name="Google Shape;1312;p38"/>
          <p:cNvCxnSpPr/>
          <p:nvPr/>
        </p:nvCxnSpPr>
        <p:spPr>
          <a:xfrm>
            <a:off x="2570162" y="44884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3" name="Google Shape;1313;p38"/>
          <p:cNvCxnSpPr/>
          <p:nvPr/>
        </p:nvCxnSpPr>
        <p:spPr>
          <a:xfrm rot="10800000">
            <a:off x="2874962" y="4034423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38"/>
          <p:cNvCxnSpPr/>
          <p:nvPr/>
        </p:nvCxnSpPr>
        <p:spPr>
          <a:xfrm>
            <a:off x="28797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5" name="Google Shape;1315;p38"/>
          <p:cNvCxnSpPr/>
          <p:nvPr/>
        </p:nvCxnSpPr>
        <p:spPr>
          <a:xfrm>
            <a:off x="3789362" y="42471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6" name="Google Shape;1316;p38"/>
          <p:cNvCxnSpPr/>
          <p:nvPr/>
        </p:nvCxnSpPr>
        <p:spPr>
          <a:xfrm flipH="1" rot="10800000">
            <a:off x="4090987" y="4031248"/>
            <a:ext cx="4763" cy="21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7" name="Google Shape;1317;p38"/>
          <p:cNvCxnSpPr/>
          <p:nvPr/>
        </p:nvCxnSpPr>
        <p:spPr>
          <a:xfrm>
            <a:off x="40989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8" name="Google Shape;1318;p38"/>
          <p:cNvSpPr txBox="1"/>
          <p:nvPr/>
        </p:nvSpPr>
        <p:spPr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8"/>
          <p:cNvSpPr txBox="1"/>
          <p:nvPr/>
        </p:nvSpPr>
        <p:spPr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0" name="Google Shape;1320;p38"/>
          <p:cNvCxnSpPr/>
          <p:nvPr/>
        </p:nvCxnSpPr>
        <p:spPr>
          <a:xfrm>
            <a:off x="7062787" y="3419475"/>
            <a:ext cx="0" cy="197067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38"/>
          <p:cNvCxnSpPr/>
          <p:nvPr/>
        </p:nvCxnSpPr>
        <p:spPr>
          <a:xfrm>
            <a:off x="6557962" y="4609098"/>
            <a:ext cx="2206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38"/>
          <p:cNvCxnSpPr/>
          <p:nvPr/>
        </p:nvCxnSpPr>
        <p:spPr>
          <a:xfrm>
            <a:off x="6773862" y="4613861"/>
            <a:ext cx="0" cy="5349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38"/>
          <p:cNvCxnSpPr/>
          <p:nvPr/>
        </p:nvCxnSpPr>
        <p:spPr>
          <a:xfrm flipH="1">
            <a:off x="4779962" y="5145673"/>
            <a:ext cx="1993900" cy="3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38"/>
          <p:cNvCxnSpPr/>
          <p:nvPr/>
        </p:nvCxnSpPr>
        <p:spPr>
          <a:xfrm>
            <a:off x="4779962" y="5148848"/>
            <a:ext cx="0" cy="241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38"/>
          <p:cNvCxnSpPr/>
          <p:nvPr/>
        </p:nvCxnSpPr>
        <p:spPr>
          <a:xfrm>
            <a:off x="5186362" y="4031248"/>
            <a:ext cx="71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6" name="Google Shape;1326;p38"/>
          <p:cNvSpPr txBox="1"/>
          <p:nvPr/>
        </p:nvSpPr>
        <p:spPr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8"/>
          <p:cNvSpPr txBox="1"/>
          <p:nvPr/>
        </p:nvSpPr>
        <p:spPr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8"/>
          <p:cNvSpPr txBox="1"/>
          <p:nvPr/>
        </p:nvSpPr>
        <p:spPr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8"/>
          <p:cNvSpPr txBox="1"/>
          <p:nvPr/>
        </p:nvSpPr>
        <p:spPr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8"/>
          <p:cNvSpPr/>
          <p:nvPr/>
        </p:nvSpPr>
        <p:spPr>
          <a:xfrm rot="5400000">
            <a:off x="7014369" y="2905919"/>
            <a:ext cx="112712" cy="914400"/>
          </a:xfrm>
          <a:prstGeom prst="rightBrace">
            <a:avLst>
              <a:gd fmla="val 67606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6446837" y="4539248"/>
            <a:ext cx="74613" cy="142875"/>
          </a:xfrm>
          <a:prstGeom prst="rightBrace">
            <a:avLst>
              <a:gd fmla="val 1595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9"/>
          <p:cNvSpPr txBox="1"/>
          <p:nvPr>
            <p:ph type="title"/>
          </p:nvPr>
        </p:nvSpPr>
        <p:spPr>
          <a:xfrm>
            <a:off x="447676" y="493713"/>
            <a:ext cx="529272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39" name="Google Shape;1339;p39"/>
          <p:cNvSpPr txBox="1"/>
          <p:nvPr>
            <p:ph idx="1" type="body"/>
          </p:nvPr>
        </p:nvSpPr>
        <p:spPr>
          <a:xfrm>
            <a:off x="457200" y="1371600"/>
            <a:ext cx="83073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Programmer’s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has its own private linear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Cannot be corrupted by other processes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System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Uses memory efficiently by caching virtual memory pages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Efficient only because of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memory management and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protection by providing a convenient interpositioning point to check permissions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849998" y="2280692"/>
            <a:ext cx="3749615" cy="11493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Virtual Addressing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5612" y="5443537"/>
            <a:ext cx="8307388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all modern servers, laptops, and smart phones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One of the great ideas in computer science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6324600" y="43862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18213" y="1817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018213" y="2046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779402" y="43386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056313" y="15240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019800" y="2274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018213" y="2503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324600" y="18224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4600" y="2051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324600" y="2279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324600" y="2508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6018213" y="2732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018213" y="2960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018213" y="3189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9800" y="3417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324600" y="41624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57652" y="2378791"/>
            <a:ext cx="139580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315201" y="27368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000500" y="5000625"/>
            <a:ext cx="95697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6324600" y="36517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018213" y="36528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 rot="5400000">
            <a:off x="6743700" y="35433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>
            <a:stCxn id="126" idx="3"/>
            <a:endCxn id="135" idx="1"/>
          </p:cNvCxnSpPr>
          <p:nvPr/>
        </p:nvCxnSpPr>
        <p:spPr>
          <a:xfrm flipH="1" rot="10800000">
            <a:off x="4495800" y="2885008"/>
            <a:ext cx="15225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4"/>
          <p:cNvCxnSpPr/>
          <p:nvPr/>
        </p:nvCxnSpPr>
        <p:spPr>
          <a:xfrm flipH="1" rot="10800000">
            <a:off x="7467601" y="31940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 rot="5400000">
            <a:off x="7080250" y="41092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4"/>
          <p:cNvCxnSpPr>
            <a:endCxn id="152" idx="2"/>
          </p:cNvCxnSpPr>
          <p:nvPr/>
        </p:nvCxnSpPr>
        <p:spPr>
          <a:xfrm rot="10800000">
            <a:off x="1524000" y="3153695"/>
            <a:ext cx="6475500" cy="18762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4"/>
          <p:cNvSpPr/>
          <p:nvPr/>
        </p:nvSpPr>
        <p:spPr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4"/>
          <p:cNvCxnSpPr>
            <a:stCxn id="152" idx="3"/>
          </p:cNvCxnSpPr>
          <p:nvPr/>
        </p:nvCxnSpPr>
        <p:spPr>
          <a:xfrm flipH="1" rot="10800000">
            <a:off x="2057400" y="2882495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4"/>
          <p:cNvSpPr txBox="1"/>
          <p:nvPr/>
        </p:nvSpPr>
        <p:spPr>
          <a:xfrm>
            <a:off x="2057839" y="2378791"/>
            <a:ext cx="130507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Spaces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Linear address space: </a:t>
            </a:r>
            <a:r>
              <a:rPr b="0" lang="en-GB" sz="2000"/>
              <a:t>Ordered set of contiguous non-negative integer addresses:</a:t>
            </a:r>
            <a:br>
              <a:rPr b="0" lang="en-GB" sz="2000"/>
            </a:br>
            <a:r>
              <a:rPr b="0" lang="en-GB" sz="2000"/>
              <a:t>		{0, 1, 2, 3 … 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Virtual address space: </a:t>
            </a:r>
            <a:r>
              <a:rPr b="0" lang="en-GB" sz="2000"/>
              <a:t>Set of N = 2</a:t>
            </a:r>
            <a:r>
              <a:rPr b="0" baseline="30000" lang="en-GB" sz="2000"/>
              <a:t>n</a:t>
            </a:r>
            <a:r>
              <a:rPr b="0" lang="en-GB" sz="2000"/>
              <a:t> virtual addresses</a:t>
            </a:r>
            <a:br>
              <a:rPr b="0" lang="en-GB" sz="2000"/>
            </a:br>
            <a:r>
              <a:rPr b="0" lang="en-GB" sz="2000"/>
              <a:t>		{0, 1, 2, 3, …, N-1}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Physical address space: </a:t>
            </a:r>
            <a:r>
              <a:rPr b="0" lang="en-GB" sz="2000"/>
              <a:t>Set of M = 2</a:t>
            </a:r>
            <a:r>
              <a:rPr b="0" baseline="30000" lang="en-GB" sz="2000"/>
              <a:t>m</a:t>
            </a:r>
            <a:r>
              <a:rPr b="0" lang="en-GB" sz="2000"/>
              <a:t> physical addresses</a:t>
            </a:r>
            <a:br>
              <a:rPr b="0" lang="en-GB" sz="2000"/>
            </a:br>
            <a:r>
              <a:rPr b="0" lang="en-GB" sz="2000"/>
              <a:t>		{0, 1, 2, 3, …, M-1}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304800" y="457200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304800" y="1301750"/>
            <a:ext cx="86868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Uses main memory efficiently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 DRAM as a cache for parts of a virtual address space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Simplifies memory management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gets the same uniform linear address space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Isolates address spaces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One process can’t interfere with another’s memory	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User program cannot access privileged kernel information and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Caching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396875" y="1362075"/>
            <a:ext cx="7896225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Conceptually,</a:t>
            </a:r>
            <a:r>
              <a:rPr i="1" lang="en-GB">
                <a:solidFill>
                  <a:srgbClr val="990000"/>
                </a:solidFill>
              </a:rPr>
              <a:t> virtual memory</a:t>
            </a:r>
            <a:r>
              <a:rPr lang="en-GB">
                <a:solidFill>
                  <a:srgbClr val="990000"/>
                </a:solidFill>
              </a:rPr>
              <a:t> </a:t>
            </a:r>
            <a:r>
              <a:rPr lang="en-GB"/>
              <a:t>is an array of N contiguous bytes stored on disk.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The contents of the array on disk are cached in </a:t>
            </a:r>
            <a:r>
              <a:rPr i="1" lang="en-GB">
                <a:solidFill>
                  <a:srgbClr val="990000"/>
                </a:solidFill>
              </a:rPr>
              <a:t>physical memory</a:t>
            </a:r>
            <a:r>
              <a:rPr lang="en-GB"/>
              <a:t> (</a:t>
            </a:r>
            <a:r>
              <a:rPr i="1" lang="en-GB">
                <a:solidFill>
                  <a:srgbClr val="990000"/>
                </a:solidFill>
              </a:rPr>
              <a:t>DRAM cache</a:t>
            </a:r>
            <a:r>
              <a:rPr lang="en-GB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These cache blocks are called </a:t>
            </a:r>
            <a:r>
              <a:rPr i="1" lang="en-GB"/>
              <a:t>pages </a:t>
            </a:r>
            <a:r>
              <a:rPr lang="en-GB"/>
              <a:t>(size is P = 2</a:t>
            </a:r>
            <a:r>
              <a:rPr baseline="30000" lang="en-GB"/>
              <a:t>p</a:t>
            </a:r>
            <a:r>
              <a:rPr lang="en-GB"/>
              <a:t> bytes)</a:t>
            </a:r>
            <a:endParaRPr baseline="30000"/>
          </a:p>
        </p:txBody>
      </p:sp>
      <p:sp>
        <p:nvSpPr>
          <p:cNvPr id="185" name="Google Shape;185;p8"/>
          <p:cNvSpPr/>
          <p:nvPr/>
        </p:nvSpPr>
        <p:spPr>
          <a:xfrm>
            <a:off x="5145248" y="53022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021510" y="5281613"/>
            <a:ext cx="850938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762661" y="3503913"/>
            <a:ext cx="162788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145248" y="44005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329023" y="55086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834983" y="39163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834983" y="41449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524000" y="5505450"/>
            <a:ext cx="826892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019461" y="3503913"/>
            <a:ext cx="152509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329023" y="4155624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329023" y="4384224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329023" y="483552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2329023" y="50641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6021510" y="41417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021510" y="43703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3243423" y="4264025"/>
            <a:ext cx="1905000" cy="26035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>
            <a:off x="3243423" y="4981575"/>
            <a:ext cx="1905000" cy="45720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/>
          <p:nvPr/>
        </p:nvSpPr>
        <p:spPr>
          <a:xfrm>
            <a:off x="2329023" y="528637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5145248" y="48577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09" name="Google Shape;209;p8"/>
          <p:cNvCxnSpPr/>
          <p:nvPr/>
        </p:nvCxnSpPr>
        <p:spPr>
          <a:xfrm flipH="1" rot="10800000">
            <a:off x="3243423" y="4979988"/>
            <a:ext cx="1905000" cy="384175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8"/>
          <p:cNvSpPr txBox="1"/>
          <p:nvPr/>
        </p:nvSpPr>
        <p:spPr>
          <a:xfrm>
            <a:off x="3189448" y="3810000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203286" y="5606794"/>
            <a:ext cx="370486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4799216" y="5414351"/>
            <a:ext cx="398101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4948131" y="4055885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1913533" y="5899495"/>
            <a:ext cx="1794579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pages (VPs)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on disk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4708977" y="5899495"/>
            <a:ext cx="1872124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pages (PPs)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in DRAM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278169" y="468757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DRAM Cache Organization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290513" y="1347788"/>
            <a:ext cx="8548687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DRAM cache organization driven by the enormous 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DRAM is about </a:t>
            </a:r>
            <a:r>
              <a:rPr b="1" i="1" lang="en-GB">
                <a:solidFill>
                  <a:srgbClr val="C00000"/>
                </a:solidFill>
              </a:rPr>
              <a:t>10x</a:t>
            </a:r>
            <a:r>
              <a:rPr lang="en-GB"/>
              <a:t> slower than SRAM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Disk is about </a:t>
            </a:r>
            <a:r>
              <a:rPr b="1" i="1" lang="en-GB">
                <a:solidFill>
                  <a:srgbClr val="C00000"/>
                </a:solidFill>
              </a:rPr>
              <a:t>10,000x</a:t>
            </a:r>
            <a:r>
              <a:rPr lang="en-GB"/>
              <a:t> slower than DRAM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Large page (block) size: typically 4 KB, sometimes 4 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Fully associative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Any VP can be placed in any PP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Requires a “large” mapping function – different from cache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Highly sophisticated, expensive replacement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Too complicated and open-ended to be implemented in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Write-back rather than write-through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2011-01-05T23:17:11Z</dcterms:created>
  <dc:creator>Markus Pueschel</dc:creator>
</cp:coreProperties>
</file>