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7302500" cy="9586900"/>
  <p:embeddedFontLst>
    <p:embeddedFont>
      <p:font typeface="Arial Narrow"/>
      <p:regular r:id="rId60"/>
      <p:bold r:id="rId61"/>
      <p:italic r:id="rId62"/>
      <p:boldItalic r:id="rId63"/>
    </p:embeddedFont>
    <p:embeddedFont>
      <p:font typeface="Helvetica Neue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8" roundtripDataSignature="AMtx7miOiBETbn3A5vfcC9HdaZuXBfvO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433A52-1082-40EA-B3E2-61CE21C8E8F3}">
  <a:tblStyle styleId="{45433A52-1082-40EA-B3E2-61CE21C8E8F3}" styleName="Table_0">
    <a:wholeTbl>
      <a:tcTxStyle b="off" i="off">
        <a:font>
          <a:latin typeface="Arial Narrow"/>
          <a:ea typeface="Arial Narrow"/>
          <a:cs typeface="Arial Narrow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wholeTbl>
    <a:band1H>
      <a:tcTxStyle b="off" i="off"/>
      <a:tcStyle>
        <a:fill>
          <a:solidFill>
            <a:schemeClr val="accent3"/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3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ArialNarrow-italic.fntdata"/><Relationship Id="rId61" Type="http://schemas.openxmlformats.org/officeDocument/2006/relationships/font" Target="fonts/ArialNarrow-bold.fntdata"/><Relationship Id="rId20" Type="http://schemas.openxmlformats.org/officeDocument/2006/relationships/slide" Target="slides/slide14.xml"/><Relationship Id="rId64" Type="http://schemas.openxmlformats.org/officeDocument/2006/relationships/font" Target="fonts/HelveticaNeue-regular.fntdata"/><Relationship Id="rId63" Type="http://schemas.openxmlformats.org/officeDocument/2006/relationships/font" Target="fonts/ArialNarrow-boldItalic.fntdata"/><Relationship Id="rId22" Type="http://schemas.openxmlformats.org/officeDocument/2006/relationships/slide" Target="slides/slide16.xml"/><Relationship Id="rId66" Type="http://schemas.openxmlformats.org/officeDocument/2006/relationships/font" Target="fonts/HelveticaNeue-italic.fntdata"/><Relationship Id="rId21" Type="http://schemas.openxmlformats.org/officeDocument/2006/relationships/slide" Target="slides/slide15.xml"/><Relationship Id="rId65" Type="http://schemas.openxmlformats.org/officeDocument/2006/relationships/font" Target="fonts/HelveticaNeue-bold.fntdata"/><Relationship Id="rId24" Type="http://schemas.openxmlformats.org/officeDocument/2006/relationships/slide" Target="slides/slide18.xml"/><Relationship Id="rId68" Type="http://customschemas.google.com/relationships/presentationmetadata" Target="metadata"/><Relationship Id="rId23" Type="http://schemas.openxmlformats.org/officeDocument/2006/relationships/slide" Target="slides/slide17.xml"/><Relationship Id="rId67" Type="http://schemas.openxmlformats.org/officeDocument/2006/relationships/font" Target="fonts/HelveticaNeue-boldItalic.fntdata"/><Relationship Id="rId60" Type="http://schemas.openxmlformats.org/officeDocument/2006/relationships/font" Target="fonts/ArialNarrow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5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1" name="Google Shape;501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p27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3" name="Google Shape;523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7" name="Google Shape;537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3" name="Google Shape;543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Google Shape;549;p3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5" name="Google Shape;555;p3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4" name="Google Shape;564;p3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0" name="Google Shape;570;p3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9" name="Google Shape;599;p3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0" name="Google Shape;670;p3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Google Shape;716;p4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5" name="Google Shape;755;p4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4" name="Google Shape;794;p4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0" name="Google Shape;800;p4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1" name="Google Shape;811;p4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2" name="Google Shape;822;p4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8" name="Google Shape;828;p4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9" name="Google Shape;859;p4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7" name="Google Shape;867;p4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5" name="Google Shape;875;p4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5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1" name="Google Shape;881;p5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8" name="Google Shape;918;p5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8" name="Google Shape;948;p5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5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4" name="Google Shape;954;p5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5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5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4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4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5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5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6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6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66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66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7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7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67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7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9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59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5" name="Google Shape;35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5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54"/>
          <p:cNvSpPr txBox="1"/>
          <p:nvPr/>
        </p:nvSpPr>
        <p:spPr>
          <a:xfrm>
            <a:off x="7524026" y="-27000"/>
            <a:ext cx="168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5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70815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Exceptional Control Flow: </a:t>
            </a:r>
            <a:br>
              <a:rPr lang="en-US"/>
            </a:br>
            <a:r>
              <a:rPr lang="en-US"/>
              <a:t>Exceptions and Processes</a:t>
            </a:r>
            <a:br>
              <a:rPr lang="en-US"/>
            </a:br>
            <a:br>
              <a:rPr lang="en-US"/>
            </a:br>
            <a:r>
              <a:rPr b="0" lang="en-US" sz="2000"/>
              <a:t>Systems Programming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Instructors: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-965200" y="82550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419100" y="569912"/>
            <a:ext cx="68199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Synchronous Exceptions</a:t>
            </a:r>
            <a:endParaRPr/>
          </a:p>
        </p:txBody>
      </p:sp>
      <p:sp>
        <p:nvSpPr>
          <p:cNvPr id="168" name="Google Shape;168;p10"/>
          <p:cNvSpPr txBox="1"/>
          <p:nvPr>
            <p:ph idx="1" type="body"/>
          </p:nvPr>
        </p:nvSpPr>
        <p:spPr>
          <a:xfrm>
            <a:off x="396875" y="1219200"/>
            <a:ext cx="789622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Caused by events that occur as a result of executing an instruction: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Traps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Intentional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Examples: </a:t>
            </a:r>
            <a:r>
              <a:rPr b="1" i="1" lang="en-US"/>
              <a:t>system calls</a:t>
            </a:r>
            <a:r>
              <a:rPr lang="en-US"/>
              <a:t>, breakpoint traps, special instructions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Returns control to “next”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Faults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Unintentional but possibly recoverable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Examples: page faults (recoverable), protection faults (unrecoverable), floating point exceptions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Either re-executes faulting (“current”) instruction or aborts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Aborts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Unintentional and unrecoverable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Examples: illegal instruction, parity error, machine check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Aborts current program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Calls</a:t>
            </a:r>
            <a:endParaRPr/>
          </a:p>
        </p:txBody>
      </p:sp>
      <p:graphicFrame>
        <p:nvGraphicFramePr>
          <p:cNvPr id="174" name="Google Shape;174;p11"/>
          <p:cNvGraphicFramePr/>
          <p:nvPr/>
        </p:nvGraphicFramePr>
        <p:xfrm>
          <a:off x="457200" y="2311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{45433A52-1082-40EA-B3E2-61CE21C8E8F3}</a:tableStyleId>
              </a:tblPr>
              <a:tblGrid>
                <a:gridCol w="1447800"/>
                <a:gridCol w="25908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-US" sz="18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</a:t>
                      </a:r>
                      <a:endParaRPr i="1" sz="1800" u="none" cap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-US" sz="18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i="1" sz="1800" u="none" cap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-US" sz="18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i="1" sz="1800" u="none" cap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Read file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Write file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open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file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close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Close file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info about file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fork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process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execve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Execute a program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_exit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Terminate process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kill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 signal to process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11"/>
          <p:cNvSpPr txBox="1"/>
          <p:nvPr/>
        </p:nvSpPr>
        <p:spPr>
          <a:xfrm>
            <a:off x="396875" y="1219200"/>
            <a:ext cx="789622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x86-64 system call has a unique ID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/>
          <p:nvPr/>
        </p:nvSpPr>
        <p:spPr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 txBox="1"/>
          <p:nvPr>
            <p:ph type="title"/>
          </p:nvPr>
        </p:nvSpPr>
        <p:spPr>
          <a:xfrm>
            <a:off x="380999" y="188912"/>
            <a:ext cx="8606503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Call Example: Opening File</a:t>
            </a:r>
            <a:endParaRPr/>
          </a:p>
        </p:txBody>
      </p:sp>
      <p:sp>
        <p:nvSpPr>
          <p:cNvPr id="182" name="Google Shape;182;p12"/>
          <p:cNvSpPr txBox="1"/>
          <p:nvPr>
            <p:ph idx="1" type="body"/>
          </p:nvPr>
        </p:nvSpPr>
        <p:spPr>
          <a:xfrm>
            <a:off x="363008" y="859519"/>
            <a:ext cx="8399992" cy="104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User calls: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open(filename, options)</a:t>
            </a:r>
            <a:endParaRPr b="0"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Calls __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0" lang="en-US" sz="2000"/>
              <a:t> function, which invokes system call instruction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syscall</a:t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000"/>
          </a:p>
        </p:txBody>
      </p:sp>
      <p:sp>
        <p:nvSpPr>
          <p:cNvPr id="183" name="Google Shape;183;p12"/>
          <p:cNvSpPr txBox="1"/>
          <p:nvPr/>
        </p:nvSpPr>
        <p:spPr>
          <a:xfrm>
            <a:off x="529303" y="1917918"/>
            <a:ext cx="8458200" cy="181588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00000000000e5d70 &lt;__open&gt;: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e5d79:   b8 02 00 00 00      mov  $0x2,%eax  #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syscall #2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e5d7e:   0f 05               syscall         # Return value in %rax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e5d80:   48 3d 01 f0 ff ff   cmp  $0xfffffffffffff001,%rax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e5dfa:   c3                  retq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482382" y="4191000"/>
            <a:ext cx="1544038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3173772" y="4191000"/>
            <a:ext cx="1779228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2"/>
          <p:cNvCxnSpPr/>
          <p:nvPr/>
        </p:nvCxnSpPr>
        <p:spPr>
          <a:xfrm>
            <a:off x="1296770" y="4713287"/>
            <a:ext cx="0" cy="5984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" name="Google Shape;187;p12"/>
          <p:cNvCxnSpPr/>
          <p:nvPr/>
        </p:nvCxnSpPr>
        <p:spPr>
          <a:xfrm>
            <a:off x="1303120" y="5318125"/>
            <a:ext cx="28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12"/>
          <p:cNvCxnSpPr/>
          <p:nvPr/>
        </p:nvCxnSpPr>
        <p:spPr>
          <a:xfrm>
            <a:off x="4116170" y="5324475"/>
            <a:ext cx="0" cy="59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12"/>
          <p:cNvCxnSpPr/>
          <p:nvPr/>
        </p:nvCxnSpPr>
        <p:spPr>
          <a:xfrm rot="10800000">
            <a:off x="1290420" y="5387975"/>
            <a:ext cx="2832100" cy="54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12"/>
          <p:cNvCxnSpPr/>
          <p:nvPr/>
        </p:nvCxnSpPr>
        <p:spPr>
          <a:xfrm flipH="1">
            <a:off x="1290420" y="5414962"/>
            <a:ext cx="6350" cy="9096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p12"/>
          <p:cNvSpPr/>
          <p:nvPr/>
        </p:nvSpPr>
        <p:spPr>
          <a:xfrm>
            <a:off x="2165132" y="4953000"/>
            <a:ext cx="1142586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2"/>
          <p:cNvSpPr/>
          <p:nvPr/>
        </p:nvSpPr>
        <p:spPr>
          <a:xfrm>
            <a:off x="4146332" y="5410200"/>
            <a:ext cx="1219200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file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2165132" y="5719762"/>
            <a:ext cx="914772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685800" y="5086513"/>
            <a:ext cx="6506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syscall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782334" y="5291872"/>
            <a:ext cx="4983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2"/>
          <p:cNvSpPr txBox="1"/>
          <p:nvPr/>
        </p:nvSpPr>
        <p:spPr>
          <a:xfrm>
            <a:off x="5410200" y="4241215"/>
            <a:ext cx="3753280" cy="2540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%rax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syscall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arguments 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%r10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%r8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 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value is an error corresponding to negative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/>
          <p:nvPr/>
        </p:nvSpPr>
        <p:spPr>
          <a:xfrm>
            <a:off x="762000" y="3581400"/>
            <a:ext cx="5715000" cy="2286000"/>
          </a:xfrm>
          <a:prstGeom prst="rect">
            <a:avLst/>
          </a:prstGeom>
          <a:solidFill>
            <a:srgbClr val="E9E1C9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3"/>
          <p:cNvSpPr txBox="1"/>
          <p:nvPr>
            <p:ph type="title"/>
          </p:nvPr>
        </p:nvSpPr>
        <p:spPr>
          <a:xfrm>
            <a:off x="441652" y="587375"/>
            <a:ext cx="7893050" cy="55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Fault Example: Page Fault</a:t>
            </a:r>
            <a:endParaRPr/>
          </a:p>
        </p:txBody>
      </p:sp>
      <p:sp>
        <p:nvSpPr>
          <p:cNvPr id="203" name="Google Shape;203;p13"/>
          <p:cNvSpPr txBox="1"/>
          <p:nvPr>
            <p:ph idx="1" type="body"/>
          </p:nvPr>
        </p:nvSpPr>
        <p:spPr>
          <a:xfrm>
            <a:off x="457200" y="129540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User writes to memory location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That portion (page) of user’s memory </a:t>
            </a:r>
            <a:br>
              <a:rPr b="0" lang="en-US" sz="2000"/>
            </a:br>
            <a:r>
              <a:rPr b="0" lang="en-US" sz="2000"/>
              <a:t>is currently on disk</a:t>
            </a:r>
            <a:endParaRPr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000"/>
          </a:p>
        </p:txBody>
      </p:sp>
      <p:sp>
        <p:nvSpPr>
          <p:cNvPr id="204" name="Google Shape;204;p13"/>
          <p:cNvSpPr txBox="1"/>
          <p:nvPr/>
        </p:nvSpPr>
        <p:spPr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a[1000];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 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a[500] = 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914400" y="2488982"/>
            <a:ext cx="7348538" cy="36195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80483b7:	c7 05 10 9d 04 08 0d 	movl   $0xd,0x8049d10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/>
          <p:nvPr/>
        </p:nvSpPr>
        <p:spPr>
          <a:xfrm>
            <a:off x="838200" y="3633951"/>
            <a:ext cx="1511126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3"/>
          <p:cNvSpPr/>
          <p:nvPr/>
        </p:nvSpPr>
        <p:spPr>
          <a:xfrm>
            <a:off x="3581400" y="3633951"/>
            <a:ext cx="1746317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13"/>
          <p:cNvCxnSpPr/>
          <p:nvPr/>
        </p:nvCxnSpPr>
        <p:spPr>
          <a:xfrm>
            <a:off x="1652588" y="4156238"/>
            <a:ext cx="0" cy="5984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9" name="Google Shape;209;p13"/>
          <p:cNvCxnSpPr/>
          <p:nvPr/>
        </p:nvCxnSpPr>
        <p:spPr>
          <a:xfrm>
            <a:off x="1658938" y="4761076"/>
            <a:ext cx="28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p13"/>
          <p:cNvCxnSpPr/>
          <p:nvPr/>
        </p:nvCxnSpPr>
        <p:spPr>
          <a:xfrm>
            <a:off x="4471988" y="4767426"/>
            <a:ext cx="0" cy="59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13"/>
          <p:cNvCxnSpPr/>
          <p:nvPr/>
        </p:nvCxnSpPr>
        <p:spPr>
          <a:xfrm rot="10800000">
            <a:off x="1646237" y="4767426"/>
            <a:ext cx="28321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13"/>
          <p:cNvCxnSpPr/>
          <p:nvPr/>
        </p:nvCxnSpPr>
        <p:spPr>
          <a:xfrm flipH="1">
            <a:off x="1646238" y="4857913"/>
            <a:ext cx="6350" cy="9096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p13"/>
          <p:cNvSpPr/>
          <p:nvPr/>
        </p:nvSpPr>
        <p:spPr>
          <a:xfrm>
            <a:off x="2124964" y="4395951"/>
            <a:ext cx="2213116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Exception: page fault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4502150" y="4740166"/>
            <a:ext cx="1974850" cy="643758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page from disk to memory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3"/>
          <p:cNvSpPr/>
          <p:nvPr/>
        </p:nvSpPr>
        <p:spPr>
          <a:xfrm>
            <a:off x="2520951" y="5147442"/>
            <a:ext cx="1817130" cy="643758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and reexecute movl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1098332" y="4595649"/>
            <a:ext cx="5445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type="title"/>
          </p:nvPr>
        </p:nvSpPr>
        <p:spPr>
          <a:xfrm>
            <a:off x="457200" y="533400"/>
            <a:ext cx="8686800" cy="55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Fault Example: Invalid Memory Reference</a:t>
            </a:r>
            <a:endParaRPr/>
          </a:p>
        </p:txBody>
      </p:sp>
      <p:sp>
        <p:nvSpPr>
          <p:cNvPr id="222" name="Google Shape;222;p14"/>
          <p:cNvSpPr txBox="1"/>
          <p:nvPr>
            <p:ph idx="1" type="body"/>
          </p:nvPr>
        </p:nvSpPr>
        <p:spPr>
          <a:xfrm>
            <a:off x="517634" y="5525815"/>
            <a:ext cx="6705600" cy="874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Sends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SIGSEGV</a:t>
            </a:r>
            <a:r>
              <a:rPr b="0" lang="en-US" sz="2000"/>
              <a:t> signal to user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User process exits with “segmentation fault”</a:t>
            </a:r>
            <a:endParaRPr/>
          </a:p>
        </p:txBody>
      </p:sp>
      <p:sp>
        <p:nvSpPr>
          <p:cNvPr id="223" name="Google Shape;223;p14"/>
          <p:cNvSpPr txBox="1"/>
          <p:nvPr/>
        </p:nvSpPr>
        <p:spPr>
          <a:xfrm>
            <a:off x="959068" y="1219200"/>
            <a:ext cx="2287588" cy="133985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a[1000];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 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a[5000] = 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959068" y="2667000"/>
            <a:ext cx="7393371" cy="33855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80483b7:	c7 05 60 e3 04 08 0d 	movl   $0xd,0x804e360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1060450" y="3276600"/>
            <a:ext cx="1511126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3810000" y="3276600"/>
            <a:ext cx="1746317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14"/>
          <p:cNvCxnSpPr/>
          <p:nvPr/>
        </p:nvCxnSpPr>
        <p:spPr>
          <a:xfrm>
            <a:off x="1874838" y="3798887"/>
            <a:ext cx="0" cy="5984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" name="Google Shape;229;p14"/>
          <p:cNvCxnSpPr/>
          <p:nvPr/>
        </p:nvCxnSpPr>
        <p:spPr>
          <a:xfrm>
            <a:off x="1881188" y="4403725"/>
            <a:ext cx="28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p14"/>
          <p:cNvCxnSpPr/>
          <p:nvPr/>
        </p:nvCxnSpPr>
        <p:spPr>
          <a:xfrm>
            <a:off x="4694238" y="4410075"/>
            <a:ext cx="0" cy="59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1" name="Google Shape;231;p14"/>
          <p:cNvSpPr/>
          <p:nvPr/>
        </p:nvSpPr>
        <p:spPr>
          <a:xfrm>
            <a:off x="2277364" y="4038600"/>
            <a:ext cx="2213116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Exception: page fault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4724400" y="4495800"/>
            <a:ext cx="2286000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invalid address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1319049" y="4240574"/>
            <a:ext cx="5445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14"/>
          <p:cNvCxnSpPr/>
          <p:nvPr/>
        </p:nvCxnSpPr>
        <p:spPr>
          <a:xfrm>
            <a:off x="4708634" y="5005551"/>
            <a:ext cx="176836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" name="Google Shape;235;p14"/>
          <p:cNvSpPr/>
          <p:nvPr/>
        </p:nvSpPr>
        <p:spPr>
          <a:xfrm>
            <a:off x="6477000" y="4814841"/>
            <a:ext cx="1600200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process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242" name="Google Shape;242;p1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Exceptional Control Flow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chemeClr val="lt2"/>
                </a:solidFill>
              </a:rPr>
              <a:t>Exceptions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chemeClr val="lt2"/>
                </a:solidFill>
              </a:rPr>
              <a:t>Process Control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>
            <p:ph type="title"/>
          </p:nvPr>
        </p:nvSpPr>
        <p:spPr>
          <a:xfrm>
            <a:off x="341149" y="457200"/>
            <a:ext cx="52451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Processes</a:t>
            </a:r>
            <a:endParaRPr/>
          </a:p>
        </p:txBody>
      </p:sp>
      <p:sp>
        <p:nvSpPr>
          <p:cNvPr id="248" name="Google Shape;248;p16"/>
          <p:cNvSpPr txBox="1"/>
          <p:nvPr>
            <p:ph idx="1" type="body"/>
          </p:nvPr>
        </p:nvSpPr>
        <p:spPr>
          <a:xfrm>
            <a:off x="366713" y="1143000"/>
            <a:ext cx="7100887" cy="55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Definition: A </a:t>
            </a:r>
            <a:r>
              <a:rPr i="1" lang="en-US">
                <a:solidFill>
                  <a:srgbClr val="C00000"/>
                </a:solidFill>
              </a:rPr>
              <a:t>process</a:t>
            </a:r>
            <a:r>
              <a:rPr lang="en-US"/>
              <a:t> is an instance of a running program.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One of the most profound ideas in computer science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Not the same as “program” or “processor”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 provides each program with two key abstractions: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FF0000"/>
                </a:solidFill>
              </a:rPr>
              <a:t>Logical control flow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Each program seems to have exclusive use of the CPU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Provided by kernel mechanism called </a:t>
            </a:r>
            <a:r>
              <a:rPr i="1" lang="en-US"/>
              <a:t>context switching</a:t>
            </a:r>
            <a:endParaRPr i="1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FF0000"/>
                </a:solidFill>
              </a:rPr>
              <a:t>Private address space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Each program seems to have exclusive use of main memory.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Provided by kernel mechanism called </a:t>
            </a:r>
            <a:r>
              <a:rPr i="1" lang="en-US"/>
              <a:t>virtual memory</a:t>
            </a:r>
            <a:endParaRPr/>
          </a:p>
        </p:txBody>
      </p:sp>
      <p:grpSp>
        <p:nvGrpSpPr>
          <p:cNvPr id="249" name="Google Shape;249;p16"/>
          <p:cNvGrpSpPr/>
          <p:nvPr/>
        </p:nvGrpSpPr>
        <p:grpSpPr>
          <a:xfrm>
            <a:off x="7616520" y="5257800"/>
            <a:ext cx="1371600" cy="990600"/>
            <a:chOff x="7208670" y="5257800"/>
            <a:chExt cx="1371600" cy="990600"/>
          </a:xfrm>
        </p:grpSpPr>
        <p:sp>
          <p:nvSpPr>
            <p:cNvPr id="250" name="Google Shape;250;p16"/>
            <p:cNvSpPr/>
            <p:nvPr/>
          </p:nvSpPr>
          <p:spPr>
            <a:xfrm>
              <a:off x="7208670" y="5257800"/>
              <a:ext cx="1371600" cy="990600"/>
            </a:xfrm>
            <a:prstGeom prst="rect">
              <a:avLst/>
            </a:prstGeom>
            <a:solidFill>
              <a:srgbClr val="F6F5BD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CPU</a:t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7361070" y="5715000"/>
              <a:ext cx="1066800" cy="3048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Registers</a:t>
              </a:r>
              <a:endParaRPr b="1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252" name="Google Shape;252;p16"/>
          <p:cNvGrpSpPr/>
          <p:nvPr/>
        </p:nvGrpSpPr>
        <p:grpSpPr>
          <a:xfrm>
            <a:off x="7620000" y="3291499"/>
            <a:ext cx="1371600" cy="1905000"/>
            <a:chOff x="7212150" y="3291499"/>
            <a:chExt cx="1371600" cy="1905000"/>
          </a:xfrm>
        </p:grpSpPr>
        <p:sp>
          <p:nvSpPr>
            <p:cNvPr id="253" name="Google Shape;253;p16"/>
            <p:cNvSpPr/>
            <p:nvPr/>
          </p:nvSpPr>
          <p:spPr>
            <a:xfrm>
              <a:off x="7212150" y="3291499"/>
              <a:ext cx="1371600" cy="1905000"/>
            </a:xfrm>
            <a:prstGeom prst="rect">
              <a:avLst/>
            </a:prstGeom>
            <a:solidFill>
              <a:srgbClr val="F1C7C7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Memory</a:t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7348740" y="3861884"/>
              <a:ext cx="1066800" cy="30480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Stack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7348740" y="4166685"/>
              <a:ext cx="1066800" cy="30480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Heap</a:t>
              </a:r>
              <a:endParaRPr b="1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7348740" y="4739470"/>
              <a:ext cx="1066800" cy="30480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Code</a:t>
              </a:r>
              <a:endParaRPr b="1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7348740" y="4455389"/>
              <a:ext cx="1066800" cy="30480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Data</a:t>
              </a:r>
              <a:endParaRPr b="1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Multiprocessing: The Illusion</a:t>
            </a:r>
            <a:endParaRPr/>
          </a:p>
        </p:txBody>
      </p:sp>
      <p:sp>
        <p:nvSpPr>
          <p:cNvPr id="263" name="Google Shape;263;p17"/>
          <p:cNvSpPr txBox="1"/>
          <p:nvPr>
            <p:ph idx="1" type="body"/>
          </p:nvPr>
        </p:nvSpPr>
        <p:spPr>
          <a:xfrm>
            <a:off x="396875" y="4501452"/>
            <a:ext cx="7896225" cy="197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Computer runs many processes simultaneously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Applications for one or more users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Web browsers, email clients, editors, 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Background tasks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Monitoring network &amp; I/O devices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747916" y="3352628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900316" y="3809828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751396" y="1379305"/>
            <a:ext cx="1371600" cy="19050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887986" y="1949690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7"/>
          <p:cNvSpPr/>
          <p:nvPr/>
        </p:nvSpPr>
        <p:spPr>
          <a:xfrm>
            <a:off x="887986" y="2254491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887986" y="2827276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887986" y="2543195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2527834" y="3352800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2680234" y="3810000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3" name="Google Shape;273;p17"/>
          <p:cNvSpPr/>
          <p:nvPr/>
        </p:nvSpPr>
        <p:spPr>
          <a:xfrm>
            <a:off x="2531314" y="1379477"/>
            <a:ext cx="1371600" cy="19050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4" name="Google Shape;274;p17"/>
          <p:cNvSpPr/>
          <p:nvPr/>
        </p:nvSpPr>
        <p:spPr>
          <a:xfrm>
            <a:off x="2667904" y="1949862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7"/>
          <p:cNvSpPr/>
          <p:nvPr/>
        </p:nvSpPr>
        <p:spPr>
          <a:xfrm>
            <a:off x="2667904" y="225466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6" name="Google Shape;276;p17"/>
          <p:cNvSpPr/>
          <p:nvPr/>
        </p:nvSpPr>
        <p:spPr>
          <a:xfrm>
            <a:off x="2667904" y="282744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7" name="Google Shape;277;p17"/>
          <p:cNvSpPr/>
          <p:nvPr/>
        </p:nvSpPr>
        <p:spPr>
          <a:xfrm>
            <a:off x="2667904" y="2543367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4267200" y="2254663"/>
            <a:ext cx="5131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5104737" y="3352800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5257137" y="3810000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1" name="Google Shape;281;p17"/>
          <p:cNvSpPr/>
          <p:nvPr/>
        </p:nvSpPr>
        <p:spPr>
          <a:xfrm>
            <a:off x="5108217" y="1379477"/>
            <a:ext cx="1371600" cy="19050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2" name="Google Shape;282;p17"/>
          <p:cNvSpPr/>
          <p:nvPr/>
        </p:nvSpPr>
        <p:spPr>
          <a:xfrm>
            <a:off x="5244807" y="1949862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7"/>
          <p:cNvSpPr/>
          <p:nvPr/>
        </p:nvSpPr>
        <p:spPr>
          <a:xfrm>
            <a:off x="5244807" y="225466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5244807" y="282744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5" name="Google Shape;285;p17"/>
          <p:cNvSpPr/>
          <p:nvPr/>
        </p:nvSpPr>
        <p:spPr>
          <a:xfrm>
            <a:off x="5244807" y="2543367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Multiprocessing Example</a:t>
            </a:r>
            <a:endParaRPr/>
          </a:p>
        </p:txBody>
      </p:sp>
      <p:pic>
        <p:nvPicPr>
          <p:cNvPr id="291" name="Google Shape;2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1168400"/>
            <a:ext cx="7277100" cy="48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8"/>
          <p:cNvSpPr txBox="1"/>
          <p:nvPr>
            <p:ph idx="1" type="body"/>
          </p:nvPr>
        </p:nvSpPr>
        <p:spPr>
          <a:xfrm>
            <a:off x="396875" y="5410200"/>
            <a:ext cx="7896225" cy="923924"/>
          </a:xfrm>
          <a:prstGeom prst="rect">
            <a:avLst/>
          </a:prstGeom>
          <a:solidFill>
            <a:schemeClr val="lt1">
              <a:alpha val="75294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Running program “top” on Mac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System has 123 processes, 5 of which are active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Identified by Process ID (PID)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Multiprocessing: The (Traditional) Reality</a:t>
            </a:r>
            <a:endParaRPr/>
          </a:p>
        </p:txBody>
      </p:sp>
      <p:sp>
        <p:nvSpPr>
          <p:cNvPr id="298" name="Google Shape;298;p19"/>
          <p:cNvSpPr txBox="1"/>
          <p:nvPr>
            <p:ph idx="1" type="body"/>
          </p:nvPr>
        </p:nvSpPr>
        <p:spPr>
          <a:xfrm>
            <a:off x="533400" y="5257800"/>
            <a:ext cx="8534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9999"/>
              <a:buChar char="⬛"/>
            </a:pPr>
            <a:r>
              <a:rPr lang="en-US"/>
              <a:t>Single processor executes multiple processes concurrently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Process executions interleaved (multitasking)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Address spaces managed by virtual memory system (later in course)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Register values for nonexecuting processes saved in memory</a:t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1052716" y="4495800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6" name="Google Shape;306;p19"/>
          <p:cNvSpPr/>
          <p:nvPr/>
        </p:nvSpPr>
        <p:spPr>
          <a:xfrm>
            <a:off x="838200" y="1668696"/>
            <a:ext cx="1538084" cy="343670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1040386" y="3040297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8" name="Google Shape;308;p19"/>
          <p:cNvSpPr/>
          <p:nvPr/>
        </p:nvSpPr>
        <p:spPr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2730870" y="3040299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9"/>
          <p:cNvSpPr/>
          <p:nvPr/>
        </p:nvSpPr>
        <p:spPr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5321670" y="3040298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Exceptional Control Flow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Exceptions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Processes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Process Control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Multiprocessing: The (Traditional) Reality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533400" y="52578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Save current registers in memory</a:t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052716" y="4495800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838200" y="1668696"/>
            <a:ext cx="1538084" cy="343670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040386" y="3040297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2730870" y="3040299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5321670" y="3040298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4" name="Google Shape;344;p20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1447800" y="3573699"/>
            <a:ext cx="228600" cy="46490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Multiprocessing: The (Traditional) Reality</a:t>
            </a:r>
            <a:endParaRPr/>
          </a:p>
        </p:txBody>
      </p:sp>
      <p:sp>
        <p:nvSpPr>
          <p:cNvPr id="351" name="Google Shape;351;p21"/>
          <p:cNvSpPr txBox="1"/>
          <p:nvPr>
            <p:ph idx="1" type="body"/>
          </p:nvPr>
        </p:nvSpPr>
        <p:spPr>
          <a:xfrm>
            <a:off x="533400" y="52578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Schedule next process for execution</a:t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2729116" y="4495800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2514600" y="1668696"/>
            <a:ext cx="1538084" cy="343670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1040386" y="3040297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2730870" y="3040299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9" name="Google Shape;369;p21"/>
          <p:cNvSpPr/>
          <p:nvPr/>
        </p:nvSpPr>
        <p:spPr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5321670" y="3040298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1" name="Google Shape;371;p21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Multiprocessing: The (Traditional) Reality</a:t>
            </a:r>
            <a:endParaRPr/>
          </a:p>
        </p:txBody>
      </p:sp>
      <p:sp>
        <p:nvSpPr>
          <p:cNvPr id="377" name="Google Shape;377;p22"/>
          <p:cNvSpPr txBox="1"/>
          <p:nvPr>
            <p:ph idx="1" type="body"/>
          </p:nvPr>
        </p:nvSpPr>
        <p:spPr>
          <a:xfrm>
            <a:off x="533400" y="52578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Load saved registers and switch address space (context switch)</a:t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2729116" y="4495800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2514600" y="1668696"/>
            <a:ext cx="1538084" cy="343670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1040386" y="3040297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2730870" y="3040299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5321670" y="3040298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/>
          <p:nvPr/>
        </p:nvSpPr>
        <p:spPr>
          <a:xfrm flipH="1" rot="10800000">
            <a:off x="3200400" y="3573699"/>
            <a:ext cx="228600" cy="46490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Multiprocessing: The (Modern) Reality</a:t>
            </a:r>
            <a:endParaRPr/>
          </a:p>
        </p:txBody>
      </p:sp>
      <p:sp>
        <p:nvSpPr>
          <p:cNvPr id="404" name="Google Shape;404;p23"/>
          <p:cNvSpPr txBox="1"/>
          <p:nvPr>
            <p:ph idx="1" type="body"/>
          </p:nvPr>
        </p:nvSpPr>
        <p:spPr>
          <a:xfrm>
            <a:off x="4191001" y="3957638"/>
            <a:ext cx="4724400" cy="267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Multicore processors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Multiple CPUs on single chip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Share main memory (and some of the caches)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can execute a separate process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Scheduling of processors onto cores done by kernel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2729116" y="4495800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2514600" y="1668696"/>
            <a:ext cx="1538084" cy="343670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1040386" y="3040297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2730870" y="3040299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5321670" y="3040298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914400" y="4046304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1052716" y="4503504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838200" y="1676400"/>
            <a:ext cx="1538084" cy="343670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"/>
          <p:cNvSpPr txBox="1"/>
          <p:nvPr>
            <p:ph type="title"/>
          </p:nvPr>
        </p:nvSpPr>
        <p:spPr>
          <a:xfrm>
            <a:off x="406400" y="493712"/>
            <a:ext cx="6070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Concurrent Processes</a:t>
            </a:r>
            <a:endParaRPr/>
          </a:p>
        </p:txBody>
      </p:sp>
      <p:sp>
        <p:nvSpPr>
          <p:cNvPr id="433" name="Google Shape;433;p24"/>
          <p:cNvSpPr txBox="1"/>
          <p:nvPr>
            <p:ph idx="1" type="body"/>
          </p:nvPr>
        </p:nvSpPr>
        <p:spPr>
          <a:xfrm>
            <a:off x="409575" y="1219200"/>
            <a:ext cx="7896225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Each process is a logical control flow.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Two processes </a:t>
            </a:r>
            <a:r>
              <a:rPr i="1" lang="en-US"/>
              <a:t>run </a:t>
            </a:r>
            <a:r>
              <a:rPr i="1" lang="en-US">
                <a:solidFill>
                  <a:srgbClr val="C00000"/>
                </a:solidFill>
              </a:rPr>
              <a:t>concurrently</a:t>
            </a:r>
            <a:r>
              <a:rPr lang="en-US"/>
              <a:t> (</a:t>
            </a:r>
            <a:r>
              <a:rPr i="1" lang="en-US"/>
              <a:t>are concurrent)</a:t>
            </a:r>
            <a:r>
              <a:rPr lang="en-US"/>
              <a:t> if their flows overlap in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Otherwise, they are </a:t>
            </a:r>
            <a:r>
              <a:rPr i="1" lang="en-US">
                <a:solidFill>
                  <a:srgbClr val="C00000"/>
                </a:solidFill>
              </a:rPr>
              <a:t>sequential</a:t>
            </a:r>
            <a:endParaRPr>
              <a:solidFill>
                <a:srgbClr val="C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Examples (running on single core):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Concurrent: A &amp; B, A &amp; 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Sequential: B &amp; C</a:t>
            </a:r>
            <a:endParaRPr/>
          </a:p>
        </p:txBody>
      </p:sp>
      <p:cxnSp>
        <p:nvCxnSpPr>
          <p:cNvPr id="434" name="Google Shape;434;p24"/>
          <p:cNvCxnSpPr/>
          <p:nvPr/>
        </p:nvCxnSpPr>
        <p:spPr>
          <a:xfrm>
            <a:off x="3124200" y="46482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5" name="Google Shape;435;p24"/>
          <p:cNvSpPr txBox="1"/>
          <p:nvPr/>
        </p:nvSpPr>
        <p:spPr>
          <a:xfrm>
            <a:off x="2622332" y="4267200"/>
            <a:ext cx="9996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 txBox="1"/>
          <p:nvPr/>
        </p:nvSpPr>
        <p:spPr>
          <a:xfrm>
            <a:off x="4146332" y="4267200"/>
            <a:ext cx="9900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5670332" y="4267200"/>
            <a:ext cx="9836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24"/>
          <p:cNvCxnSpPr/>
          <p:nvPr/>
        </p:nvCxnSpPr>
        <p:spPr>
          <a:xfrm>
            <a:off x="4648200" y="49530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24"/>
          <p:cNvCxnSpPr/>
          <p:nvPr/>
        </p:nvCxnSpPr>
        <p:spPr>
          <a:xfrm>
            <a:off x="6172200" y="52578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24"/>
          <p:cNvCxnSpPr/>
          <p:nvPr/>
        </p:nvCxnSpPr>
        <p:spPr>
          <a:xfrm>
            <a:off x="3124200" y="55626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24"/>
          <p:cNvCxnSpPr/>
          <p:nvPr/>
        </p:nvCxnSpPr>
        <p:spPr>
          <a:xfrm>
            <a:off x="6172200" y="58674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24"/>
          <p:cNvCxnSpPr/>
          <p:nvPr/>
        </p:nvCxnSpPr>
        <p:spPr>
          <a:xfrm>
            <a:off x="2667000" y="49530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3" name="Google Shape;443;p24"/>
          <p:cNvCxnSpPr/>
          <p:nvPr/>
        </p:nvCxnSpPr>
        <p:spPr>
          <a:xfrm>
            <a:off x="2667000" y="52578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4" name="Google Shape;444;p24"/>
          <p:cNvCxnSpPr/>
          <p:nvPr/>
        </p:nvCxnSpPr>
        <p:spPr>
          <a:xfrm>
            <a:off x="2667000" y="55626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5" name="Google Shape;445;p24"/>
          <p:cNvCxnSpPr/>
          <p:nvPr/>
        </p:nvCxnSpPr>
        <p:spPr>
          <a:xfrm>
            <a:off x="2667000" y="58674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6" name="Google Shape;446;p24"/>
          <p:cNvCxnSpPr/>
          <p:nvPr/>
        </p:nvCxnSpPr>
        <p:spPr>
          <a:xfrm>
            <a:off x="2667000" y="61722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47" name="Google Shape;447;p24"/>
          <p:cNvSpPr txBox="1"/>
          <p:nvPr/>
        </p:nvSpPr>
        <p:spPr>
          <a:xfrm>
            <a:off x="1010947" y="5177135"/>
            <a:ext cx="817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752600" y="4800600"/>
            <a:ext cx="457200" cy="16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5"/>
          <p:cNvSpPr txBox="1"/>
          <p:nvPr>
            <p:ph type="title"/>
          </p:nvPr>
        </p:nvSpPr>
        <p:spPr>
          <a:xfrm>
            <a:off x="381000" y="533400"/>
            <a:ext cx="84582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User View of Concurrent Processes</a:t>
            </a:r>
            <a:endParaRPr/>
          </a:p>
        </p:txBody>
      </p:sp>
      <p:sp>
        <p:nvSpPr>
          <p:cNvPr id="454" name="Google Shape;454;p25"/>
          <p:cNvSpPr txBox="1"/>
          <p:nvPr>
            <p:ph idx="1" type="body"/>
          </p:nvPr>
        </p:nvSpPr>
        <p:spPr>
          <a:xfrm>
            <a:off x="410031" y="1285875"/>
            <a:ext cx="7896225" cy="199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Control flows for concurrent processes are physically disjoint in time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However, we can think of concurrent processes as running in parallel with each other</a:t>
            </a:r>
            <a:endParaRPr/>
          </a:p>
        </p:txBody>
      </p:sp>
      <p:sp>
        <p:nvSpPr>
          <p:cNvPr id="455" name="Google Shape;455;p25"/>
          <p:cNvSpPr txBox="1"/>
          <p:nvPr/>
        </p:nvSpPr>
        <p:spPr>
          <a:xfrm>
            <a:off x="1219200" y="4311650"/>
            <a:ext cx="817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p25"/>
          <p:cNvCxnSpPr/>
          <p:nvPr/>
        </p:nvCxnSpPr>
        <p:spPr>
          <a:xfrm>
            <a:off x="3276600" y="41910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7" name="Google Shape;457;p25"/>
          <p:cNvSpPr txBox="1"/>
          <p:nvPr/>
        </p:nvSpPr>
        <p:spPr>
          <a:xfrm>
            <a:off x="2709863" y="3810000"/>
            <a:ext cx="9996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5"/>
          <p:cNvSpPr txBox="1"/>
          <p:nvPr/>
        </p:nvSpPr>
        <p:spPr>
          <a:xfrm>
            <a:off x="4233863" y="3810000"/>
            <a:ext cx="9900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5"/>
          <p:cNvSpPr txBox="1"/>
          <p:nvPr/>
        </p:nvSpPr>
        <p:spPr>
          <a:xfrm>
            <a:off x="5757863" y="3810000"/>
            <a:ext cx="9836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0" name="Google Shape;460;p25"/>
          <p:cNvCxnSpPr/>
          <p:nvPr/>
        </p:nvCxnSpPr>
        <p:spPr>
          <a:xfrm>
            <a:off x="4800600" y="43434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25"/>
          <p:cNvCxnSpPr/>
          <p:nvPr/>
        </p:nvCxnSpPr>
        <p:spPr>
          <a:xfrm>
            <a:off x="6324600" y="46482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25"/>
          <p:cNvCxnSpPr/>
          <p:nvPr/>
        </p:nvCxnSpPr>
        <p:spPr>
          <a:xfrm>
            <a:off x="3276600" y="44958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25"/>
          <p:cNvCxnSpPr/>
          <p:nvPr/>
        </p:nvCxnSpPr>
        <p:spPr>
          <a:xfrm>
            <a:off x="2819400" y="41910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64" name="Google Shape;464;p25"/>
          <p:cNvCxnSpPr/>
          <p:nvPr/>
        </p:nvCxnSpPr>
        <p:spPr>
          <a:xfrm>
            <a:off x="2819400" y="48006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65" name="Google Shape;465;p25"/>
          <p:cNvCxnSpPr/>
          <p:nvPr/>
        </p:nvCxnSpPr>
        <p:spPr>
          <a:xfrm>
            <a:off x="6324600" y="49530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25"/>
          <p:cNvCxnSpPr/>
          <p:nvPr/>
        </p:nvCxnSpPr>
        <p:spPr>
          <a:xfrm>
            <a:off x="2819400" y="43434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67" name="Google Shape;467;p25"/>
          <p:cNvCxnSpPr/>
          <p:nvPr/>
        </p:nvCxnSpPr>
        <p:spPr>
          <a:xfrm>
            <a:off x="2819400" y="46482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68" name="Google Shape;468;p25"/>
          <p:cNvSpPr/>
          <p:nvPr/>
        </p:nvSpPr>
        <p:spPr>
          <a:xfrm>
            <a:off x="1981200" y="4000500"/>
            <a:ext cx="457200" cy="125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/>
          <p:nvPr/>
        </p:nvSpPr>
        <p:spPr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6"/>
          <p:cNvSpPr/>
          <p:nvPr/>
        </p:nvSpPr>
        <p:spPr>
          <a:xfrm>
            <a:off x="2120444" y="5059810"/>
            <a:ext cx="4495800" cy="425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6"/>
          <p:cNvSpPr/>
          <p:nvPr/>
        </p:nvSpPr>
        <p:spPr>
          <a:xfrm>
            <a:off x="2120444" y="5910710"/>
            <a:ext cx="4495800" cy="425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6"/>
          <p:cNvSpPr/>
          <p:nvPr/>
        </p:nvSpPr>
        <p:spPr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6"/>
          <p:cNvSpPr/>
          <p:nvPr/>
        </p:nvSpPr>
        <p:spPr>
          <a:xfrm>
            <a:off x="2120444" y="4203016"/>
            <a:ext cx="4495800" cy="425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6"/>
          <p:cNvSpPr txBox="1"/>
          <p:nvPr>
            <p:ph type="title"/>
          </p:nvPr>
        </p:nvSpPr>
        <p:spPr>
          <a:xfrm>
            <a:off x="380088" y="387578"/>
            <a:ext cx="58420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Context Switching</a:t>
            </a:r>
            <a:endParaRPr/>
          </a:p>
        </p:txBody>
      </p:sp>
      <p:sp>
        <p:nvSpPr>
          <p:cNvPr id="479" name="Google Shape;479;p26"/>
          <p:cNvSpPr txBox="1"/>
          <p:nvPr>
            <p:ph idx="1" type="body"/>
          </p:nvPr>
        </p:nvSpPr>
        <p:spPr>
          <a:xfrm>
            <a:off x="381000" y="1104900"/>
            <a:ext cx="8294687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Processes are managed by a shared chunk of memory-resident OS code called the </a:t>
            </a:r>
            <a:r>
              <a:rPr i="1" lang="en-US">
                <a:solidFill>
                  <a:srgbClr val="C00000"/>
                </a:solidFill>
              </a:rPr>
              <a:t>kernel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Important: the kernel is not a separate process, but rather runs as part of some existing process.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Control flow passes from one process to another via a </a:t>
            </a:r>
            <a:r>
              <a:rPr i="1" lang="en-US">
                <a:solidFill>
                  <a:srgbClr val="C00000"/>
                </a:solidFill>
              </a:rPr>
              <a:t>context switch</a:t>
            </a:r>
            <a:endParaRPr>
              <a:solidFill>
                <a:srgbClr val="C00000"/>
              </a:solidFill>
            </a:endParaRPr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480" name="Google Shape;480;p26"/>
          <p:cNvSpPr txBox="1"/>
          <p:nvPr/>
        </p:nvSpPr>
        <p:spPr>
          <a:xfrm>
            <a:off x="2342466" y="3581400"/>
            <a:ext cx="1097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A</a:t>
            </a:r>
            <a:endParaRPr b="1" i="1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6"/>
          <p:cNvSpPr txBox="1"/>
          <p:nvPr/>
        </p:nvSpPr>
        <p:spPr>
          <a:xfrm>
            <a:off x="3865458" y="3581400"/>
            <a:ext cx="10875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B</a:t>
            </a:r>
            <a:endParaRPr b="1" i="1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26"/>
          <p:cNvCxnSpPr/>
          <p:nvPr/>
        </p:nvCxnSpPr>
        <p:spPr>
          <a:xfrm flipH="1">
            <a:off x="2895600" y="4206200"/>
            <a:ext cx="635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3" name="Google Shape;483;p26"/>
          <p:cNvCxnSpPr/>
          <p:nvPr/>
        </p:nvCxnSpPr>
        <p:spPr>
          <a:xfrm flipH="1">
            <a:off x="3721100" y="3581400"/>
            <a:ext cx="12700" cy="312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84" name="Google Shape;484;p26"/>
          <p:cNvSpPr txBox="1"/>
          <p:nvPr/>
        </p:nvSpPr>
        <p:spPr>
          <a:xfrm>
            <a:off x="5422900" y="4267200"/>
            <a:ext cx="1009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6"/>
          <p:cNvSpPr txBox="1"/>
          <p:nvPr/>
        </p:nvSpPr>
        <p:spPr>
          <a:xfrm>
            <a:off x="5422900" y="4681538"/>
            <a:ext cx="11718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6"/>
          <p:cNvSpPr txBox="1"/>
          <p:nvPr/>
        </p:nvSpPr>
        <p:spPr>
          <a:xfrm>
            <a:off x="5422900" y="5094288"/>
            <a:ext cx="1009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6"/>
          <p:cNvSpPr txBox="1"/>
          <p:nvPr/>
        </p:nvSpPr>
        <p:spPr>
          <a:xfrm>
            <a:off x="5405438" y="5530850"/>
            <a:ext cx="11718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6"/>
          <p:cNvSpPr txBox="1"/>
          <p:nvPr/>
        </p:nvSpPr>
        <p:spPr>
          <a:xfrm>
            <a:off x="5422900" y="5988050"/>
            <a:ext cx="1009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6"/>
          <p:cNvSpPr/>
          <p:nvPr/>
        </p:nvSpPr>
        <p:spPr>
          <a:xfrm>
            <a:off x="6858000" y="4627343"/>
            <a:ext cx="76200" cy="381000"/>
          </a:xfrm>
          <a:prstGeom prst="rightBrace">
            <a:avLst>
              <a:gd fmla="val 41667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6"/>
          <p:cNvSpPr txBox="1"/>
          <p:nvPr/>
        </p:nvSpPr>
        <p:spPr>
          <a:xfrm>
            <a:off x="6937375" y="4648566"/>
            <a:ext cx="14036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switch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6"/>
          <p:cNvSpPr/>
          <p:nvPr/>
        </p:nvSpPr>
        <p:spPr>
          <a:xfrm>
            <a:off x="6858000" y="5496837"/>
            <a:ext cx="76200" cy="381000"/>
          </a:xfrm>
          <a:prstGeom prst="rightBrace">
            <a:avLst>
              <a:gd fmla="val 41667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6"/>
          <p:cNvSpPr txBox="1"/>
          <p:nvPr/>
        </p:nvSpPr>
        <p:spPr>
          <a:xfrm>
            <a:off x="6937375" y="5518060"/>
            <a:ext cx="14036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switch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6"/>
          <p:cNvSpPr txBox="1"/>
          <p:nvPr/>
        </p:nvSpPr>
        <p:spPr>
          <a:xfrm>
            <a:off x="533400" y="4953000"/>
            <a:ext cx="817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6"/>
          <p:cNvSpPr/>
          <p:nvPr/>
        </p:nvSpPr>
        <p:spPr>
          <a:xfrm>
            <a:off x="1295400" y="4152900"/>
            <a:ext cx="457200" cy="2400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26"/>
          <p:cNvCxnSpPr/>
          <p:nvPr/>
        </p:nvCxnSpPr>
        <p:spPr>
          <a:xfrm flipH="1">
            <a:off x="2889250" y="5903976"/>
            <a:ext cx="635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6" name="Google Shape;496;p26"/>
          <p:cNvCxnSpPr/>
          <p:nvPr/>
        </p:nvCxnSpPr>
        <p:spPr>
          <a:xfrm flipH="1">
            <a:off x="4489450" y="5065776"/>
            <a:ext cx="635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7" name="Google Shape;497;p26"/>
          <p:cNvCxnSpPr>
            <a:stCxn id="482" idx="1"/>
            <a:endCxn id="496" idx="0"/>
          </p:cNvCxnSpPr>
          <p:nvPr/>
        </p:nvCxnSpPr>
        <p:spPr>
          <a:xfrm>
            <a:off x="2895600" y="4626824"/>
            <a:ext cx="1600200" cy="438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8" name="Google Shape;498;p26"/>
          <p:cNvCxnSpPr>
            <a:stCxn id="496" idx="1"/>
            <a:endCxn id="495" idx="0"/>
          </p:cNvCxnSpPr>
          <p:nvPr/>
        </p:nvCxnSpPr>
        <p:spPr>
          <a:xfrm flipH="1">
            <a:off x="2895550" y="5486400"/>
            <a:ext cx="1593900" cy="417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505" name="Google Shape;505;p2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Exceptional Control Flow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chemeClr val="lt2"/>
                </a:solidFill>
              </a:rPr>
              <a:t>Exceptions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808080"/>
                </a:solidFill>
              </a:rPr>
              <a:t>Processes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 Control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8"/>
          <p:cNvSpPr txBox="1"/>
          <p:nvPr>
            <p:ph type="title"/>
          </p:nvPr>
        </p:nvSpPr>
        <p:spPr>
          <a:xfrm>
            <a:off x="380088" y="387578"/>
            <a:ext cx="7620912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Call Error Handling</a:t>
            </a:r>
            <a:endParaRPr/>
          </a:p>
        </p:txBody>
      </p:sp>
      <p:sp>
        <p:nvSpPr>
          <p:cNvPr id="511" name="Google Shape;511;p28"/>
          <p:cNvSpPr txBox="1"/>
          <p:nvPr>
            <p:ph idx="1" type="body"/>
          </p:nvPr>
        </p:nvSpPr>
        <p:spPr>
          <a:xfrm>
            <a:off x="381000" y="1104899"/>
            <a:ext cx="8294687" cy="2647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On error, Linux system-level functions typically return -1 and set global variable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/>
              <a:t> to indicate cause.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Hard and fast rule: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You must check the return status of every system-level function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Only exception is the handful of functions that return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Example: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512" name="Google Shape;512;p28"/>
          <p:cNvSpPr txBox="1"/>
          <p:nvPr/>
        </p:nvSpPr>
        <p:spPr>
          <a:xfrm>
            <a:off x="228600" y="3810000"/>
            <a:ext cx="8662009" cy="1200329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fork()) &lt;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fprintf(stderr, 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"fork error: %s\n"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strerror(errno));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Error-reporting functions	</a:t>
            </a:r>
            <a:endParaRPr/>
          </a:p>
        </p:txBody>
      </p:sp>
      <p:sp>
        <p:nvSpPr>
          <p:cNvPr id="518" name="Google Shape;518;p29"/>
          <p:cNvSpPr txBox="1"/>
          <p:nvPr>
            <p:ph idx="1" type="body"/>
          </p:nvPr>
        </p:nvSpPr>
        <p:spPr>
          <a:xfrm>
            <a:off x="396875" y="1362075"/>
            <a:ext cx="7896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Can simplify somewhat using an </a:t>
            </a:r>
            <a:r>
              <a:rPr i="1" lang="en-US"/>
              <a:t>error-reporting function</a:t>
            </a:r>
            <a:r>
              <a:rPr lang="en-US"/>
              <a:t>:</a:t>
            </a:r>
            <a:endParaRPr/>
          </a:p>
        </p:txBody>
      </p:sp>
      <p:sp>
        <p:nvSpPr>
          <p:cNvPr id="519" name="Google Shape;519;p29"/>
          <p:cNvSpPr txBox="1"/>
          <p:nvPr/>
        </p:nvSpPr>
        <p:spPr>
          <a:xfrm>
            <a:off x="433209" y="1981200"/>
            <a:ext cx="7689199" cy="1477328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unix_error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msg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18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Unix-style error */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fprintf(stderr, 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"%s: %s\n"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msg, strerror(errno));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Google Shape;520;p29"/>
          <p:cNvSpPr txBox="1"/>
          <p:nvPr/>
        </p:nvSpPr>
        <p:spPr>
          <a:xfrm>
            <a:off x="474116" y="4230469"/>
            <a:ext cx="4214878" cy="646331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fork()) &lt;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unix_error(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"fork error"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431800" y="457200"/>
            <a:ext cx="4292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Flow</a:t>
            </a:r>
            <a:endParaRPr/>
          </a:p>
        </p:txBody>
      </p:sp>
      <p:sp>
        <p:nvSpPr>
          <p:cNvPr id="81" name="Google Shape;81;p3"/>
          <p:cNvSpPr txBox="1"/>
          <p:nvPr/>
        </p:nvSpPr>
        <p:spPr>
          <a:xfrm>
            <a:off x="3190875" y="3460750"/>
            <a:ext cx="177401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&lt;startup&gt;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&lt;shutdown&gt;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452547" y="1219200"/>
            <a:ext cx="8294687" cy="174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Processors do only one thing: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From startup to shutdown, a CPU simply reads and executes (interprets) a sequence of instructions, one at a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This sequence is the CPU’s </a:t>
            </a:r>
            <a:r>
              <a:rPr i="1" lang="en-US"/>
              <a:t>control flow</a:t>
            </a:r>
            <a:r>
              <a:rPr lang="en-US"/>
              <a:t> (or </a:t>
            </a:r>
            <a:r>
              <a:rPr i="1" lang="en-US"/>
              <a:t>flow of control</a:t>
            </a:r>
            <a:r>
              <a:rPr lang="en-US"/>
              <a:t>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83" name="Google Shape;83;p3"/>
          <p:cNvSpPr txBox="1"/>
          <p:nvPr/>
        </p:nvSpPr>
        <p:spPr>
          <a:xfrm>
            <a:off x="3190875" y="2895600"/>
            <a:ext cx="28164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Physical control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1544347" y="4370685"/>
            <a:ext cx="817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2438400" y="3613150"/>
            <a:ext cx="457200" cy="23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Error-handling Wrappers	</a:t>
            </a:r>
            <a:endParaRPr/>
          </a:p>
        </p:txBody>
      </p:sp>
      <p:sp>
        <p:nvSpPr>
          <p:cNvPr id="526" name="Google Shape;526;p30"/>
          <p:cNvSpPr txBox="1"/>
          <p:nvPr>
            <p:ph idx="1" type="body"/>
          </p:nvPr>
        </p:nvSpPr>
        <p:spPr>
          <a:xfrm>
            <a:off x="396875" y="1362075"/>
            <a:ext cx="7896225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We simplify the code we present to you even further by using Stevens-style error-handling wrappers:</a:t>
            </a:r>
            <a:endParaRPr/>
          </a:p>
        </p:txBody>
      </p:sp>
      <p:sp>
        <p:nvSpPr>
          <p:cNvPr id="527" name="Google Shape;527;p30"/>
          <p:cNvSpPr txBox="1"/>
          <p:nvPr/>
        </p:nvSpPr>
        <p:spPr>
          <a:xfrm>
            <a:off x="433209" y="2408872"/>
            <a:ext cx="4770769" cy="2308324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fork()) &lt;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unix_error(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"Fork error"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30"/>
          <p:cNvSpPr txBox="1"/>
          <p:nvPr/>
        </p:nvSpPr>
        <p:spPr>
          <a:xfrm>
            <a:off x="474116" y="5221069"/>
            <a:ext cx="2269259" cy="369332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pid = Fork();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Obtaining Process IDs</a:t>
            </a:r>
            <a:endParaRPr/>
          </a:p>
        </p:txBody>
      </p:sp>
      <p:sp>
        <p:nvSpPr>
          <p:cNvPr id="534" name="Google Shape;534;p31"/>
          <p:cNvSpPr txBox="1"/>
          <p:nvPr>
            <p:ph idx="1" type="body"/>
          </p:nvPr>
        </p:nvSpPr>
        <p:spPr>
          <a:xfrm>
            <a:off x="396875" y="1362075"/>
            <a:ext cx="7896225" cy="25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pid_t getpid(void)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Returns PID of current process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pid_t getppid(void)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Returns PID of parent process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and Terminating Processes</a:t>
            </a:r>
            <a:endParaRPr/>
          </a:p>
        </p:txBody>
      </p:sp>
      <p:sp>
        <p:nvSpPr>
          <p:cNvPr id="540" name="Google Shape;540;p32"/>
          <p:cNvSpPr txBox="1"/>
          <p:nvPr>
            <p:ph idx="1" type="body"/>
          </p:nvPr>
        </p:nvSpPr>
        <p:spPr>
          <a:xfrm>
            <a:off x="396875" y="1362075"/>
            <a:ext cx="7896225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From a programmer’s perspective, we can think of a process as being in one of three states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Running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Process is either executing, or waiting to be executed and will eventually be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scheduled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(i.e., chosen to execute) by the kernel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Stopped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Process execution is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suspended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will not be scheduled until further notice (next lecture when we study signals)	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Terminated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Process is stopped permanently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Terminating Processes	</a:t>
            </a:r>
            <a:endParaRPr/>
          </a:p>
        </p:txBody>
      </p:sp>
      <p:sp>
        <p:nvSpPr>
          <p:cNvPr id="546" name="Google Shape;546;p33"/>
          <p:cNvSpPr txBox="1"/>
          <p:nvPr>
            <p:ph idx="1" type="body"/>
          </p:nvPr>
        </p:nvSpPr>
        <p:spPr>
          <a:xfrm>
            <a:off x="396875" y="1362075"/>
            <a:ext cx="7896225" cy="508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 becomes terminated for one of three reasons: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Receiving a signal whose default action is to terminate (next lecture)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Returning from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/>
              <a:t> routine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/>
              <a:t> function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void exit(int status)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Terminates with an </a:t>
            </a:r>
            <a:r>
              <a:rPr i="1" lang="en-US"/>
              <a:t>exit status </a:t>
            </a:r>
            <a:r>
              <a:rPr lang="en-US"/>
              <a:t>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Convention: normal return status is 0, nonzero on error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Another way to explicitly set the exit status is to return an integer value from the main routine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called 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once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but 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never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returns.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"/>
          <p:cNvSpPr txBox="1"/>
          <p:nvPr>
            <p:ph type="title"/>
          </p:nvPr>
        </p:nvSpPr>
        <p:spPr>
          <a:xfrm>
            <a:off x="352426" y="493712"/>
            <a:ext cx="7159078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Creating Processes</a:t>
            </a:r>
            <a:endParaRPr/>
          </a:p>
        </p:txBody>
      </p:sp>
      <p:sp>
        <p:nvSpPr>
          <p:cNvPr id="552" name="Google Shape;552;p34"/>
          <p:cNvSpPr txBox="1"/>
          <p:nvPr>
            <p:ph idx="1" type="body"/>
          </p:nvPr>
        </p:nvSpPr>
        <p:spPr>
          <a:xfrm>
            <a:off x="367844" y="1282244"/>
            <a:ext cx="8015287" cy="527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Parent process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creates a new running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child process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by calling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fork(void)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Returns 0 to the child process, child’s PID to parent process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Child is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almost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identical to parent: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Child get an identical (but separate) copy of the parent’s virtual address space.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Child gets identical copies of the parent’s open file descriptors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Child has a different PID than the parent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US"/>
              <a:t> is interesting (and often confusing) because </a:t>
            </a:r>
            <a:br>
              <a:rPr lang="en-US"/>
            </a:br>
            <a:r>
              <a:rPr lang="en-US"/>
              <a:t>it is called </a:t>
            </a:r>
            <a:r>
              <a:rPr i="1" lang="en-US">
                <a:solidFill>
                  <a:srgbClr val="C00000"/>
                </a:solidFill>
              </a:rPr>
              <a:t>once</a:t>
            </a:r>
            <a:r>
              <a:rPr i="1" lang="en-US"/>
              <a:t> </a:t>
            </a:r>
            <a:r>
              <a:rPr lang="en-US"/>
              <a:t>but returns </a:t>
            </a:r>
            <a:r>
              <a:rPr i="1" lang="en-US">
                <a:solidFill>
                  <a:srgbClr val="C00000"/>
                </a:solidFill>
              </a:rPr>
              <a:t>twice</a:t>
            </a:r>
            <a:endParaRPr i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/>
          <p:nvPr>
            <p:ph type="title"/>
          </p:nvPr>
        </p:nvSpPr>
        <p:spPr>
          <a:xfrm>
            <a:off x="381000" y="417512"/>
            <a:ext cx="5699125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US"/>
              <a:t> Example</a:t>
            </a:r>
            <a:endParaRPr/>
          </a:p>
        </p:txBody>
      </p:sp>
      <p:sp>
        <p:nvSpPr>
          <p:cNvPr id="558" name="Google Shape;558;p35"/>
          <p:cNvSpPr txBox="1"/>
          <p:nvPr/>
        </p:nvSpPr>
        <p:spPr>
          <a:xfrm>
            <a:off x="226540" y="1524000"/>
            <a:ext cx="4878860" cy="3785652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pid = Fork();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(pid == 0) {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"child : x=%d\n"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++x);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Parent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"parent: x=%d\n"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--x);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5"/>
          <p:cNvSpPr txBox="1"/>
          <p:nvPr/>
        </p:nvSpPr>
        <p:spPr>
          <a:xfrm>
            <a:off x="1036944" y="5638800"/>
            <a:ext cx="1782456" cy="791320"/>
          </a:xfrm>
          <a:prstGeom prst="rect">
            <a:avLst/>
          </a:prstGeom>
          <a:solidFill>
            <a:srgbClr val="E6E6E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./fork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parent: x=0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child : x=2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35"/>
          <p:cNvSpPr/>
          <p:nvPr/>
        </p:nvSpPr>
        <p:spPr>
          <a:xfrm>
            <a:off x="4114306" y="4976337"/>
            <a:ext cx="1067294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35"/>
          <p:cNvSpPr txBox="1"/>
          <p:nvPr/>
        </p:nvSpPr>
        <p:spPr>
          <a:xfrm>
            <a:off x="5257800" y="1358444"/>
            <a:ext cx="3810000" cy="5194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once, return twice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 execution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predict execution order of parent and child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 but separate address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a value of 1 when fork returns in parent and child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Subsequent changes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independent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open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same in both parent and child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Modeling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US"/>
              <a:t> with Process Graphs</a:t>
            </a:r>
            <a:endParaRPr/>
          </a:p>
        </p:txBody>
      </p:sp>
      <p:sp>
        <p:nvSpPr>
          <p:cNvPr id="567" name="Google Shape;567;p36"/>
          <p:cNvSpPr txBox="1"/>
          <p:nvPr>
            <p:ph idx="1" type="body"/>
          </p:nvPr>
        </p:nvSpPr>
        <p:spPr>
          <a:xfrm>
            <a:off x="357019" y="1362075"/>
            <a:ext cx="8558382" cy="465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</a:t>
            </a:r>
            <a:r>
              <a:rPr i="1" lang="en-US"/>
              <a:t>process graph </a:t>
            </a:r>
            <a:r>
              <a:rPr lang="en-US"/>
              <a:t>is a useful tool for capturing the partial ordering of statements in a concurrent program: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vertex is the execution of a statement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 -&gt; b means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/>
              <a:t> happens before 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Edges can be labeled with current value of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/>
              <a:t> vertices can be labeled with output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graph begins with a vertex with no edges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Any </a:t>
            </a:r>
            <a:r>
              <a:rPr i="1" lang="en-US"/>
              <a:t>topological sort </a:t>
            </a:r>
            <a:r>
              <a:rPr lang="en-US"/>
              <a:t>of the graph corresponds to a feasible total ordering.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Total ordering of vertices where all edges point from left to right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Process Graph Example</a:t>
            </a:r>
            <a:endParaRPr/>
          </a:p>
        </p:txBody>
      </p:sp>
      <p:sp>
        <p:nvSpPr>
          <p:cNvPr id="573" name="Google Shape;573;p37"/>
          <p:cNvSpPr txBox="1"/>
          <p:nvPr/>
        </p:nvSpPr>
        <p:spPr>
          <a:xfrm>
            <a:off x="76200" y="1472148"/>
            <a:ext cx="4878860" cy="3785652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pid = Fork();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(pid == 0) {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"child : x=%d\n"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++x);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Parent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"parent: x=%d\n"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--x);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7"/>
          <p:cNvSpPr txBox="1"/>
          <p:nvPr/>
        </p:nvSpPr>
        <p:spPr>
          <a:xfrm>
            <a:off x="6068150" y="2514600"/>
            <a:ext cx="18340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child: x=2</a:t>
            </a:r>
            <a:endParaRPr b="1" i="0" sz="16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5" name="Google Shape;575;p37"/>
          <p:cNvSpPr/>
          <p:nvPr/>
        </p:nvSpPr>
        <p:spPr>
          <a:xfrm>
            <a:off x="5192739" y="3428152"/>
            <a:ext cx="91440" cy="9144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6" name="Google Shape;576;p37"/>
          <p:cNvSpPr txBox="1"/>
          <p:nvPr/>
        </p:nvSpPr>
        <p:spPr>
          <a:xfrm>
            <a:off x="4931297" y="3468791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Google Shape;577;p37"/>
          <p:cNvSpPr/>
          <p:nvPr/>
        </p:nvSpPr>
        <p:spPr>
          <a:xfrm>
            <a:off x="6106851" y="3428152"/>
            <a:ext cx="91440" cy="9144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8" name="Google Shape;578;p37"/>
          <p:cNvSpPr/>
          <p:nvPr/>
        </p:nvSpPr>
        <p:spPr>
          <a:xfrm>
            <a:off x="7037185" y="3428152"/>
            <a:ext cx="91440" cy="9144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9" name="Google Shape;579;p37"/>
          <p:cNvSpPr txBox="1"/>
          <p:nvPr/>
        </p:nvSpPr>
        <p:spPr>
          <a:xfrm>
            <a:off x="5820629" y="3468791"/>
            <a:ext cx="6676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0" name="Google Shape;580;p37"/>
          <p:cNvCxnSpPr>
            <a:stCxn id="579" idx="0"/>
          </p:cNvCxnSpPr>
          <p:nvPr/>
        </p:nvCxnSpPr>
        <p:spPr>
          <a:xfrm rot="-5400000">
            <a:off x="6266191" y="2716541"/>
            <a:ext cx="640500" cy="8640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1" name="Google Shape;581;p37"/>
          <p:cNvSpPr/>
          <p:nvPr/>
        </p:nvSpPr>
        <p:spPr>
          <a:xfrm>
            <a:off x="7021652" y="2783390"/>
            <a:ext cx="91440" cy="9144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582" name="Google Shape;582;p37"/>
          <p:cNvCxnSpPr/>
          <p:nvPr/>
        </p:nvCxnSpPr>
        <p:spPr>
          <a:xfrm flipH="1" rot="10800000">
            <a:off x="6198291" y="3472178"/>
            <a:ext cx="838894" cy="33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3" name="Google Shape;583;p37"/>
          <p:cNvCxnSpPr/>
          <p:nvPr/>
        </p:nvCxnSpPr>
        <p:spPr>
          <a:xfrm flipH="1" rot="10800000">
            <a:off x="5284179" y="3472178"/>
            <a:ext cx="838894" cy="33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4" name="Google Shape;584;p37"/>
          <p:cNvSpPr txBox="1"/>
          <p:nvPr/>
        </p:nvSpPr>
        <p:spPr>
          <a:xfrm>
            <a:off x="6607830" y="3468791"/>
            <a:ext cx="9472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Google Shape;585;p37"/>
          <p:cNvSpPr txBox="1"/>
          <p:nvPr/>
        </p:nvSpPr>
        <p:spPr>
          <a:xfrm>
            <a:off x="6607731" y="2811249"/>
            <a:ext cx="9472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6" name="Google Shape;586;p37"/>
          <p:cNvSpPr txBox="1"/>
          <p:nvPr/>
        </p:nvSpPr>
        <p:spPr>
          <a:xfrm>
            <a:off x="5298814" y="3156378"/>
            <a:ext cx="7953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x==1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7" name="Google Shape;587;p37"/>
          <p:cNvCxnSpPr/>
          <p:nvPr/>
        </p:nvCxnSpPr>
        <p:spPr>
          <a:xfrm flipH="1" rot="10800000">
            <a:off x="7103855" y="2828395"/>
            <a:ext cx="874528" cy="91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8" name="Google Shape;588;p37"/>
          <p:cNvSpPr/>
          <p:nvPr/>
        </p:nvSpPr>
        <p:spPr>
          <a:xfrm>
            <a:off x="7975351" y="2783390"/>
            <a:ext cx="91440" cy="9144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89" name="Google Shape;589;p37"/>
          <p:cNvSpPr txBox="1"/>
          <p:nvPr/>
        </p:nvSpPr>
        <p:spPr>
          <a:xfrm>
            <a:off x="7542234" y="2811249"/>
            <a:ext cx="9472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6144350" y="3137103"/>
            <a:ext cx="18340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parent: x=0</a:t>
            </a:r>
            <a:endParaRPr b="1" i="0" sz="16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1" name="Google Shape;591;p37"/>
          <p:cNvCxnSpPr/>
          <p:nvPr/>
        </p:nvCxnSpPr>
        <p:spPr>
          <a:xfrm flipH="1" rot="10800000">
            <a:off x="7103855" y="3464113"/>
            <a:ext cx="874528" cy="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2" name="Google Shape;592;p37"/>
          <p:cNvSpPr/>
          <p:nvPr/>
        </p:nvSpPr>
        <p:spPr>
          <a:xfrm>
            <a:off x="7975351" y="3418593"/>
            <a:ext cx="91440" cy="9144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3" name="Google Shape;593;p37"/>
          <p:cNvSpPr txBox="1"/>
          <p:nvPr/>
        </p:nvSpPr>
        <p:spPr>
          <a:xfrm>
            <a:off x="7542234" y="3446452"/>
            <a:ext cx="9472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4" name="Google Shape;594;p37"/>
          <p:cNvSpPr txBox="1"/>
          <p:nvPr/>
        </p:nvSpPr>
        <p:spPr>
          <a:xfrm>
            <a:off x="8380434" y="3290992"/>
            <a:ext cx="8381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</a:t>
            </a:r>
            <a:endParaRPr b="1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7"/>
          <p:cNvSpPr txBox="1"/>
          <p:nvPr/>
        </p:nvSpPr>
        <p:spPr>
          <a:xfrm>
            <a:off x="8448912" y="2641972"/>
            <a:ext cx="7012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</a:t>
            </a:r>
            <a:endParaRPr b="1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7"/>
          <p:cNvSpPr/>
          <p:nvPr/>
        </p:nvSpPr>
        <p:spPr>
          <a:xfrm>
            <a:off x="3963966" y="4900137"/>
            <a:ext cx="1067294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Interpreting Process Graphs</a:t>
            </a:r>
            <a:endParaRPr/>
          </a:p>
        </p:txBody>
      </p:sp>
      <p:sp>
        <p:nvSpPr>
          <p:cNvPr id="602" name="Google Shape;602;p38"/>
          <p:cNvSpPr txBox="1"/>
          <p:nvPr>
            <p:ph idx="1" type="body"/>
          </p:nvPr>
        </p:nvSpPr>
        <p:spPr>
          <a:xfrm>
            <a:off x="152400" y="1362075"/>
            <a:ext cx="4700023" cy="3895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Original graph: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Relabled graph: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pSp>
        <p:nvGrpSpPr>
          <p:cNvPr id="603" name="Google Shape;603;p38"/>
          <p:cNvGrpSpPr/>
          <p:nvPr/>
        </p:nvGrpSpPr>
        <p:grpSpPr>
          <a:xfrm>
            <a:off x="767182" y="1831455"/>
            <a:ext cx="4085241" cy="1292745"/>
            <a:chOff x="2748382" y="2974455"/>
            <a:chExt cx="4085241" cy="1292745"/>
          </a:xfrm>
        </p:grpSpPr>
        <p:sp>
          <p:nvSpPr>
            <p:cNvPr id="604" name="Google Shape;604;p38"/>
            <p:cNvSpPr txBox="1"/>
            <p:nvPr/>
          </p:nvSpPr>
          <p:spPr>
            <a:xfrm>
              <a:off x="3885235" y="2974455"/>
              <a:ext cx="18340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child: x=2</a:t>
              </a:r>
              <a:endParaRPr b="1" i="0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3009824" y="3888007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06" name="Google Shape;606;p38"/>
            <p:cNvSpPr txBox="1"/>
            <p:nvPr/>
          </p:nvSpPr>
          <p:spPr>
            <a:xfrm>
              <a:off x="2748382" y="3928646"/>
              <a:ext cx="67718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3923936" y="3888007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4854270" y="3888007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09" name="Google Shape;609;p38"/>
            <p:cNvSpPr txBox="1"/>
            <p:nvPr/>
          </p:nvSpPr>
          <p:spPr>
            <a:xfrm>
              <a:off x="3637714" y="3928646"/>
              <a:ext cx="66762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fork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10" name="Google Shape;610;p38"/>
            <p:cNvCxnSpPr>
              <a:stCxn id="609" idx="0"/>
            </p:cNvCxnSpPr>
            <p:nvPr/>
          </p:nvCxnSpPr>
          <p:spPr>
            <a:xfrm rot="-5400000">
              <a:off x="4083276" y="3176396"/>
              <a:ext cx="640500" cy="864000"/>
            </a:xfrm>
            <a:prstGeom prst="bentConnector2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11" name="Google Shape;611;p38"/>
            <p:cNvSpPr/>
            <p:nvPr/>
          </p:nvSpPr>
          <p:spPr>
            <a:xfrm>
              <a:off x="4838737" y="3243245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612" name="Google Shape;612;p38"/>
            <p:cNvCxnSpPr/>
            <p:nvPr/>
          </p:nvCxnSpPr>
          <p:spPr>
            <a:xfrm flipH="1" rot="10800000">
              <a:off x="4015376" y="3932033"/>
              <a:ext cx="838894" cy="3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3" name="Google Shape;613;p38"/>
            <p:cNvCxnSpPr/>
            <p:nvPr/>
          </p:nvCxnSpPr>
          <p:spPr>
            <a:xfrm flipH="1" rot="10800000">
              <a:off x="3101264" y="3932033"/>
              <a:ext cx="838894" cy="3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14" name="Google Shape;614;p38"/>
            <p:cNvSpPr txBox="1"/>
            <p:nvPr/>
          </p:nvSpPr>
          <p:spPr>
            <a:xfrm>
              <a:off x="4424915" y="3928646"/>
              <a:ext cx="94722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5" name="Google Shape;615;p38"/>
            <p:cNvSpPr txBox="1"/>
            <p:nvPr/>
          </p:nvSpPr>
          <p:spPr>
            <a:xfrm>
              <a:off x="4424816" y="3271104"/>
              <a:ext cx="94722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6" name="Google Shape;616;p38"/>
            <p:cNvSpPr txBox="1"/>
            <p:nvPr/>
          </p:nvSpPr>
          <p:spPr>
            <a:xfrm>
              <a:off x="3115899" y="3616233"/>
              <a:ext cx="795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x==1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17" name="Google Shape;617;p38"/>
            <p:cNvCxnSpPr/>
            <p:nvPr/>
          </p:nvCxnSpPr>
          <p:spPr>
            <a:xfrm flipH="1" rot="10800000">
              <a:off x="4920940" y="3288765"/>
              <a:ext cx="1407322" cy="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18" name="Google Shape;618;p38"/>
            <p:cNvSpPr/>
            <p:nvPr/>
          </p:nvSpPr>
          <p:spPr>
            <a:xfrm>
              <a:off x="6319518" y="3243245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19" name="Google Shape;619;p38"/>
            <p:cNvSpPr txBox="1"/>
            <p:nvPr/>
          </p:nvSpPr>
          <p:spPr>
            <a:xfrm>
              <a:off x="5886401" y="3271104"/>
              <a:ext cx="94722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exit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0" name="Google Shape;620;p38"/>
            <p:cNvSpPr txBox="1"/>
            <p:nvPr/>
          </p:nvSpPr>
          <p:spPr>
            <a:xfrm>
              <a:off x="3961435" y="3596958"/>
              <a:ext cx="18340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parent: x=0</a:t>
              </a:r>
              <a:endParaRPr b="1" i="0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21" name="Google Shape;621;p38"/>
            <p:cNvCxnSpPr/>
            <p:nvPr/>
          </p:nvCxnSpPr>
          <p:spPr>
            <a:xfrm flipH="1" rot="10800000">
              <a:off x="4920940" y="3923968"/>
              <a:ext cx="1407322" cy="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22" name="Google Shape;622;p38"/>
            <p:cNvSpPr/>
            <p:nvPr/>
          </p:nvSpPr>
          <p:spPr>
            <a:xfrm>
              <a:off x="6319518" y="3878448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3" name="Google Shape;623;p38"/>
            <p:cNvSpPr txBox="1"/>
            <p:nvPr/>
          </p:nvSpPr>
          <p:spPr>
            <a:xfrm>
              <a:off x="5886401" y="3906307"/>
              <a:ext cx="94722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exit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24" name="Google Shape;624;p38"/>
          <p:cNvGrpSpPr/>
          <p:nvPr/>
        </p:nvGrpSpPr>
        <p:grpSpPr>
          <a:xfrm>
            <a:off x="900055" y="4035852"/>
            <a:ext cx="3900545" cy="993348"/>
            <a:chOff x="410379" y="3386287"/>
            <a:chExt cx="3900545" cy="993348"/>
          </a:xfrm>
        </p:grpSpPr>
        <p:sp>
          <p:nvSpPr>
            <p:cNvPr id="625" name="Google Shape;625;p38"/>
            <p:cNvSpPr/>
            <p:nvPr/>
          </p:nvSpPr>
          <p:spPr>
            <a:xfrm>
              <a:off x="487125" y="4036678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6" name="Google Shape;626;p38"/>
            <p:cNvSpPr txBox="1"/>
            <p:nvPr/>
          </p:nvSpPr>
          <p:spPr>
            <a:xfrm>
              <a:off x="410379" y="4041081"/>
              <a:ext cx="3077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1401237" y="4036678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2331571" y="4036678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9" name="Google Shape;629;p38"/>
            <p:cNvSpPr txBox="1"/>
            <p:nvPr/>
          </p:nvSpPr>
          <p:spPr>
            <a:xfrm>
              <a:off x="1115015" y="4041081"/>
              <a:ext cx="66762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30" name="Google Shape;630;p38"/>
            <p:cNvCxnSpPr>
              <a:stCxn id="629" idx="0"/>
            </p:cNvCxnSpPr>
            <p:nvPr/>
          </p:nvCxnSpPr>
          <p:spPr>
            <a:xfrm rot="-5400000">
              <a:off x="1578727" y="3306981"/>
              <a:ext cx="604200" cy="864000"/>
            </a:xfrm>
            <a:prstGeom prst="bentConnector2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31" name="Google Shape;631;p38"/>
            <p:cNvSpPr/>
            <p:nvPr/>
          </p:nvSpPr>
          <p:spPr>
            <a:xfrm>
              <a:off x="2316038" y="3391916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632" name="Google Shape;632;p38"/>
            <p:cNvCxnSpPr/>
            <p:nvPr/>
          </p:nvCxnSpPr>
          <p:spPr>
            <a:xfrm flipH="1" rot="10800000">
              <a:off x="1492677" y="4080704"/>
              <a:ext cx="838894" cy="3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33" name="Google Shape;633;p38"/>
            <p:cNvCxnSpPr/>
            <p:nvPr/>
          </p:nvCxnSpPr>
          <p:spPr>
            <a:xfrm flipH="1" rot="10800000">
              <a:off x="578565" y="4080704"/>
              <a:ext cx="838894" cy="3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34" name="Google Shape;634;p38"/>
            <p:cNvCxnSpPr/>
            <p:nvPr/>
          </p:nvCxnSpPr>
          <p:spPr>
            <a:xfrm flipH="1" rot="10800000">
              <a:off x="2398241" y="3437436"/>
              <a:ext cx="1407322" cy="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35" name="Google Shape;635;p38"/>
            <p:cNvSpPr/>
            <p:nvPr/>
          </p:nvSpPr>
          <p:spPr>
            <a:xfrm>
              <a:off x="3796819" y="3391916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36" name="Google Shape;636;p38"/>
            <p:cNvSpPr txBox="1"/>
            <p:nvPr/>
          </p:nvSpPr>
          <p:spPr>
            <a:xfrm>
              <a:off x="3363702" y="3386287"/>
              <a:ext cx="94722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37" name="Google Shape;637;p38"/>
            <p:cNvCxnSpPr/>
            <p:nvPr/>
          </p:nvCxnSpPr>
          <p:spPr>
            <a:xfrm flipH="1" rot="10800000">
              <a:off x="2398241" y="4072639"/>
              <a:ext cx="1407322" cy="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38" name="Google Shape;638;p38"/>
            <p:cNvSpPr/>
            <p:nvPr/>
          </p:nvSpPr>
          <p:spPr>
            <a:xfrm>
              <a:off x="3796819" y="4027119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39" name="Google Shape;639;p38"/>
            <p:cNvSpPr txBox="1"/>
            <p:nvPr/>
          </p:nvSpPr>
          <p:spPr>
            <a:xfrm>
              <a:off x="3363702" y="4041081"/>
              <a:ext cx="94722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0" name="Google Shape;640;p38"/>
            <p:cNvSpPr txBox="1"/>
            <p:nvPr/>
          </p:nvSpPr>
          <p:spPr>
            <a:xfrm>
              <a:off x="2057400" y="4041081"/>
              <a:ext cx="66762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1" name="Google Shape;641;p38"/>
            <p:cNvSpPr txBox="1"/>
            <p:nvPr/>
          </p:nvSpPr>
          <p:spPr>
            <a:xfrm>
              <a:off x="1905000" y="3386287"/>
              <a:ext cx="94722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5709045" y="3434318"/>
            <a:ext cx="3230523" cy="1442482"/>
            <a:chOff x="5709045" y="3581400"/>
            <a:chExt cx="3230523" cy="1442482"/>
          </a:xfrm>
        </p:grpSpPr>
        <p:sp>
          <p:nvSpPr>
            <p:cNvPr id="643" name="Google Shape;643;p38"/>
            <p:cNvSpPr txBox="1"/>
            <p:nvPr/>
          </p:nvSpPr>
          <p:spPr>
            <a:xfrm>
              <a:off x="5709045" y="4654550"/>
              <a:ext cx="2986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8"/>
            <p:cNvSpPr txBox="1"/>
            <p:nvPr/>
          </p:nvSpPr>
          <p:spPr>
            <a:xfrm>
              <a:off x="6265035" y="4654550"/>
              <a:ext cx="3085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8"/>
            <p:cNvSpPr txBox="1"/>
            <p:nvPr/>
          </p:nvSpPr>
          <p:spPr>
            <a:xfrm>
              <a:off x="6830943" y="4654550"/>
              <a:ext cx="3085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8"/>
            <p:cNvSpPr txBox="1"/>
            <p:nvPr/>
          </p:nvSpPr>
          <p:spPr>
            <a:xfrm>
              <a:off x="7396851" y="4654550"/>
              <a:ext cx="2812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8"/>
            <p:cNvSpPr txBox="1"/>
            <p:nvPr/>
          </p:nvSpPr>
          <p:spPr>
            <a:xfrm>
              <a:off x="7935483" y="4654550"/>
              <a:ext cx="2616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8"/>
            <p:cNvSpPr txBox="1"/>
            <p:nvPr/>
          </p:nvSpPr>
          <p:spPr>
            <a:xfrm>
              <a:off x="8454465" y="4654550"/>
              <a:ext cx="3085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9" name="Google Shape;649;p38"/>
            <p:cNvCxnSpPr>
              <a:stCxn id="643" idx="0"/>
              <a:endCxn id="644" idx="0"/>
            </p:cNvCxnSpPr>
            <p:nvPr/>
          </p:nvCxnSpPr>
          <p:spPr>
            <a:xfrm flipH="1" rot="-5400000">
              <a:off x="6138554" y="4374350"/>
              <a:ext cx="600" cy="561000"/>
            </a:xfrm>
            <a:prstGeom prst="curvedConnector3">
              <a:avLst>
                <a:gd fmla="val 26555541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650" name="Google Shape;650;p38"/>
            <p:cNvCxnSpPr>
              <a:stCxn id="644" idx="0"/>
              <a:endCxn id="645" idx="0"/>
            </p:cNvCxnSpPr>
            <p:nvPr/>
          </p:nvCxnSpPr>
          <p:spPr>
            <a:xfrm flipH="1" rot="-5400000">
              <a:off x="6701902" y="4371950"/>
              <a:ext cx="600" cy="565800"/>
            </a:xfrm>
            <a:prstGeom prst="curvedConnector3">
              <a:avLst>
                <a:gd fmla="val 27455541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651" name="Google Shape;651;p38"/>
            <p:cNvCxnSpPr>
              <a:stCxn id="645" idx="0"/>
              <a:endCxn id="647" idx="0"/>
            </p:cNvCxnSpPr>
            <p:nvPr/>
          </p:nvCxnSpPr>
          <p:spPr>
            <a:xfrm flipH="1" rot="-5400000">
              <a:off x="7525511" y="4114250"/>
              <a:ext cx="600" cy="1081200"/>
            </a:xfrm>
            <a:prstGeom prst="curvedConnector3">
              <a:avLst>
                <a:gd fmla="val 26955541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652" name="Google Shape;652;p38"/>
            <p:cNvCxnSpPr>
              <a:stCxn id="644" idx="0"/>
              <a:endCxn id="646" idx="0"/>
            </p:cNvCxnSpPr>
            <p:nvPr/>
          </p:nvCxnSpPr>
          <p:spPr>
            <a:xfrm flipH="1" rot="-5400000">
              <a:off x="6978052" y="4095800"/>
              <a:ext cx="600" cy="1118100"/>
            </a:xfrm>
            <a:prstGeom prst="curvedConnector3">
              <a:avLst>
                <a:gd fmla="val 27055541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653" name="Google Shape;653;p38"/>
            <p:cNvCxnSpPr>
              <a:stCxn id="646" idx="0"/>
              <a:endCxn id="648" idx="0"/>
            </p:cNvCxnSpPr>
            <p:nvPr/>
          </p:nvCxnSpPr>
          <p:spPr>
            <a:xfrm flipH="1" rot="-5400000">
              <a:off x="8072831" y="4119200"/>
              <a:ext cx="600" cy="1071300"/>
            </a:xfrm>
            <a:prstGeom prst="curvedConnector3">
              <a:avLst>
                <a:gd fmla="val 27255541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654" name="Google Shape;654;p38"/>
            <p:cNvSpPr txBox="1"/>
            <p:nvPr/>
          </p:nvSpPr>
          <p:spPr>
            <a:xfrm>
              <a:off x="5791200" y="3581400"/>
              <a:ext cx="31483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Feasible total ordering: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5" name="Google Shape;655;p38"/>
          <p:cNvGrpSpPr/>
          <p:nvPr/>
        </p:nvGrpSpPr>
        <p:grpSpPr>
          <a:xfrm>
            <a:off x="5709045" y="5181600"/>
            <a:ext cx="3402003" cy="1371600"/>
            <a:chOff x="5709045" y="5105400"/>
            <a:chExt cx="3402003" cy="1371600"/>
          </a:xfrm>
        </p:grpSpPr>
        <p:sp>
          <p:nvSpPr>
            <p:cNvPr id="656" name="Google Shape;656;p38"/>
            <p:cNvSpPr txBox="1"/>
            <p:nvPr/>
          </p:nvSpPr>
          <p:spPr>
            <a:xfrm>
              <a:off x="5709045" y="6107668"/>
              <a:ext cx="2986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8"/>
            <p:cNvSpPr txBox="1"/>
            <p:nvPr/>
          </p:nvSpPr>
          <p:spPr>
            <a:xfrm>
              <a:off x="6265035" y="6107668"/>
              <a:ext cx="3085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8"/>
            <p:cNvSpPr txBox="1"/>
            <p:nvPr/>
          </p:nvSpPr>
          <p:spPr>
            <a:xfrm>
              <a:off x="7991310" y="6107668"/>
              <a:ext cx="3085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8"/>
            <p:cNvSpPr txBox="1"/>
            <p:nvPr/>
          </p:nvSpPr>
          <p:spPr>
            <a:xfrm>
              <a:off x="7485186" y="6107668"/>
              <a:ext cx="2812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8"/>
            <p:cNvSpPr txBox="1"/>
            <p:nvPr/>
          </p:nvSpPr>
          <p:spPr>
            <a:xfrm>
              <a:off x="6928245" y="6107668"/>
              <a:ext cx="2616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8"/>
            <p:cNvSpPr txBox="1"/>
            <p:nvPr/>
          </p:nvSpPr>
          <p:spPr>
            <a:xfrm>
              <a:off x="8454465" y="6107668"/>
              <a:ext cx="3085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2" name="Google Shape;662;p38"/>
            <p:cNvCxnSpPr>
              <a:stCxn id="656" idx="0"/>
              <a:endCxn id="657" idx="0"/>
            </p:cNvCxnSpPr>
            <p:nvPr/>
          </p:nvCxnSpPr>
          <p:spPr>
            <a:xfrm flipH="1" rot="-5400000">
              <a:off x="6138554" y="5827468"/>
              <a:ext cx="600" cy="561000"/>
            </a:xfrm>
            <a:prstGeom prst="curvedConnector3">
              <a:avLst>
                <a:gd fmla="val -8800000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663" name="Google Shape;663;p38"/>
            <p:cNvCxnSpPr>
              <a:stCxn id="657" idx="0"/>
              <a:endCxn id="658" idx="0"/>
            </p:cNvCxnSpPr>
            <p:nvPr/>
          </p:nvCxnSpPr>
          <p:spPr>
            <a:xfrm flipH="1" rot="-5400000">
              <a:off x="7282102" y="5244868"/>
              <a:ext cx="600" cy="1726200"/>
            </a:xfrm>
            <a:prstGeom prst="curvedConnector3">
              <a:avLst>
                <a:gd fmla="val -8600000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664" name="Google Shape;664;p38"/>
            <p:cNvCxnSpPr>
              <a:stCxn id="658" idx="0"/>
              <a:endCxn id="660" idx="0"/>
            </p:cNvCxnSpPr>
            <p:nvPr/>
          </p:nvCxnSpPr>
          <p:spPr>
            <a:xfrm rot="5400000">
              <a:off x="7601978" y="5564668"/>
              <a:ext cx="600" cy="1086600"/>
            </a:xfrm>
            <a:prstGeom prst="curvedConnector3">
              <a:avLst>
                <a:gd fmla="val -7900000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665" name="Google Shape;665;p38"/>
            <p:cNvCxnSpPr>
              <a:stCxn id="657" idx="0"/>
              <a:endCxn id="659" idx="0"/>
            </p:cNvCxnSpPr>
            <p:nvPr/>
          </p:nvCxnSpPr>
          <p:spPr>
            <a:xfrm flipH="1" rot="-5400000">
              <a:off x="7022302" y="5504668"/>
              <a:ext cx="600" cy="1206600"/>
            </a:xfrm>
            <a:prstGeom prst="curvedConnector3">
              <a:avLst>
                <a:gd fmla="val -8500000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666" name="Google Shape;666;p38"/>
            <p:cNvCxnSpPr>
              <a:stCxn id="659" idx="0"/>
              <a:endCxn id="661" idx="0"/>
            </p:cNvCxnSpPr>
            <p:nvPr/>
          </p:nvCxnSpPr>
          <p:spPr>
            <a:xfrm flipH="1" rot="-5400000">
              <a:off x="8116916" y="5616568"/>
              <a:ext cx="600" cy="982800"/>
            </a:xfrm>
            <a:prstGeom prst="curvedConnector3">
              <a:avLst>
                <a:gd fmla="val -8200000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667" name="Google Shape;667;p38"/>
            <p:cNvSpPr txBox="1"/>
            <p:nvPr/>
          </p:nvSpPr>
          <p:spPr>
            <a:xfrm>
              <a:off x="5759349" y="5105400"/>
              <a:ext cx="33516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Infeasible total ordering: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9"/>
          <p:cNvSpPr txBox="1"/>
          <p:nvPr>
            <p:ph type="title"/>
          </p:nvPr>
        </p:nvSpPr>
        <p:spPr>
          <a:xfrm>
            <a:off x="381000" y="457200"/>
            <a:ext cx="8534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US"/>
              <a:t> Example: Two consecutive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US"/>
              <a:t>s</a:t>
            </a:r>
            <a:endParaRPr/>
          </a:p>
        </p:txBody>
      </p:sp>
      <p:sp>
        <p:nvSpPr>
          <p:cNvPr id="673" name="Google Shape;673;p39"/>
          <p:cNvSpPr txBox="1"/>
          <p:nvPr/>
        </p:nvSpPr>
        <p:spPr>
          <a:xfrm>
            <a:off x="228600" y="1676400"/>
            <a:ext cx="2964123" cy="2308324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fork2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"L0\n"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"L1\n"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"Bye\n"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4" name="Google Shape;674;p39"/>
          <p:cNvGrpSpPr/>
          <p:nvPr/>
        </p:nvGrpSpPr>
        <p:grpSpPr>
          <a:xfrm>
            <a:off x="3588921" y="1295400"/>
            <a:ext cx="4640679" cy="2667000"/>
            <a:chOff x="3124200" y="3505200"/>
            <a:chExt cx="4640679" cy="2667000"/>
          </a:xfrm>
        </p:grpSpPr>
        <p:sp>
          <p:nvSpPr>
            <p:cNvPr id="675" name="Google Shape;675;p39"/>
            <p:cNvSpPr/>
            <p:nvPr/>
          </p:nvSpPr>
          <p:spPr>
            <a:xfrm>
              <a:off x="3511276" y="5796289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76" name="Google Shape;676;p39"/>
            <p:cNvSpPr txBox="1"/>
            <p:nvPr/>
          </p:nvSpPr>
          <p:spPr>
            <a:xfrm>
              <a:off x="3124200" y="5833646"/>
              <a:ext cx="9284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365188" y="5783589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6295522" y="5786977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79" name="Google Shape;679;p39"/>
            <p:cNvSpPr txBox="1"/>
            <p:nvPr/>
          </p:nvSpPr>
          <p:spPr>
            <a:xfrm>
              <a:off x="4915812" y="5820946"/>
              <a:ext cx="9502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80" name="Google Shape;680;p39"/>
            <p:cNvCxnSpPr/>
            <p:nvPr/>
          </p:nvCxnSpPr>
          <p:spPr>
            <a:xfrm rot="-5400000">
              <a:off x="6465299" y="5057784"/>
              <a:ext cx="640392" cy="885933"/>
            </a:xfrm>
            <a:prstGeom prst="bentConnector2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81" name="Google Shape;681;p39"/>
            <p:cNvSpPr/>
            <p:nvPr/>
          </p:nvSpPr>
          <p:spPr>
            <a:xfrm>
              <a:off x="7244278" y="5122129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682" name="Google Shape;682;p39"/>
            <p:cNvCxnSpPr/>
            <p:nvPr/>
          </p:nvCxnSpPr>
          <p:spPr>
            <a:xfrm flipH="1" rot="10800000">
              <a:off x="5456628" y="5825921"/>
              <a:ext cx="838894" cy="3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83" name="Google Shape;683;p39"/>
            <p:cNvCxnSpPr/>
            <p:nvPr/>
          </p:nvCxnSpPr>
          <p:spPr>
            <a:xfrm flipH="1" rot="10800000">
              <a:off x="3602716" y="5835233"/>
              <a:ext cx="838894" cy="3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84" name="Google Shape;684;p39"/>
            <p:cNvSpPr txBox="1"/>
            <p:nvPr/>
          </p:nvSpPr>
          <p:spPr>
            <a:xfrm>
              <a:off x="5866167" y="5820946"/>
              <a:ext cx="94722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fork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5" name="Google Shape;685;p39"/>
            <p:cNvSpPr txBox="1"/>
            <p:nvPr/>
          </p:nvSpPr>
          <p:spPr>
            <a:xfrm>
              <a:off x="6817657" y="5105400"/>
              <a:ext cx="94722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86" name="Google Shape;686;p39"/>
            <p:cNvCxnSpPr/>
            <p:nvPr/>
          </p:nvCxnSpPr>
          <p:spPr>
            <a:xfrm flipH="1" rot="10800000">
              <a:off x="6381242" y="5819145"/>
              <a:ext cx="838894" cy="3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87" name="Google Shape;687;p39"/>
            <p:cNvSpPr/>
            <p:nvPr/>
          </p:nvSpPr>
          <p:spPr>
            <a:xfrm>
              <a:off x="7220136" y="5767075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88" name="Google Shape;688;p39"/>
            <p:cNvSpPr txBox="1"/>
            <p:nvPr/>
          </p:nvSpPr>
          <p:spPr>
            <a:xfrm>
              <a:off x="6787989" y="5820946"/>
              <a:ext cx="94722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438088" y="5796289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90" name="Google Shape;690;p39"/>
            <p:cNvSpPr txBox="1"/>
            <p:nvPr/>
          </p:nvSpPr>
          <p:spPr>
            <a:xfrm>
              <a:off x="4151866" y="5833646"/>
              <a:ext cx="66762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fork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91" name="Google Shape;691;p39"/>
            <p:cNvCxnSpPr/>
            <p:nvPr/>
          </p:nvCxnSpPr>
          <p:spPr>
            <a:xfrm flipH="1" rot="10800000">
              <a:off x="4529528" y="5828457"/>
              <a:ext cx="838894" cy="3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92" name="Google Shape;692;p39"/>
            <p:cNvCxnSpPr>
              <a:endCxn id="693" idx="2"/>
            </p:cNvCxnSpPr>
            <p:nvPr/>
          </p:nvCxnSpPr>
          <p:spPr>
            <a:xfrm rot="-5400000">
              <a:off x="4294188" y="4725309"/>
              <a:ext cx="1262400" cy="879600"/>
            </a:xfrm>
            <a:prstGeom prst="bentConnector2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93" name="Google Shape;693;p39"/>
            <p:cNvSpPr/>
            <p:nvPr/>
          </p:nvSpPr>
          <p:spPr>
            <a:xfrm>
              <a:off x="5365188" y="4488189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6295522" y="4491577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95" name="Google Shape;695;p39"/>
            <p:cNvSpPr txBox="1"/>
            <p:nvPr/>
          </p:nvSpPr>
          <p:spPr>
            <a:xfrm>
              <a:off x="4878277" y="4495800"/>
              <a:ext cx="10170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96" name="Google Shape;696;p39"/>
            <p:cNvCxnSpPr/>
            <p:nvPr/>
          </p:nvCxnSpPr>
          <p:spPr>
            <a:xfrm rot="-5400000">
              <a:off x="6476216" y="3743554"/>
              <a:ext cx="640396" cy="864095"/>
            </a:xfrm>
            <a:prstGeom prst="bentConnector2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97" name="Google Shape;697;p39"/>
            <p:cNvSpPr/>
            <p:nvPr/>
          </p:nvSpPr>
          <p:spPr>
            <a:xfrm>
              <a:off x="7244278" y="3796982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698" name="Google Shape;698;p39"/>
            <p:cNvCxnSpPr/>
            <p:nvPr/>
          </p:nvCxnSpPr>
          <p:spPr>
            <a:xfrm flipH="1" rot="10800000">
              <a:off x="5456628" y="4530521"/>
              <a:ext cx="838894" cy="3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99" name="Google Shape;699;p39"/>
            <p:cNvSpPr txBox="1"/>
            <p:nvPr/>
          </p:nvSpPr>
          <p:spPr>
            <a:xfrm>
              <a:off x="5866167" y="4525546"/>
              <a:ext cx="94722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fork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0" name="Google Shape;700;p39"/>
            <p:cNvSpPr txBox="1"/>
            <p:nvPr/>
          </p:nvSpPr>
          <p:spPr>
            <a:xfrm>
              <a:off x="6817657" y="3846512"/>
              <a:ext cx="94722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01" name="Google Shape;701;p39"/>
            <p:cNvCxnSpPr/>
            <p:nvPr/>
          </p:nvCxnSpPr>
          <p:spPr>
            <a:xfrm flipH="1" rot="10800000">
              <a:off x="6381242" y="4523745"/>
              <a:ext cx="838894" cy="3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02" name="Google Shape;702;p39"/>
            <p:cNvSpPr/>
            <p:nvPr/>
          </p:nvSpPr>
          <p:spPr>
            <a:xfrm>
              <a:off x="7220136" y="4471675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03" name="Google Shape;703;p39"/>
            <p:cNvSpPr txBox="1"/>
            <p:nvPr/>
          </p:nvSpPr>
          <p:spPr>
            <a:xfrm>
              <a:off x="6787989" y="4525546"/>
              <a:ext cx="94722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4" name="Google Shape;704;p39"/>
            <p:cNvSpPr txBox="1"/>
            <p:nvPr/>
          </p:nvSpPr>
          <p:spPr>
            <a:xfrm>
              <a:off x="6913523" y="3505200"/>
              <a:ext cx="795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Bye</a:t>
              </a:r>
              <a:endParaRPr b="1" i="0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5" name="Google Shape;705;p39"/>
            <p:cNvSpPr txBox="1"/>
            <p:nvPr/>
          </p:nvSpPr>
          <p:spPr>
            <a:xfrm>
              <a:off x="3379073" y="5528846"/>
              <a:ext cx="430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L0</a:t>
              </a:r>
              <a:endParaRPr b="1" i="0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6" name="Google Shape;706;p39"/>
            <p:cNvSpPr txBox="1"/>
            <p:nvPr/>
          </p:nvSpPr>
          <p:spPr>
            <a:xfrm>
              <a:off x="7034547" y="4800600"/>
              <a:ext cx="5540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Bye</a:t>
              </a:r>
              <a:endParaRPr b="1" i="0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7" name="Google Shape;707;p39"/>
            <p:cNvSpPr txBox="1"/>
            <p:nvPr/>
          </p:nvSpPr>
          <p:spPr>
            <a:xfrm>
              <a:off x="5207873" y="5496311"/>
              <a:ext cx="430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L1</a:t>
              </a:r>
              <a:endParaRPr b="1" i="0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8" name="Google Shape;708;p39"/>
            <p:cNvSpPr txBox="1"/>
            <p:nvPr/>
          </p:nvSpPr>
          <p:spPr>
            <a:xfrm>
              <a:off x="5207873" y="4191000"/>
              <a:ext cx="430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L1</a:t>
              </a:r>
              <a:endParaRPr b="1" i="0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9" name="Google Shape;709;p39"/>
            <p:cNvSpPr txBox="1"/>
            <p:nvPr/>
          </p:nvSpPr>
          <p:spPr>
            <a:xfrm>
              <a:off x="7010400" y="5452646"/>
              <a:ext cx="5540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Bye</a:t>
              </a:r>
              <a:endParaRPr b="1" i="0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0" name="Google Shape;710;p39"/>
            <p:cNvSpPr txBox="1"/>
            <p:nvPr/>
          </p:nvSpPr>
          <p:spPr>
            <a:xfrm>
              <a:off x="6858000" y="4157246"/>
              <a:ext cx="795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Bye</a:t>
              </a:r>
              <a:endParaRPr b="1" i="0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11" name="Google Shape;711;p39"/>
          <p:cNvSpPr txBox="1"/>
          <p:nvPr/>
        </p:nvSpPr>
        <p:spPr>
          <a:xfrm>
            <a:off x="3747618" y="4267200"/>
            <a:ext cx="173793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Feasible 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9"/>
          <p:cNvSpPr txBox="1"/>
          <p:nvPr/>
        </p:nvSpPr>
        <p:spPr>
          <a:xfrm>
            <a:off x="6554050" y="4267200"/>
            <a:ext cx="189043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Infeasible 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9"/>
          <p:cNvSpPr/>
          <p:nvPr/>
        </p:nvSpPr>
        <p:spPr>
          <a:xfrm>
            <a:off x="2090478" y="3640774"/>
            <a:ext cx="120581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forks.c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381000" y="493712"/>
            <a:ext cx="62992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Altering the Control Flow</a:t>
            </a:r>
            <a:endParaRPr/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381000" y="1250950"/>
            <a:ext cx="8624887" cy="537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Up to now: two mechanisms for changing control flow: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Jumps and branches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 and return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rPr lang="en-US"/>
              <a:t>React to changes in </a:t>
            </a:r>
            <a:r>
              <a:rPr b="1" i="1" lang="en-US">
                <a:solidFill>
                  <a:srgbClr val="C00000"/>
                </a:solidFill>
              </a:rPr>
              <a:t>program state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Insufficient  for a useful system: </a:t>
            </a:r>
            <a:br>
              <a:rPr lang="en-US"/>
            </a:br>
            <a:r>
              <a:rPr lang="en-US"/>
              <a:t>Difficult to react to changes in </a:t>
            </a:r>
            <a:r>
              <a:rPr i="1" lang="en-US">
                <a:solidFill>
                  <a:srgbClr val="C00000"/>
                </a:solidFill>
              </a:rPr>
              <a:t>system state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Data arrives from a disk or a network adapter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Instruction divides by zero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User hits Ctrl-C at the keyboard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System timer expires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System needs mechanisms for “exceptional control flow”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0"/>
          <p:cNvSpPr txBox="1"/>
          <p:nvPr>
            <p:ph type="title"/>
          </p:nvPr>
        </p:nvSpPr>
        <p:spPr>
          <a:xfrm>
            <a:off x="457200" y="457200"/>
            <a:ext cx="8029551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US"/>
              <a:t> Example: Nested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US"/>
              <a:t>s in parent</a:t>
            </a:r>
            <a:endParaRPr/>
          </a:p>
        </p:txBody>
      </p:sp>
      <p:sp>
        <p:nvSpPr>
          <p:cNvPr id="719" name="Google Shape;719;p40"/>
          <p:cNvSpPr txBox="1"/>
          <p:nvPr/>
        </p:nvSpPr>
        <p:spPr>
          <a:xfrm>
            <a:off x="152400" y="1447800"/>
            <a:ext cx="3936933" cy="3139321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fork4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"L0\n"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(fork() !=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"L1\n"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(fork() !=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printf(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"L2\n"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"Bye\n"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0" name="Google Shape;720;p40"/>
          <p:cNvGrpSpPr/>
          <p:nvPr/>
        </p:nvGrpSpPr>
        <p:grpSpPr>
          <a:xfrm>
            <a:off x="4090164" y="2068202"/>
            <a:ext cx="4863336" cy="1213951"/>
            <a:chOff x="2767585" y="4328459"/>
            <a:chExt cx="5721572" cy="1428183"/>
          </a:xfrm>
        </p:grpSpPr>
        <p:sp>
          <p:nvSpPr>
            <p:cNvPr id="721" name="Google Shape;721;p40"/>
            <p:cNvSpPr/>
            <p:nvPr/>
          </p:nvSpPr>
          <p:spPr>
            <a:xfrm>
              <a:off x="3206476" y="5339089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22" name="Google Shape;722;p40"/>
            <p:cNvSpPr txBox="1"/>
            <p:nvPr/>
          </p:nvSpPr>
          <p:spPr>
            <a:xfrm>
              <a:off x="2767585" y="5376446"/>
              <a:ext cx="1032089" cy="380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5060388" y="5326389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990722" y="5329777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25" name="Google Shape;725;p40"/>
            <p:cNvSpPr txBox="1"/>
            <p:nvPr/>
          </p:nvSpPr>
          <p:spPr>
            <a:xfrm>
              <a:off x="4611011" y="5363746"/>
              <a:ext cx="1084145" cy="380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26" name="Google Shape;726;p40"/>
            <p:cNvCxnSpPr/>
            <p:nvPr/>
          </p:nvCxnSpPr>
          <p:spPr>
            <a:xfrm rot="-5400000">
              <a:off x="6160499" y="4600584"/>
              <a:ext cx="640392" cy="885933"/>
            </a:xfrm>
            <a:prstGeom prst="bentConnector2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27" name="Google Shape;727;p40"/>
            <p:cNvSpPr/>
            <p:nvPr/>
          </p:nvSpPr>
          <p:spPr>
            <a:xfrm>
              <a:off x="6939478" y="4664929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728" name="Google Shape;728;p40"/>
            <p:cNvCxnSpPr/>
            <p:nvPr/>
          </p:nvCxnSpPr>
          <p:spPr>
            <a:xfrm flipH="1" rot="10800000">
              <a:off x="5151828" y="5368721"/>
              <a:ext cx="838894" cy="3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29" name="Google Shape;729;p40"/>
            <p:cNvCxnSpPr/>
            <p:nvPr/>
          </p:nvCxnSpPr>
          <p:spPr>
            <a:xfrm flipH="1" rot="10800000">
              <a:off x="3297916" y="5378033"/>
              <a:ext cx="838894" cy="3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30" name="Google Shape;730;p40"/>
            <p:cNvSpPr txBox="1"/>
            <p:nvPr/>
          </p:nvSpPr>
          <p:spPr>
            <a:xfrm>
              <a:off x="5561367" y="5363746"/>
              <a:ext cx="947222" cy="380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fork</a:t>
              </a:r>
              <a:endPara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31" name="Google Shape;731;p40"/>
            <p:cNvSpPr txBox="1"/>
            <p:nvPr/>
          </p:nvSpPr>
          <p:spPr>
            <a:xfrm>
              <a:off x="6512857" y="4648200"/>
              <a:ext cx="1128428" cy="380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32" name="Google Shape;732;p40"/>
            <p:cNvCxnSpPr/>
            <p:nvPr/>
          </p:nvCxnSpPr>
          <p:spPr>
            <a:xfrm flipH="1" rot="10800000">
              <a:off x="6076442" y="5361945"/>
              <a:ext cx="838894" cy="3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33" name="Google Shape;733;p40"/>
            <p:cNvSpPr/>
            <p:nvPr/>
          </p:nvSpPr>
          <p:spPr>
            <a:xfrm>
              <a:off x="6915336" y="5309875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34" name="Google Shape;734;p40"/>
            <p:cNvSpPr txBox="1"/>
            <p:nvPr/>
          </p:nvSpPr>
          <p:spPr>
            <a:xfrm>
              <a:off x="6435216" y="5363746"/>
              <a:ext cx="1192488" cy="380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4133288" y="5339089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36" name="Google Shape;736;p40"/>
            <p:cNvSpPr txBox="1"/>
            <p:nvPr/>
          </p:nvSpPr>
          <p:spPr>
            <a:xfrm>
              <a:off x="3847065" y="5376446"/>
              <a:ext cx="763947" cy="380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fork</a:t>
              </a:r>
              <a:endPara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37" name="Google Shape;737;p40"/>
            <p:cNvCxnSpPr/>
            <p:nvPr/>
          </p:nvCxnSpPr>
          <p:spPr>
            <a:xfrm flipH="1" rot="10800000">
              <a:off x="4224728" y="5371257"/>
              <a:ext cx="838894" cy="3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38" name="Google Shape;738;p40"/>
            <p:cNvCxnSpPr>
              <a:stCxn id="736" idx="0"/>
            </p:cNvCxnSpPr>
            <p:nvPr/>
          </p:nvCxnSpPr>
          <p:spPr>
            <a:xfrm rot="-5400000">
              <a:off x="4307339" y="4620146"/>
              <a:ext cx="678000" cy="834600"/>
            </a:xfrm>
            <a:prstGeom prst="bentConnector2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39" name="Google Shape;739;p40"/>
            <p:cNvSpPr/>
            <p:nvPr/>
          </p:nvSpPr>
          <p:spPr>
            <a:xfrm>
              <a:off x="5060388" y="4627889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40" name="Google Shape;740;p40"/>
            <p:cNvSpPr txBox="1"/>
            <p:nvPr/>
          </p:nvSpPr>
          <p:spPr>
            <a:xfrm>
              <a:off x="4573477" y="4622800"/>
              <a:ext cx="1017034" cy="380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1" name="Google Shape;741;p40"/>
            <p:cNvSpPr txBox="1"/>
            <p:nvPr/>
          </p:nvSpPr>
          <p:spPr>
            <a:xfrm>
              <a:off x="3045305" y="4994354"/>
              <a:ext cx="488866" cy="380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L0</a:t>
              </a:r>
              <a:endParaRPr b="1" i="0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2" name="Google Shape;742;p40"/>
            <p:cNvSpPr txBox="1"/>
            <p:nvPr/>
          </p:nvSpPr>
          <p:spPr>
            <a:xfrm>
              <a:off x="6694440" y="4328459"/>
              <a:ext cx="624672" cy="380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Bye</a:t>
              </a:r>
              <a:endParaRPr b="1" i="0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3" name="Google Shape;743;p40"/>
            <p:cNvSpPr txBox="1"/>
            <p:nvPr/>
          </p:nvSpPr>
          <p:spPr>
            <a:xfrm>
              <a:off x="4874105" y="4994354"/>
              <a:ext cx="488866" cy="380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L1</a:t>
              </a:r>
              <a:endParaRPr b="1" i="0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4" name="Google Shape;744;p40"/>
            <p:cNvSpPr txBox="1"/>
            <p:nvPr/>
          </p:nvSpPr>
          <p:spPr>
            <a:xfrm>
              <a:off x="4806202" y="4328459"/>
              <a:ext cx="624672" cy="380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Bye</a:t>
              </a:r>
              <a:endParaRPr b="1" i="0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5" name="Google Shape;745;p40"/>
            <p:cNvSpPr txBox="1"/>
            <p:nvPr/>
          </p:nvSpPr>
          <p:spPr>
            <a:xfrm>
              <a:off x="6738196" y="4994354"/>
              <a:ext cx="488866" cy="380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L2</a:t>
              </a:r>
              <a:endParaRPr b="1" i="0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46" name="Google Shape;746;p40"/>
            <p:cNvCxnSpPr/>
            <p:nvPr/>
          </p:nvCxnSpPr>
          <p:spPr>
            <a:xfrm flipH="1" rot="10800000">
              <a:off x="7009706" y="5346700"/>
              <a:ext cx="838894" cy="3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47" name="Google Shape;747;p40"/>
            <p:cNvSpPr/>
            <p:nvPr/>
          </p:nvSpPr>
          <p:spPr>
            <a:xfrm>
              <a:off x="7848600" y="5289981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48" name="Google Shape;748;p40"/>
            <p:cNvSpPr txBox="1"/>
            <p:nvPr/>
          </p:nvSpPr>
          <p:spPr>
            <a:xfrm>
              <a:off x="7430411" y="5350088"/>
              <a:ext cx="1058746" cy="380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9" name="Google Shape;749;p40"/>
            <p:cNvSpPr txBox="1"/>
            <p:nvPr/>
          </p:nvSpPr>
          <p:spPr>
            <a:xfrm>
              <a:off x="7627705" y="4994354"/>
              <a:ext cx="624672" cy="380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Bye</a:t>
              </a:r>
              <a:endParaRPr b="1" i="0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50" name="Google Shape;750;p40"/>
          <p:cNvSpPr txBox="1"/>
          <p:nvPr/>
        </p:nvSpPr>
        <p:spPr>
          <a:xfrm>
            <a:off x="4357218" y="4089400"/>
            <a:ext cx="173793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Feasible 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40"/>
          <p:cNvSpPr txBox="1"/>
          <p:nvPr/>
        </p:nvSpPr>
        <p:spPr>
          <a:xfrm>
            <a:off x="6884250" y="4089400"/>
            <a:ext cx="189043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Infeasible 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40"/>
          <p:cNvSpPr/>
          <p:nvPr/>
        </p:nvSpPr>
        <p:spPr>
          <a:xfrm>
            <a:off x="2915978" y="4224974"/>
            <a:ext cx="120581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forks.c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1"/>
          <p:cNvSpPr txBox="1"/>
          <p:nvPr>
            <p:ph type="title"/>
          </p:nvPr>
        </p:nvSpPr>
        <p:spPr>
          <a:xfrm>
            <a:off x="380999" y="457200"/>
            <a:ext cx="8434737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US"/>
              <a:t> Example: Nested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US"/>
              <a:t>s in children</a:t>
            </a:r>
            <a:endParaRPr/>
          </a:p>
        </p:txBody>
      </p:sp>
      <p:sp>
        <p:nvSpPr>
          <p:cNvPr id="758" name="Google Shape;758;p41"/>
          <p:cNvSpPr txBox="1"/>
          <p:nvPr/>
        </p:nvSpPr>
        <p:spPr>
          <a:xfrm>
            <a:off x="173493" y="1536690"/>
            <a:ext cx="3936933" cy="3139321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fork5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"L0\n"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(fork() ==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"L1\n"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(fork() ==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printf(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"L2\n"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"Bye\n"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9" name="Google Shape;759;p41"/>
          <p:cNvGrpSpPr/>
          <p:nvPr/>
        </p:nvGrpSpPr>
        <p:grpSpPr>
          <a:xfrm>
            <a:off x="4153664" y="1799014"/>
            <a:ext cx="4863336" cy="1782386"/>
            <a:chOff x="4153664" y="1487067"/>
            <a:chExt cx="4863336" cy="1782386"/>
          </a:xfrm>
        </p:grpSpPr>
        <p:sp>
          <p:nvSpPr>
            <p:cNvPr id="760" name="Google Shape;760;p41"/>
            <p:cNvSpPr/>
            <p:nvPr/>
          </p:nvSpPr>
          <p:spPr>
            <a:xfrm>
              <a:off x="4526721" y="2914534"/>
              <a:ext cx="77724" cy="77724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61" name="Google Shape;761;p41"/>
            <p:cNvSpPr txBox="1"/>
            <p:nvPr/>
          </p:nvSpPr>
          <p:spPr>
            <a:xfrm>
              <a:off x="4153664" y="2946288"/>
              <a:ext cx="877276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6102546" y="2903739"/>
              <a:ext cx="77724" cy="77724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6893330" y="2335164"/>
              <a:ext cx="77724" cy="77724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64" name="Google Shape;764;p41"/>
            <p:cNvSpPr txBox="1"/>
            <p:nvPr/>
          </p:nvSpPr>
          <p:spPr>
            <a:xfrm>
              <a:off x="5720576" y="2935493"/>
              <a:ext cx="921523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65" name="Google Shape;765;p41"/>
            <p:cNvCxnSpPr/>
            <p:nvPr/>
          </p:nvCxnSpPr>
          <p:spPr>
            <a:xfrm rot="-5400000">
              <a:off x="7037642" y="1715351"/>
              <a:ext cx="544331" cy="753043"/>
            </a:xfrm>
            <a:prstGeom prst="bentConnector2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66" name="Google Shape;766;p41"/>
            <p:cNvSpPr/>
            <p:nvPr/>
          </p:nvSpPr>
          <p:spPr>
            <a:xfrm>
              <a:off x="7699773" y="1770045"/>
              <a:ext cx="77724" cy="77724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767" name="Google Shape;767;p41"/>
            <p:cNvCxnSpPr/>
            <p:nvPr/>
          </p:nvCxnSpPr>
          <p:spPr>
            <a:xfrm flipH="1" rot="10800000">
              <a:off x="6180270" y="2368266"/>
              <a:ext cx="713060" cy="28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68" name="Google Shape;768;p41"/>
            <p:cNvCxnSpPr/>
            <p:nvPr/>
          </p:nvCxnSpPr>
          <p:spPr>
            <a:xfrm flipH="1" rot="10800000">
              <a:off x="4604445" y="2947637"/>
              <a:ext cx="713060" cy="28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69" name="Google Shape;769;p41"/>
            <p:cNvSpPr txBox="1"/>
            <p:nvPr/>
          </p:nvSpPr>
          <p:spPr>
            <a:xfrm>
              <a:off x="6528379" y="2305691"/>
              <a:ext cx="805139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fork</a:t>
              </a:r>
              <a:endPara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0" name="Google Shape;770;p41"/>
            <p:cNvSpPr txBox="1"/>
            <p:nvPr/>
          </p:nvSpPr>
          <p:spPr>
            <a:xfrm>
              <a:off x="7337145" y="1755826"/>
              <a:ext cx="959164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71" name="Google Shape;771;p41"/>
            <p:cNvCxnSpPr/>
            <p:nvPr/>
          </p:nvCxnSpPr>
          <p:spPr>
            <a:xfrm flipH="1" rot="10800000">
              <a:off x="6966192" y="2362507"/>
              <a:ext cx="713060" cy="28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72" name="Google Shape;772;p41"/>
            <p:cNvSpPr/>
            <p:nvPr/>
          </p:nvSpPr>
          <p:spPr>
            <a:xfrm>
              <a:off x="7679252" y="2318247"/>
              <a:ext cx="77724" cy="77724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73" name="Google Shape;773;p41"/>
            <p:cNvSpPr txBox="1"/>
            <p:nvPr/>
          </p:nvSpPr>
          <p:spPr>
            <a:xfrm>
              <a:off x="7271150" y="2305691"/>
              <a:ext cx="1013615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5314512" y="2914534"/>
              <a:ext cx="77724" cy="77724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75" name="Google Shape;775;p41"/>
            <p:cNvSpPr txBox="1"/>
            <p:nvPr/>
          </p:nvSpPr>
          <p:spPr>
            <a:xfrm>
              <a:off x="5071222" y="2946288"/>
              <a:ext cx="649355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fork</a:t>
              </a:r>
              <a:endPara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76" name="Google Shape;776;p41"/>
            <p:cNvCxnSpPr/>
            <p:nvPr/>
          </p:nvCxnSpPr>
          <p:spPr>
            <a:xfrm flipH="1" rot="10800000">
              <a:off x="5392235" y="2941877"/>
              <a:ext cx="713060" cy="28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77" name="Google Shape;777;p41"/>
            <p:cNvCxnSpPr>
              <a:stCxn id="775" idx="0"/>
            </p:cNvCxnSpPr>
            <p:nvPr/>
          </p:nvCxnSpPr>
          <p:spPr>
            <a:xfrm rot="-5400000">
              <a:off x="5462500" y="2303388"/>
              <a:ext cx="576300" cy="709500"/>
            </a:xfrm>
            <a:prstGeom prst="bentConnector2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78" name="Google Shape;778;p41"/>
            <p:cNvSpPr/>
            <p:nvPr/>
          </p:nvSpPr>
          <p:spPr>
            <a:xfrm>
              <a:off x="6102546" y="2310017"/>
              <a:ext cx="77724" cy="77724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79" name="Google Shape;779;p41"/>
            <p:cNvSpPr txBox="1"/>
            <p:nvPr/>
          </p:nvSpPr>
          <p:spPr>
            <a:xfrm>
              <a:off x="5688672" y="2305691"/>
              <a:ext cx="864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0" name="Google Shape;780;p41"/>
            <p:cNvSpPr txBox="1"/>
            <p:nvPr/>
          </p:nvSpPr>
          <p:spPr>
            <a:xfrm>
              <a:off x="4389726" y="2621511"/>
              <a:ext cx="415536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L0</a:t>
              </a:r>
              <a:endParaRPr b="1" i="0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1" name="Google Shape;781;p41"/>
            <p:cNvSpPr txBox="1"/>
            <p:nvPr/>
          </p:nvSpPr>
          <p:spPr>
            <a:xfrm>
              <a:off x="7549209" y="1487067"/>
              <a:ext cx="415536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L2</a:t>
              </a:r>
              <a:endParaRPr b="1" i="0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2" name="Google Shape;782;p41"/>
            <p:cNvSpPr txBox="1"/>
            <p:nvPr/>
          </p:nvSpPr>
          <p:spPr>
            <a:xfrm>
              <a:off x="5886489" y="2621511"/>
              <a:ext cx="530971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Bye</a:t>
              </a:r>
              <a:endParaRPr b="1" i="0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3" name="Google Shape;783;p41"/>
            <p:cNvSpPr txBox="1"/>
            <p:nvPr/>
          </p:nvSpPr>
          <p:spPr>
            <a:xfrm>
              <a:off x="5944206" y="2055502"/>
              <a:ext cx="415536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L1</a:t>
              </a:r>
              <a:endParaRPr b="1" i="0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4" name="Google Shape;784;p41"/>
            <p:cNvSpPr txBox="1"/>
            <p:nvPr/>
          </p:nvSpPr>
          <p:spPr>
            <a:xfrm>
              <a:off x="7470966" y="2050056"/>
              <a:ext cx="530971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Bye</a:t>
              </a:r>
              <a:endParaRPr b="1" i="0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85" name="Google Shape;785;p41"/>
            <p:cNvCxnSpPr/>
            <p:nvPr/>
          </p:nvCxnSpPr>
          <p:spPr>
            <a:xfrm flipH="1" rot="10800000">
              <a:off x="7759467" y="1816191"/>
              <a:ext cx="713060" cy="28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86" name="Google Shape;786;p41"/>
            <p:cNvSpPr/>
            <p:nvPr/>
          </p:nvSpPr>
          <p:spPr>
            <a:xfrm>
              <a:off x="8472527" y="1767980"/>
              <a:ext cx="77724" cy="77724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87" name="Google Shape;787;p41"/>
            <p:cNvSpPr txBox="1"/>
            <p:nvPr/>
          </p:nvSpPr>
          <p:spPr>
            <a:xfrm>
              <a:off x="8117066" y="1755826"/>
              <a:ext cx="899934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8" name="Google Shape;788;p41"/>
            <p:cNvSpPr txBox="1"/>
            <p:nvPr/>
          </p:nvSpPr>
          <p:spPr>
            <a:xfrm>
              <a:off x="8284766" y="1487067"/>
              <a:ext cx="530971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Bye</a:t>
              </a:r>
              <a:endParaRPr b="1" i="0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89" name="Google Shape;789;p41"/>
          <p:cNvSpPr txBox="1"/>
          <p:nvPr/>
        </p:nvSpPr>
        <p:spPr>
          <a:xfrm>
            <a:off x="4420718" y="4089400"/>
            <a:ext cx="173793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Feasible 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41"/>
          <p:cNvSpPr txBox="1"/>
          <p:nvPr/>
        </p:nvSpPr>
        <p:spPr>
          <a:xfrm>
            <a:off x="6947750" y="4089400"/>
            <a:ext cx="189043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Infeasible 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41"/>
          <p:cNvSpPr/>
          <p:nvPr/>
        </p:nvSpPr>
        <p:spPr>
          <a:xfrm>
            <a:off x="2904610" y="4318348"/>
            <a:ext cx="120581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forks.c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2"/>
          <p:cNvSpPr txBox="1"/>
          <p:nvPr>
            <p:ph type="title"/>
          </p:nvPr>
        </p:nvSpPr>
        <p:spPr>
          <a:xfrm>
            <a:off x="381000" y="417512"/>
            <a:ext cx="6997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Reaping Child Processes</a:t>
            </a:r>
            <a:endParaRPr/>
          </a:p>
        </p:txBody>
      </p:sp>
      <p:sp>
        <p:nvSpPr>
          <p:cNvPr id="797" name="Google Shape;797;p42"/>
          <p:cNvSpPr txBox="1"/>
          <p:nvPr>
            <p:ph idx="1" type="body"/>
          </p:nvPr>
        </p:nvSpPr>
        <p:spPr>
          <a:xfrm>
            <a:off x="359679" y="1098550"/>
            <a:ext cx="8307387" cy="545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Idea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When process terminates, it still consumes system resources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Examples: Exit status, various OS tables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Called a “zombie”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Living corpse, half alive and half dead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Reaping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Performed by parent on terminated child (using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-US"/>
              <a:t>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waitpid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Parent is given exit status information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Kernel then deletes zombie child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What if parent doesn’t reap?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 any parent terminates without reaping a child, then the orphaned child will be reaped by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/>
              <a:t> process (pid == 1)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So, only need explicit reaping in long-running processes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e.g., shells and servers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3"/>
          <p:cNvSpPr txBox="1"/>
          <p:nvPr/>
        </p:nvSpPr>
        <p:spPr>
          <a:xfrm>
            <a:off x="152400" y="2438400"/>
            <a:ext cx="4951413" cy="40036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./forks 7 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 6639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Running Parent, PID = 6639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Terminating Child, PID = 6640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ps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PID TTY          TIME CMD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6585 ttyp9    00:00:00 tcsh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6639 ttyp9    00:00:03 forks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6640 ttyp9    00:00:00 forks &lt;defunct&gt;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6641 ttyp9    00:00:00 ps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kill 6639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    Terminated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ps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PID TTY          TIME CMD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6585 ttyp9    00:00:00 tcsh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6642 ttyp9    00:00:00 ps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3" name="Google Shape;803;p43"/>
          <p:cNvSpPr txBox="1"/>
          <p:nvPr>
            <p:ph type="title"/>
          </p:nvPr>
        </p:nvSpPr>
        <p:spPr>
          <a:xfrm>
            <a:off x="381000" y="504825"/>
            <a:ext cx="200660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Zombie</a:t>
            </a:r>
            <a:br>
              <a:rPr lang="en-US"/>
            </a:br>
            <a:r>
              <a:rPr lang="en-US"/>
              <a:t>Example</a:t>
            </a:r>
            <a:endParaRPr/>
          </a:p>
        </p:txBody>
      </p:sp>
      <p:sp>
        <p:nvSpPr>
          <p:cNvPr id="804" name="Google Shape;804;p43"/>
          <p:cNvSpPr txBox="1"/>
          <p:nvPr>
            <p:ph idx="1" type="body"/>
          </p:nvPr>
        </p:nvSpPr>
        <p:spPr>
          <a:xfrm>
            <a:off x="5181600" y="3994150"/>
            <a:ext cx="3962400" cy="263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b="0" lang="en-US" sz="2000"/>
              <a:t> shows child process as “defunct” (i.e., a zombie)</a:t>
            </a:r>
            <a:endParaRPr b="0" sz="2000"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Killing parent allows child to be reaped by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5" name="Google Shape;805;p43"/>
          <p:cNvSpPr txBox="1"/>
          <p:nvPr/>
        </p:nvSpPr>
        <p:spPr>
          <a:xfrm>
            <a:off x="2547938" y="482164"/>
            <a:ext cx="6453885" cy="2462213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fork7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(fork() ==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*/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4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"Terminating Child, PID = %d\n"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getpid());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4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"Running Parent, PID = %d\n"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getpid());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; </a:t>
            </a:r>
            <a:r>
              <a:rPr b="1" i="0" lang="en-US" sz="14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Infinite loop */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43"/>
          <p:cNvSpPr/>
          <p:nvPr/>
        </p:nvSpPr>
        <p:spPr>
          <a:xfrm>
            <a:off x="7796007" y="2586714"/>
            <a:ext cx="120581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forks.c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07" name="Google Shape;807;p43"/>
          <p:cNvCxnSpPr/>
          <p:nvPr/>
        </p:nvCxnSpPr>
        <p:spPr>
          <a:xfrm flipH="1">
            <a:off x="4267200" y="4267200"/>
            <a:ext cx="990601" cy="1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8" name="Google Shape;808;p43"/>
          <p:cNvCxnSpPr/>
          <p:nvPr/>
        </p:nvCxnSpPr>
        <p:spPr>
          <a:xfrm flipH="1">
            <a:off x="1600200" y="5257800"/>
            <a:ext cx="3657600" cy="30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4"/>
          <p:cNvSpPr txBox="1"/>
          <p:nvPr/>
        </p:nvSpPr>
        <p:spPr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./forks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Terminating Parent, PID = 6675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Running Child, PID = 6676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ps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PID TTY          TIME CMD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6585 ttyp9    00:00:00 tcsh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6676 ttyp9    00:00:06 forks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6677 ttyp9    00:00:00 ps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kill 6676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PID TTY          TIME CMD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6585 ttyp9    00:00:00 tcsh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6678 ttyp9    00:00:00 ps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4" name="Google Shape;814;p44"/>
          <p:cNvSpPr txBox="1"/>
          <p:nvPr>
            <p:ph type="title"/>
          </p:nvPr>
        </p:nvSpPr>
        <p:spPr>
          <a:xfrm>
            <a:off x="152400" y="304800"/>
            <a:ext cx="3657600" cy="1617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Non-</a:t>
            </a:r>
            <a:br>
              <a:rPr lang="en-US"/>
            </a:br>
            <a:r>
              <a:rPr lang="en-US"/>
              <a:t>terminating</a:t>
            </a:r>
            <a:br>
              <a:rPr lang="en-US"/>
            </a:br>
            <a:r>
              <a:rPr lang="en-US"/>
              <a:t>Child Example</a:t>
            </a:r>
            <a:endParaRPr/>
          </a:p>
        </p:txBody>
      </p:sp>
      <p:sp>
        <p:nvSpPr>
          <p:cNvPr id="815" name="Google Shape;815;p44"/>
          <p:cNvSpPr txBox="1"/>
          <p:nvPr>
            <p:ph idx="1" type="body"/>
          </p:nvPr>
        </p:nvSpPr>
        <p:spPr>
          <a:xfrm>
            <a:off x="4356100" y="3765550"/>
            <a:ext cx="4330700" cy="271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Child process still active even though parent has terminated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Must kill child explicitly, or else will keep running indefinitely</a:t>
            </a:r>
            <a:endParaRPr/>
          </a:p>
        </p:txBody>
      </p:sp>
      <p:sp>
        <p:nvSpPr>
          <p:cNvPr id="816" name="Google Shape;816;p44"/>
          <p:cNvSpPr txBox="1"/>
          <p:nvPr/>
        </p:nvSpPr>
        <p:spPr>
          <a:xfrm>
            <a:off x="3276600" y="279400"/>
            <a:ext cx="5743580" cy="3323987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fork8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(fork() ==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5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"Running Child, PID = %d\n"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getpid());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;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Infinite loop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5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"Terminating Parent, PID = %d\n"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getpid());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44"/>
          <p:cNvSpPr/>
          <p:nvPr/>
        </p:nvSpPr>
        <p:spPr>
          <a:xfrm>
            <a:off x="7824769" y="3258881"/>
            <a:ext cx="120581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forks.c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18" name="Google Shape;818;p44"/>
          <p:cNvCxnSpPr/>
          <p:nvPr/>
        </p:nvCxnSpPr>
        <p:spPr>
          <a:xfrm flipH="1">
            <a:off x="3810000" y="4038600"/>
            <a:ext cx="622300" cy="91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19" name="Google Shape;819;p44"/>
          <p:cNvCxnSpPr/>
          <p:nvPr/>
        </p:nvCxnSpPr>
        <p:spPr>
          <a:xfrm flipH="1">
            <a:off x="2362200" y="5029200"/>
            <a:ext cx="2070100" cy="45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5"/>
          <p:cNvSpPr txBox="1"/>
          <p:nvPr>
            <p:ph type="title"/>
          </p:nvPr>
        </p:nvSpPr>
        <p:spPr>
          <a:xfrm>
            <a:off x="304800" y="493712"/>
            <a:ext cx="830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-US"/>
              <a:t>: Synchronizing with Children</a:t>
            </a:r>
            <a:endParaRPr/>
          </a:p>
        </p:txBody>
      </p:sp>
      <p:sp>
        <p:nvSpPr>
          <p:cNvPr id="825" name="Google Shape;825;p45"/>
          <p:cNvSpPr txBox="1"/>
          <p:nvPr>
            <p:ph idx="1" type="body"/>
          </p:nvPr>
        </p:nvSpPr>
        <p:spPr>
          <a:xfrm>
            <a:off x="304800" y="1295400"/>
            <a:ext cx="8255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Parent reaps a child by calling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wait(int *child_status)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Suspends current process until one of its children terminates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 value is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-US"/>
              <a:t> of the child process that terminated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child_status</a:t>
            </a:r>
            <a:r>
              <a:rPr b="1"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!= NULL</a:t>
            </a:r>
            <a:r>
              <a:rPr lang="en-US"/>
              <a:t>, then the integer it points to will be set to  a value that indicates reason the child terminated and the exit status: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Checked using macros defined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wait.h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WIFEXITED, WEXITSTATUS, WIFSIGNALED, WTERMSIG, WIFSTOPPED, WSTOPSIG, WIFCONTINUED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See textbook for details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6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-US"/>
              <a:t>: Synchronizing with Children</a:t>
            </a:r>
            <a:endParaRPr/>
          </a:p>
        </p:txBody>
      </p:sp>
      <p:sp>
        <p:nvSpPr>
          <p:cNvPr id="831" name="Google Shape;831;p46"/>
          <p:cNvSpPr txBox="1"/>
          <p:nvPr/>
        </p:nvSpPr>
        <p:spPr>
          <a:xfrm>
            <a:off x="152400" y="1507391"/>
            <a:ext cx="5743580" cy="3293209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fork9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child_status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(fork() ==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"HC: hello from child\n"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"HP: hello from parent\n"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wait(&amp;child_status);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"CT: child has terminated\n"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"Bye\n"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2" name="Google Shape;832;p46"/>
          <p:cNvGrpSpPr/>
          <p:nvPr/>
        </p:nvGrpSpPr>
        <p:grpSpPr>
          <a:xfrm>
            <a:off x="5936076" y="1959174"/>
            <a:ext cx="3131724" cy="1850826"/>
            <a:chOff x="4592180" y="4635500"/>
            <a:chExt cx="3367445" cy="1990135"/>
          </a:xfrm>
        </p:grpSpPr>
        <p:sp>
          <p:nvSpPr>
            <p:cNvPr id="833" name="Google Shape;833;p46"/>
            <p:cNvSpPr/>
            <p:nvPr/>
          </p:nvSpPr>
          <p:spPr>
            <a:xfrm>
              <a:off x="5709180" y="6228089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6639514" y="6231477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835" name="Google Shape;835;p46"/>
            <p:cNvSpPr txBox="1"/>
            <p:nvPr/>
          </p:nvSpPr>
          <p:spPr>
            <a:xfrm>
              <a:off x="5259804" y="6265446"/>
              <a:ext cx="950256" cy="347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36" name="Google Shape;836;p46"/>
            <p:cNvCxnSpPr/>
            <p:nvPr/>
          </p:nvCxnSpPr>
          <p:spPr>
            <a:xfrm flipH="1" rot="10800000">
              <a:off x="5800620" y="6270421"/>
              <a:ext cx="838894" cy="3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37" name="Google Shape;837;p46"/>
            <p:cNvSpPr txBox="1"/>
            <p:nvPr/>
          </p:nvSpPr>
          <p:spPr>
            <a:xfrm>
              <a:off x="6210159" y="6265446"/>
              <a:ext cx="947223" cy="347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wait</a:t>
              </a:r>
              <a:endPara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38" name="Google Shape;838;p46"/>
            <p:cNvCxnSpPr/>
            <p:nvPr/>
          </p:nvCxnSpPr>
          <p:spPr>
            <a:xfrm flipH="1" rot="10800000">
              <a:off x="6725234" y="6263645"/>
              <a:ext cx="838894" cy="3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39" name="Google Shape;839;p46"/>
            <p:cNvSpPr/>
            <p:nvPr/>
          </p:nvSpPr>
          <p:spPr>
            <a:xfrm>
              <a:off x="7564128" y="6211575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840" name="Google Shape;840;p46"/>
            <p:cNvSpPr txBox="1"/>
            <p:nvPr/>
          </p:nvSpPr>
          <p:spPr>
            <a:xfrm>
              <a:off x="7012402" y="6265446"/>
              <a:ext cx="947223" cy="347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4782080" y="6240789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842" name="Google Shape;842;p46"/>
            <p:cNvSpPr txBox="1"/>
            <p:nvPr/>
          </p:nvSpPr>
          <p:spPr>
            <a:xfrm>
              <a:off x="4592180" y="6278146"/>
              <a:ext cx="799809" cy="347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fork</a:t>
              </a:r>
              <a:endPara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43" name="Google Shape;843;p46"/>
            <p:cNvCxnSpPr/>
            <p:nvPr/>
          </p:nvCxnSpPr>
          <p:spPr>
            <a:xfrm flipH="1" rot="10800000">
              <a:off x="4873520" y="6272957"/>
              <a:ext cx="838894" cy="3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44" name="Google Shape;844;p46"/>
            <p:cNvCxnSpPr>
              <a:endCxn id="845" idx="2"/>
            </p:cNvCxnSpPr>
            <p:nvPr/>
          </p:nvCxnSpPr>
          <p:spPr>
            <a:xfrm rot="-5400000">
              <a:off x="4638180" y="5169809"/>
              <a:ext cx="1262400" cy="879600"/>
            </a:xfrm>
            <a:prstGeom prst="bentConnector2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45" name="Google Shape;845;p46"/>
            <p:cNvSpPr/>
            <p:nvPr/>
          </p:nvSpPr>
          <p:spPr>
            <a:xfrm>
              <a:off x="5709180" y="4932689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6639514" y="4936077"/>
              <a:ext cx="91440" cy="9144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847" name="Google Shape;847;p46"/>
            <p:cNvSpPr txBox="1"/>
            <p:nvPr/>
          </p:nvSpPr>
          <p:spPr>
            <a:xfrm>
              <a:off x="5222269" y="4940300"/>
              <a:ext cx="1017034" cy="347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endPara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48" name="Google Shape;848;p46"/>
            <p:cNvCxnSpPr/>
            <p:nvPr/>
          </p:nvCxnSpPr>
          <p:spPr>
            <a:xfrm flipH="1" rot="10800000">
              <a:off x="5800620" y="4975021"/>
              <a:ext cx="838894" cy="3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49" name="Google Shape;849;p46"/>
            <p:cNvCxnSpPr>
              <a:endCxn id="834" idx="7"/>
            </p:cNvCxnSpPr>
            <p:nvPr/>
          </p:nvCxnSpPr>
          <p:spPr>
            <a:xfrm flipH="1">
              <a:off x="6717563" y="4971668"/>
              <a:ext cx="7800" cy="1273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50" name="Google Shape;850;p46"/>
            <p:cNvSpPr txBox="1"/>
            <p:nvPr/>
          </p:nvSpPr>
          <p:spPr>
            <a:xfrm>
              <a:off x="6242981" y="4639856"/>
              <a:ext cx="947223" cy="347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exit</a:t>
              </a:r>
              <a:endPara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1" name="Google Shape;851;p46"/>
            <p:cNvSpPr txBox="1"/>
            <p:nvPr/>
          </p:nvSpPr>
          <p:spPr>
            <a:xfrm>
              <a:off x="5543922" y="5940811"/>
              <a:ext cx="446813" cy="347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HP</a:t>
              </a:r>
              <a:endParaRPr b="1" i="0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2" name="Google Shape;852;p46"/>
            <p:cNvSpPr txBox="1"/>
            <p:nvPr/>
          </p:nvSpPr>
          <p:spPr>
            <a:xfrm>
              <a:off x="5543922" y="4635500"/>
              <a:ext cx="446813" cy="347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HC</a:t>
              </a:r>
              <a:endParaRPr b="1" i="0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3" name="Google Shape;853;p46"/>
            <p:cNvSpPr txBox="1"/>
            <p:nvPr/>
          </p:nvSpPr>
          <p:spPr>
            <a:xfrm>
              <a:off x="7308765" y="5626100"/>
              <a:ext cx="570937" cy="595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Bye</a:t>
              </a:r>
              <a:endParaRPr b="1" i="0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854" name="Google Shape;854;p46"/>
          <p:cNvSpPr/>
          <p:nvPr/>
        </p:nvSpPr>
        <p:spPr>
          <a:xfrm>
            <a:off x="4800600" y="4495800"/>
            <a:ext cx="120581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forks.c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5" name="Google Shape;855;p46"/>
          <p:cNvSpPr txBox="1"/>
          <p:nvPr/>
        </p:nvSpPr>
        <p:spPr>
          <a:xfrm>
            <a:off x="4817296" y="4999672"/>
            <a:ext cx="173793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Feasible 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46"/>
          <p:cNvSpPr txBox="1"/>
          <p:nvPr/>
        </p:nvSpPr>
        <p:spPr>
          <a:xfrm>
            <a:off x="7024964" y="4999672"/>
            <a:ext cx="189043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Infeasible 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7"/>
          <p:cNvSpPr txBox="1"/>
          <p:nvPr>
            <p:ph type="title"/>
          </p:nvPr>
        </p:nvSpPr>
        <p:spPr>
          <a:xfrm>
            <a:off x="381000" y="381000"/>
            <a:ext cx="65532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Another wait </a:t>
            </a:r>
            <a:r>
              <a:rPr lang="en-US"/>
              <a:t>Example</a:t>
            </a:r>
            <a:endParaRPr/>
          </a:p>
        </p:txBody>
      </p:sp>
      <p:sp>
        <p:nvSpPr>
          <p:cNvPr id="862" name="Google Shape;862;p47"/>
          <p:cNvSpPr txBox="1"/>
          <p:nvPr>
            <p:ph idx="1" type="body"/>
          </p:nvPr>
        </p:nvSpPr>
        <p:spPr>
          <a:xfrm>
            <a:off x="387578" y="1052512"/>
            <a:ext cx="8307388" cy="1233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If multiple children completed, will take in arbitrary order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Can use macros WIFEXITED and WEXITSTATUS to get information about exit status</a:t>
            </a:r>
            <a:endParaRPr/>
          </a:p>
        </p:txBody>
      </p:sp>
      <p:sp>
        <p:nvSpPr>
          <p:cNvPr id="863" name="Google Shape;863;p47"/>
          <p:cNvSpPr txBox="1"/>
          <p:nvPr/>
        </p:nvSpPr>
        <p:spPr>
          <a:xfrm>
            <a:off x="497084" y="2275106"/>
            <a:ext cx="7967145" cy="4278094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fork10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child_status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((pid[i] = fork()) ==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exit(100+i);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 {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Parent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wpid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wait(&amp;child_status);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(WIFEXITED(child_status))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"Child %d terminated with exit status %d\n"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wpid, WEXITSTATUS(child_status));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"Child %d terminate abnormally\n"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wpid);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47"/>
          <p:cNvSpPr/>
          <p:nvPr/>
        </p:nvSpPr>
        <p:spPr>
          <a:xfrm>
            <a:off x="7258413" y="6195537"/>
            <a:ext cx="120581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forks.c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8"/>
          <p:cNvSpPr txBox="1"/>
          <p:nvPr>
            <p:ph type="title"/>
          </p:nvPr>
        </p:nvSpPr>
        <p:spPr>
          <a:xfrm>
            <a:off x="367844" y="493712"/>
            <a:ext cx="88392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Courier New"/>
                <a:ea typeface="Courier New"/>
                <a:cs typeface="Courier New"/>
                <a:sym typeface="Courier New"/>
              </a:rPr>
              <a:t>waitpid</a:t>
            </a:r>
            <a:r>
              <a:rPr lang="en-US" sz="3400"/>
              <a:t>: Waiting for a Specific Process</a:t>
            </a:r>
            <a:endParaRPr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0" name="Google Shape;870;p48"/>
          <p:cNvSpPr txBox="1"/>
          <p:nvPr>
            <p:ph idx="1" type="body"/>
          </p:nvPr>
        </p:nvSpPr>
        <p:spPr>
          <a:xfrm>
            <a:off x="381000" y="1262966"/>
            <a:ext cx="8610600" cy="1099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pid_t waitpid(pid_t pid, int &amp;status, int options)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Suspends current process until specific process terminates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Various options (see textbook)</a:t>
            </a:r>
            <a:endParaRPr/>
          </a:p>
        </p:txBody>
      </p:sp>
      <p:sp>
        <p:nvSpPr>
          <p:cNvPr id="871" name="Google Shape;871;p48"/>
          <p:cNvSpPr txBox="1"/>
          <p:nvPr/>
        </p:nvSpPr>
        <p:spPr>
          <a:xfrm>
            <a:off x="485286" y="2461716"/>
            <a:ext cx="7967145" cy="4278094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fork11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child_status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((pid[i] = fork())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exit(100+i);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N-1; i &gt;= 0; i--)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wpid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waitpid(pid[i], &amp;child_status, 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(WIFEXITED(child_status))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"Child %d terminated with exit status %d\n"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wpid, WEXITSTATUS(child_status));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"Child %d terminate abnormally\n"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wpid);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48"/>
          <p:cNvSpPr/>
          <p:nvPr/>
        </p:nvSpPr>
        <p:spPr>
          <a:xfrm>
            <a:off x="7246615" y="6382147"/>
            <a:ext cx="120581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forks.c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9"/>
          <p:cNvSpPr txBox="1"/>
          <p:nvPr>
            <p:ph type="title"/>
          </p:nvPr>
        </p:nvSpPr>
        <p:spPr>
          <a:xfrm>
            <a:off x="228600" y="381000"/>
            <a:ext cx="8610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lang="en-US" sz="3400"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lang="en-US" sz="3400"/>
              <a:t> Loading and Running Programs</a:t>
            </a:r>
            <a:endParaRPr/>
          </a:p>
        </p:txBody>
      </p:sp>
      <p:sp>
        <p:nvSpPr>
          <p:cNvPr id="878" name="Google Shape;878;p49"/>
          <p:cNvSpPr txBox="1"/>
          <p:nvPr>
            <p:ph idx="1" type="body"/>
          </p:nvPr>
        </p:nvSpPr>
        <p:spPr>
          <a:xfrm>
            <a:off x="228600" y="13716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 execve(char *filename, char *argv[], char *envp[])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Loads and runs in the current process: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Executable  file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Can be object file or script file beginning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#!interpreter         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(e.g.,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…with argument list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By convention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argv[0]==filename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…and  environment variable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envp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“name=value” strings (e.g.,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USER=droh</a:t>
            </a:r>
            <a:r>
              <a:rPr lang="en-US"/>
              <a:t>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getenv, putenv, printenv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Overwrites code, data, and stack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Retains PID, open files and signal context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Called </a:t>
            </a:r>
            <a:r>
              <a:rPr lang="en-US">
                <a:solidFill>
                  <a:srgbClr val="FF0000"/>
                </a:solidFill>
              </a:rPr>
              <a:t>once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never </a:t>
            </a:r>
            <a:r>
              <a:rPr lang="en-US"/>
              <a:t>returns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…except if there is an error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304800" y="493712"/>
            <a:ext cx="8686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Exceptional Control Flow</a:t>
            </a:r>
            <a:endParaRPr/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303213" y="1282700"/>
            <a:ext cx="8281987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Exists at all levels of a computer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Low level mechanisms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1. </a:t>
            </a:r>
            <a:r>
              <a:rPr b="1" lang="en-US">
                <a:solidFill>
                  <a:srgbClr val="FF0000"/>
                </a:solidFill>
              </a:rPr>
              <a:t>Exceptions </a:t>
            </a:r>
            <a:endParaRPr b="1">
              <a:solidFill>
                <a:srgbClr val="FF0000"/>
              </a:solidFill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Change in control flow in response to a system event </a:t>
            </a:r>
            <a:br>
              <a:rPr lang="en-US"/>
            </a:br>
            <a:r>
              <a:rPr lang="en-US"/>
              <a:t>(i.e.,  change in system state)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Implemented using combination of hardware and OS software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Higher level mechanisms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2. </a:t>
            </a:r>
            <a:r>
              <a:rPr b="1" lang="en-US">
                <a:solidFill>
                  <a:srgbClr val="FF0000"/>
                </a:solidFill>
              </a:rPr>
              <a:t>Process context switch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Implemented by OS software and hardware timer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3. </a:t>
            </a:r>
            <a:r>
              <a:rPr b="1" lang="en-US">
                <a:solidFill>
                  <a:srgbClr val="FF0000"/>
                </a:solidFill>
              </a:rPr>
              <a:t>Signals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Implemented by OS software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4. </a:t>
            </a:r>
            <a:r>
              <a:rPr b="1" lang="en-US">
                <a:solidFill>
                  <a:srgbClr val="FF0000"/>
                </a:solidFill>
              </a:rPr>
              <a:t>Nonlocal jumps</a:t>
            </a:r>
            <a:r>
              <a:rPr lang="en-US"/>
              <a:t>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setjmp()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longjmp()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Implemented by C runtime library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0"/>
          <p:cNvSpPr txBox="1"/>
          <p:nvPr>
            <p:ph type="title"/>
          </p:nvPr>
        </p:nvSpPr>
        <p:spPr>
          <a:xfrm>
            <a:off x="152400" y="762000"/>
            <a:ext cx="3259926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Structure of </a:t>
            </a:r>
            <a:br>
              <a:rPr lang="en-US"/>
            </a:br>
            <a:r>
              <a:rPr lang="en-US"/>
              <a:t>the stack when a new program starts</a:t>
            </a:r>
            <a:endParaRPr/>
          </a:p>
        </p:txBody>
      </p:sp>
      <p:sp>
        <p:nvSpPr>
          <p:cNvPr id="884" name="Google Shape;884;p50"/>
          <p:cNvSpPr/>
          <p:nvPr/>
        </p:nvSpPr>
        <p:spPr>
          <a:xfrm>
            <a:off x="3997944" y="381000"/>
            <a:ext cx="2819400" cy="685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Null-terminated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environment variable 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50"/>
          <p:cNvSpPr/>
          <p:nvPr/>
        </p:nvSpPr>
        <p:spPr>
          <a:xfrm>
            <a:off x="3997944" y="1066800"/>
            <a:ext cx="2819400" cy="685800"/>
          </a:xfrm>
          <a:prstGeom prst="rect">
            <a:avLst/>
          </a:prstGeom>
          <a:solidFill>
            <a:srgbClr val="ADADE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Null-terminated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command-line arg 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50"/>
          <p:cNvSpPr/>
          <p:nvPr/>
        </p:nvSpPr>
        <p:spPr>
          <a:xfrm>
            <a:off x="3997944" y="1752600"/>
            <a:ext cx="2819400" cy="3048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7" name="Google Shape;887;p50"/>
          <p:cNvSpPr/>
          <p:nvPr/>
        </p:nvSpPr>
        <p:spPr>
          <a:xfrm>
            <a:off x="3997944" y="2057400"/>
            <a:ext cx="28194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envp[n] == 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50"/>
          <p:cNvSpPr/>
          <p:nvPr/>
        </p:nvSpPr>
        <p:spPr>
          <a:xfrm>
            <a:off x="3997944" y="2362200"/>
            <a:ext cx="28194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envp[n-1]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50"/>
          <p:cNvSpPr/>
          <p:nvPr/>
        </p:nvSpPr>
        <p:spPr>
          <a:xfrm>
            <a:off x="3997944" y="2667000"/>
            <a:ext cx="28194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50"/>
          <p:cNvSpPr/>
          <p:nvPr/>
        </p:nvSpPr>
        <p:spPr>
          <a:xfrm>
            <a:off x="3997944" y="2971800"/>
            <a:ext cx="28194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envp[0]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50"/>
          <p:cNvSpPr/>
          <p:nvPr/>
        </p:nvSpPr>
        <p:spPr>
          <a:xfrm>
            <a:off x="3997944" y="3276600"/>
            <a:ext cx="2819400" cy="304800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argv[argc] = 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50"/>
          <p:cNvSpPr/>
          <p:nvPr/>
        </p:nvSpPr>
        <p:spPr>
          <a:xfrm>
            <a:off x="3997944" y="3581400"/>
            <a:ext cx="2819400" cy="304800"/>
          </a:xfrm>
          <a:prstGeom prst="rect">
            <a:avLst/>
          </a:prstGeom>
          <a:solidFill>
            <a:srgbClr val="ADADE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argv[argc-1]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50"/>
          <p:cNvSpPr/>
          <p:nvPr/>
        </p:nvSpPr>
        <p:spPr>
          <a:xfrm>
            <a:off x="3997944" y="3886200"/>
            <a:ext cx="2819400" cy="304800"/>
          </a:xfrm>
          <a:prstGeom prst="rect">
            <a:avLst/>
          </a:prstGeom>
          <a:solidFill>
            <a:srgbClr val="ADADE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50"/>
          <p:cNvSpPr/>
          <p:nvPr/>
        </p:nvSpPr>
        <p:spPr>
          <a:xfrm>
            <a:off x="3997944" y="4191000"/>
            <a:ext cx="2819400" cy="304800"/>
          </a:xfrm>
          <a:prstGeom prst="rect">
            <a:avLst/>
          </a:prstGeom>
          <a:solidFill>
            <a:srgbClr val="ADADE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argv[0]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50"/>
          <p:cNvSpPr/>
          <p:nvPr/>
        </p:nvSpPr>
        <p:spPr>
          <a:xfrm>
            <a:off x="4009385" y="5488077"/>
            <a:ext cx="2819400" cy="685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Future stack frame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6" name="Google Shape;896;p50"/>
          <p:cNvSpPr txBox="1"/>
          <p:nvPr/>
        </p:nvSpPr>
        <p:spPr>
          <a:xfrm>
            <a:off x="7709422" y="2416442"/>
            <a:ext cx="1339279" cy="646331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environ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(global var)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97" name="Google Shape;897;p50"/>
          <p:cNvCxnSpPr/>
          <p:nvPr/>
        </p:nvCxnSpPr>
        <p:spPr>
          <a:xfrm>
            <a:off x="3045404" y="4435332"/>
            <a:ext cx="961021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898" name="Google Shape;898;p50"/>
          <p:cNvCxnSpPr/>
          <p:nvPr/>
        </p:nvCxnSpPr>
        <p:spPr>
          <a:xfrm rot="10800000">
            <a:off x="3616944" y="4279900"/>
            <a:ext cx="4953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99" name="Google Shape;899;p50"/>
          <p:cNvCxnSpPr/>
          <p:nvPr/>
        </p:nvCxnSpPr>
        <p:spPr>
          <a:xfrm rot="10800000">
            <a:off x="3616944" y="1676400"/>
            <a:ext cx="0" cy="259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00" name="Google Shape;900;p50"/>
          <p:cNvCxnSpPr/>
          <p:nvPr/>
        </p:nvCxnSpPr>
        <p:spPr>
          <a:xfrm>
            <a:off x="3616944" y="1676400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901" name="Google Shape;901;p50"/>
          <p:cNvCxnSpPr/>
          <p:nvPr/>
        </p:nvCxnSpPr>
        <p:spPr>
          <a:xfrm rot="10800000">
            <a:off x="6703044" y="3060700"/>
            <a:ext cx="4953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02" name="Google Shape;902;p50"/>
          <p:cNvCxnSpPr/>
          <p:nvPr/>
        </p:nvCxnSpPr>
        <p:spPr>
          <a:xfrm rot="10800000">
            <a:off x="7236444" y="990600"/>
            <a:ext cx="0" cy="2057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03" name="Google Shape;903;p50"/>
          <p:cNvCxnSpPr/>
          <p:nvPr/>
        </p:nvCxnSpPr>
        <p:spPr>
          <a:xfrm>
            <a:off x="6817344" y="990600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med" w="med" type="triangle"/>
            <a:tailEnd len="sm" w="sm" type="none"/>
          </a:ln>
        </p:spPr>
      </p:cxnSp>
      <p:sp>
        <p:nvSpPr>
          <p:cNvPr id="904" name="Google Shape;904;p50"/>
          <p:cNvSpPr/>
          <p:nvPr/>
        </p:nvSpPr>
        <p:spPr>
          <a:xfrm>
            <a:off x="4112244" y="4238625"/>
            <a:ext cx="92075" cy="92075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5" name="Google Shape;905;p50"/>
          <p:cNvSpPr/>
          <p:nvPr/>
        </p:nvSpPr>
        <p:spPr>
          <a:xfrm>
            <a:off x="6626844" y="3019425"/>
            <a:ext cx="92075" cy="92075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6" name="Google Shape;906;p50"/>
          <p:cNvSpPr txBox="1"/>
          <p:nvPr/>
        </p:nvSpPr>
        <p:spPr>
          <a:xfrm>
            <a:off x="7040835" y="288409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Bottom of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50"/>
          <p:cNvSpPr txBox="1"/>
          <p:nvPr/>
        </p:nvSpPr>
        <p:spPr>
          <a:xfrm>
            <a:off x="7027849" y="5251303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Top of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8" name="Google Shape;908;p50"/>
          <p:cNvCxnSpPr/>
          <p:nvPr/>
        </p:nvCxnSpPr>
        <p:spPr>
          <a:xfrm>
            <a:off x="7406067" y="3154102"/>
            <a:ext cx="398673" cy="19424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09" name="Google Shape;909;p50"/>
          <p:cNvCxnSpPr/>
          <p:nvPr/>
        </p:nvCxnSpPr>
        <p:spPr>
          <a:xfrm flipH="1">
            <a:off x="6830040" y="3153838"/>
            <a:ext cx="585722" cy="1600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910" name="Google Shape;910;p50"/>
          <p:cNvSpPr txBox="1"/>
          <p:nvPr/>
        </p:nvSpPr>
        <p:spPr>
          <a:xfrm>
            <a:off x="1912773" y="4132836"/>
            <a:ext cx="1113300" cy="584700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argv(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50"/>
          <p:cNvSpPr txBox="1"/>
          <p:nvPr/>
        </p:nvSpPr>
        <p:spPr>
          <a:xfrm>
            <a:off x="7781869" y="3243116"/>
            <a:ext cx="1189831" cy="620121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envp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(in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12" name="Google Shape;912;p50"/>
          <p:cNvCxnSpPr/>
          <p:nvPr/>
        </p:nvCxnSpPr>
        <p:spPr>
          <a:xfrm flipH="1" rot="10800000">
            <a:off x="7421182" y="2940361"/>
            <a:ext cx="398673" cy="19424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13" name="Google Shape;913;p50"/>
          <p:cNvSpPr/>
          <p:nvPr/>
        </p:nvSpPr>
        <p:spPr>
          <a:xfrm>
            <a:off x="4001615" y="4801237"/>
            <a:ext cx="2819400" cy="685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Stack frame for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libc_start_main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4" name="Google Shape;914;p50"/>
          <p:cNvSpPr/>
          <p:nvPr/>
        </p:nvSpPr>
        <p:spPr>
          <a:xfrm>
            <a:off x="4001614" y="4502315"/>
            <a:ext cx="2819400" cy="3048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15" name="Google Shape;915;p50"/>
          <p:cNvSpPr txBox="1"/>
          <p:nvPr/>
        </p:nvSpPr>
        <p:spPr>
          <a:xfrm>
            <a:off x="1905000" y="4914535"/>
            <a:ext cx="1113312" cy="584776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argc(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5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lang="en-US"/>
              <a:t> Example</a:t>
            </a:r>
            <a:endParaRPr/>
          </a:p>
        </p:txBody>
      </p:sp>
      <p:sp>
        <p:nvSpPr>
          <p:cNvPr id="921" name="Google Shape;921;p51"/>
          <p:cNvSpPr/>
          <p:nvPr/>
        </p:nvSpPr>
        <p:spPr>
          <a:xfrm>
            <a:off x="2590800" y="3352800"/>
            <a:ext cx="2209800" cy="304800"/>
          </a:xfrm>
          <a:prstGeom prst="rect">
            <a:avLst/>
          </a:prstGeom>
          <a:solidFill>
            <a:srgbClr val="D5F1C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envp[n] = NULL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2" name="Google Shape;922;p51"/>
          <p:cNvSpPr/>
          <p:nvPr/>
        </p:nvSpPr>
        <p:spPr>
          <a:xfrm>
            <a:off x="2590800" y="3657600"/>
            <a:ext cx="2209800" cy="304800"/>
          </a:xfrm>
          <a:prstGeom prst="rect">
            <a:avLst/>
          </a:prstGeom>
          <a:solidFill>
            <a:srgbClr val="D5F1C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envp[n-1]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3" name="Google Shape;923;p51"/>
          <p:cNvSpPr/>
          <p:nvPr/>
        </p:nvSpPr>
        <p:spPr>
          <a:xfrm>
            <a:off x="2590800" y="4267200"/>
            <a:ext cx="2209800" cy="293132"/>
          </a:xfrm>
          <a:prstGeom prst="rect">
            <a:avLst/>
          </a:prstGeom>
          <a:solidFill>
            <a:srgbClr val="D5F1C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envp[0]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4" name="Google Shape;924;p51"/>
          <p:cNvSpPr/>
          <p:nvPr/>
        </p:nvSpPr>
        <p:spPr>
          <a:xfrm>
            <a:off x="2590800" y="3962400"/>
            <a:ext cx="2209800" cy="304800"/>
          </a:xfrm>
          <a:prstGeom prst="rect">
            <a:avLst/>
          </a:prstGeom>
          <a:solidFill>
            <a:srgbClr val="D5F1C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5" name="Google Shape;925;p51"/>
          <p:cNvSpPr/>
          <p:nvPr/>
        </p:nvSpPr>
        <p:spPr>
          <a:xfrm>
            <a:off x="2590799" y="2035998"/>
            <a:ext cx="2743201" cy="273338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myargv[argc] = NULL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6" name="Google Shape;926;p51"/>
          <p:cNvSpPr/>
          <p:nvPr/>
        </p:nvSpPr>
        <p:spPr>
          <a:xfrm>
            <a:off x="2590800" y="2297668"/>
            <a:ext cx="2743200" cy="3048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myargv[2]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7" name="Google Shape;927;p51"/>
          <p:cNvSpPr/>
          <p:nvPr/>
        </p:nvSpPr>
        <p:spPr>
          <a:xfrm>
            <a:off x="2590800" y="2831068"/>
            <a:ext cx="2743200" cy="3048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myargv[0]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8" name="Google Shape;928;p51"/>
          <p:cNvSpPr/>
          <p:nvPr/>
        </p:nvSpPr>
        <p:spPr>
          <a:xfrm>
            <a:off x="2590800" y="2602468"/>
            <a:ext cx="2743200" cy="273338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myargv[1]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9" name="Google Shape;929;p51"/>
          <p:cNvSpPr txBox="1"/>
          <p:nvPr/>
        </p:nvSpPr>
        <p:spPr>
          <a:xfrm>
            <a:off x="6086905" y="2907268"/>
            <a:ext cx="1431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/bin/ls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51"/>
          <p:cNvSpPr txBox="1"/>
          <p:nvPr/>
        </p:nvSpPr>
        <p:spPr>
          <a:xfrm>
            <a:off x="6086905" y="2598155"/>
            <a:ext cx="873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-lt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51"/>
          <p:cNvSpPr txBox="1"/>
          <p:nvPr/>
        </p:nvSpPr>
        <p:spPr>
          <a:xfrm>
            <a:off x="6089388" y="2297668"/>
            <a:ext cx="2114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/usr/include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51"/>
          <p:cNvSpPr txBox="1"/>
          <p:nvPr/>
        </p:nvSpPr>
        <p:spPr>
          <a:xfrm>
            <a:off x="5562600" y="4234130"/>
            <a:ext cx="17011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USER=droh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51"/>
          <p:cNvSpPr txBox="1"/>
          <p:nvPr/>
        </p:nvSpPr>
        <p:spPr>
          <a:xfrm>
            <a:off x="5562600" y="3624074"/>
            <a:ext cx="22525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PWD=/usr/droh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4" name="Google Shape;934;p51"/>
          <p:cNvCxnSpPr/>
          <p:nvPr/>
        </p:nvCxnSpPr>
        <p:spPr>
          <a:xfrm>
            <a:off x="5334000" y="3091130"/>
            <a:ext cx="717550" cy="80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5" name="Google Shape;935;p51"/>
          <p:cNvCxnSpPr/>
          <p:nvPr/>
        </p:nvCxnSpPr>
        <p:spPr>
          <a:xfrm flipH="1" rot="10800000">
            <a:off x="5334000" y="2782821"/>
            <a:ext cx="717550" cy="350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6" name="Google Shape;936;p51"/>
          <p:cNvCxnSpPr/>
          <p:nvPr/>
        </p:nvCxnSpPr>
        <p:spPr>
          <a:xfrm>
            <a:off x="5334000" y="2481530"/>
            <a:ext cx="736469" cy="80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7" name="Google Shape;937;p51"/>
          <p:cNvCxnSpPr>
            <a:stCxn id="923" idx="3"/>
            <a:endCxn id="932" idx="1"/>
          </p:cNvCxnSpPr>
          <p:nvPr/>
        </p:nvCxnSpPr>
        <p:spPr>
          <a:xfrm>
            <a:off x="4800600" y="4413766"/>
            <a:ext cx="762000" cy="5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8" name="Google Shape;938;p51"/>
          <p:cNvCxnSpPr>
            <a:stCxn id="922" idx="3"/>
            <a:endCxn id="933" idx="1"/>
          </p:cNvCxnSpPr>
          <p:nvPr/>
        </p:nvCxnSpPr>
        <p:spPr>
          <a:xfrm flipH="1" rot="10800000">
            <a:off x="4800600" y="3808800"/>
            <a:ext cx="762000" cy="1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39" name="Google Shape;939;p51"/>
          <p:cNvSpPr txBox="1"/>
          <p:nvPr/>
        </p:nvSpPr>
        <p:spPr>
          <a:xfrm>
            <a:off x="685800" y="4376470"/>
            <a:ext cx="1154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environ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0" name="Google Shape;940;p51"/>
          <p:cNvCxnSpPr/>
          <p:nvPr/>
        </p:nvCxnSpPr>
        <p:spPr>
          <a:xfrm flipH="1" rot="10800000">
            <a:off x="1828800" y="4560332"/>
            <a:ext cx="717550" cy="80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41" name="Google Shape;941;p51"/>
          <p:cNvSpPr txBox="1"/>
          <p:nvPr/>
        </p:nvSpPr>
        <p:spPr>
          <a:xfrm>
            <a:off x="838200" y="2907268"/>
            <a:ext cx="1015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myargv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2" name="Google Shape;942;p51"/>
          <p:cNvCxnSpPr/>
          <p:nvPr/>
        </p:nvCxnSpPr>
        <p:spPr>
          <a:xfrm flipH="1" rot="10800000">
            <a:off x="1828800" y="3091130"/>
            <a:ext cx="717550" cy="80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43" name="Google Shape;943;p51"/>
          <p:cNvSpPr txBox="1"/>
          <p:nvPr/>
        </p:nvSpPr>
        <p:spPr>
          <a:xfrm>
            <a:off x="622643" y="4983540"/>
            <a:ext cx="7225957" cy="156966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1600" u="none" cap="none" strike="noStrike">
                <a:solidFill>
                  <a:srgbClr val="9D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Fork()) == 0) {   </a:t>
            </a:r>
            <a:r>
              <a:rPr b="1" i="0" lang="en-US" sz="1600" u="none" cap="none" strike="noStrike">
                <a:solidFill>
                  <a:srgbClr val="9D0003"/>
                </a:solidFill>
                <a:latin typeface="Arial"/>
                <a:ea typeface="Arial"/>
                <a:cs typeface="Arial"/>
                <a:sym typeface="Arial"/>
              </a:rPr>
              <a:t>/* Child runs program */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1600" u="none" cap="none" strike="noStrike">
                <a:solidFill>
                  <a:srgbClr val="9D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(execve(myargv[0], myargv, environ) &lt; 0) { 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printf(</a:t>
            </a:r>
            <a:r>
              <a:rPr b="1" i="0" lang="en-US" sz="1600" u="none" cap="none" strike="noStrike">
                <a:solidFill>
                  <a:srgbClr val="72004C"/>
                </a:solidFill>
                <a:latin typeface="Arial"/>
                <a:ea typeface="Arial"/>
                <a:cs typeface="Arial"/>
                <a:sym typeface="Arial"/>
              </a:rPr>
              <a:t>"%s: Command not found.\n"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myargv[0]);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exit(1);                              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}                                                                                               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                                                                                                   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51"/>
          <p:cNvSpPr txBox="1"/>
          <p:nvPr/>
        </p:nvSpPr>
        <p:spPr>
          <a:xfrm>
            <a:off x="381000" y="1262966"/>
            <a:ext cx="7568111" cy="456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/bin/ls –lt /usr/include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child process using current environment: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51"/>
          <p:cNvSpPr txBox="1"/>
          <p:nvPr/>
        </p:nvSpPr>
        <p:spPr>
          <a:xfrm>
            <a:off x="457200" y="2362200"/>
            <a:ext cx="1708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(argc == 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951" name="Google Shape;951;p5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Exceptions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Events that require nonstandard control flow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Generated externally (interrupts) or internally (traps and faults)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At any given time, system has multiple active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Only one can execute at a time on a single core, though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process appears to have total control of </a:t>
            </a:r>
            <a:br>
              <a:rPr lang="en-US"/>
            </a:br>
            <a:r>
              <a:rPr lang="en-US"/>
              <a:t>processor + private memory space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 (cont.)</a:t>
            </a:r>
            <a:endParaRPr/>
          </a:p>
        </p:txBody>
      </p:sp>
      <p:sp>
        <p:nvSpPr>
          <p:cNvPr id="957" name="Google Shape;957;p5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Spawning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One call, two returns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 completion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One call, no return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Reaping and waiting for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-US"/>
              <a:t>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waitpid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Loading and running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lang="en-US"/>
              <a:t> (or variant)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One call, (normally) no return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Exceptional Control Flow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Exceptions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Processes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Process Control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/>
          <p:nvPr/>
        </p:nvSpPr>
        <p:spPr>
          <a:xfrm>
            <a:off x="825500" y="3429000"/>
            <a:ext cx="7570461" cy="2971800"/>
          </a:xfrm>
          <a:prstGeom prst="rect">
            <a:avLst/>
          </a:prstGeom>
          <a:solidFill>
            <a:srgbClr val="E9E1C9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381000" y="533400"/>
            <a:ext cx="3352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Exceptions</a:t>
            </a:r>
            <a:endParaRPr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381000" y="1371600"/>
            <a:ext cx="8686800" cy="1902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An </a:t>
            </a:r>
            <a:r>
              <a:rPr i="1" lang="en-US">
                <a:solidFill>
                  <a:srgbClr val="C00000"/>
                </a:solidFill>
              </a:rPr>
              <a:t>exception</a:t>
            </a:r>
            <a:r>
              <a:rPr lang="en-US"/>
              <a:t> is a transfer of control to the OS </a:t>
            </a:r>
            <a:r>
              <a:rPr i="1" lang="en-US"/>
              <a:t>kernel</a:t>
            </a:r>
            <a:r>
              <a:rPr lang="en-US"/>
              <a:t> in response to some </a:t>
            </a:r>
            <a:r>
              <a:rPr i="1" lang="en-US"/>
              <a:t>event</a:t>
            </a:r>
            <a:r>
              <a:rPr lang="en-US"/>
              <a:t>  (i.e., change in processor state)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Kernel is the memory-resident part of the 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Examples of events: Divide by 0, arithmetic overflow, page fault, I/O request completes, typing Ctrl-C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2494562" y="3500438"/>
            <a:ext cx="1544038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5105400" y="3500438"/>
            <a:ext cx="1779228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7"/>
          <p:cNvCxnSpPr/>
          <p:nvPr/>
        </p:nvCxnSpPr>
        <p:spPr>
          <a:xfrm>
            <a:off x="3233738" y="4022725"/>
            <a:ext cx="0" cy="5984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7"/>
          <p:cNvCxnSpPr/>
          <p:nvPr/>
        </p:nvCxnSpPr>
        <p:spPr>
          <a:xfrm>
            <a:off x="3240088" y="4627563"/>
            <a:ext cx="28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7"/>
          <p:cNvCxnSpPr/>
          <p:nvPr/>
        </p:nvCxnSpPr>
        <p:spPr>
          <a:xfrm>
            <a:off x="6053138" y="4633913"/>
            <a:ext cx="0" cy="59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7"/>
          <p:cNvCxnSpPr/>
          <p:nvPr/>
        </p:nvCxnSpPr>
        <p:spPr>
          <a:xfrm rot="10800000">
            <a:off x="3227388" y="4697413"/>
            <a:ext cx="2832100" cy="54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7"/>
          <p:cNvCxnSpPr/>
          <p:nvPr/>
        </p:nvCxnSpPr>
        <p:spPr>
          <a:xfrm>
            <a:off x="3233738" y="4724400"/>
            <a:ext cx="0" cy="15128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p7"/>
          <p:cNvSpPr/>
          <p:nvPr/>
        </p:nvSpPr>
        <p:spPr>
          <a:xfrm>
            <a:off x="4102100" y="4300538"/>
            <a:ext cx="1142586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6083300" y="4573588"/>
            <a:ext cx="2146300" cy="92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3733800" y="5140794"/>
            <a:ext cx="2093505" cy="92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 to I_current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2713" lvl="0" marL="1127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I_next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2713" lvl="0" marL="1127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1040139" y="4359166"/>
            <a:ext cx="804863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Event </a:t>
            </a:r>
            <a:endParaRPr b="1" i="1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2396803" y="4395951"/>
            <a:ext cx="86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I_current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2613978" y="4601310"/>
            <a:ext cx="6499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I_next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7"/>
          <p:cNvCxnSpPr/>
          <p:nvPr/>
        </p:nvCxnSpPr>
        <p:spPr>
          <a:xfrm>
            <a:off x="1716251" y="4544623"/>
            <a:ext cx="685800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/>
          <p:nvPr/>
        </p:nvSpPr>
        <p:spPr>
          <a:xfrm>
            <a:off x="611188" y="3556000"/>
            <a:ext cx="12192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611188" y="3784600"/>
            <a:ext cx="12192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611188" y="4013200"/>
            <a:ext cx="12192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1179513" y="4076700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390525" y="3505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390525" y="3708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3905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1004888" y="4025900"/>
            <a:ext cx="436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611188" y="4495800"/>
            <a:ext cx="12192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223838" y="4445000"/>
            <a:ext cx="4492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1179513" y="3644900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1179513" y="3860800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1179513" y="4559300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3" name="Google Shape;143;p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Exception Tables</a:t>
            </a:r>
            <a:endParaRPr/>
          </a:p>
        </p:txBody>
      </p:sp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5181600" y="2340138"/>
            <a:ext cx="3810000" cy="322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Each type of event has a </a:t>
            </a:r>
            <a:br>
              <a:rPr lang="en-US" sz="2000"/>
            </a:br>
            <a:r>
              <a:rPr lang="en-US" sz="2000"/>
              <a:t>unique exception number k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k = index into exception table </a:t>
            </a:r>
            <a:br>
              <a:rPr lang="en-US" sz="2000"/>
            </a:br>
            <a:r>
              <a:rPr lang="en-US" sz="2000"/>
              <a:t>(a.k.a. interrupt vector)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Handler k is called each time </a:t>
            </a:r>
            <a:br>
              <a:rPr lang="en-US" sz="2000"/>
            </a:br>
            <a:r>
              <a:rPr lang="en-US" sz="2000"/>
              <a:t>exception k occurs</a:t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511624" y="2993480"/>
            <a:ext cx="1012376" cy="58220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8"/>
          <p:cNvCxnSpPr/>
          <p:nvPr/>
        </p:nvCxnSpPr>
        <p:spPr>
          <a:xfrm flipH="1" rot="10800000">
            <a:off x="1220788" y="3797300"/>
            <a:ext cx="1219200" cy="31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8"/>
          <p:cNvCxnSpPr/>
          <p:nvPr/>
        </p:nvCxnSpPr>
        <p:spPr>
          <a:xfrm flipH="1" rot="10800000">
            <a:off x="1220788" y="2425700"/>
            <a:ext cx="1219200" cy="1257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8"/>
          <p:cNvSpPr/>
          <p:nvPr/>
        </p:nvSpPr>
        <p:spPr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handler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handler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8"/>
          <p:cNvCxnSpPr/>
          <p:nvPr/>
        </p:nvCxnSpPr>
        <p:spPr>
          <a:xfrm flipH="1" rot="10800000">
            <a:off x="1220788" y="3111500"/>
            <a:ext cx="1219200" cy="7937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" name="Google Shape;151;p8"/>
          <p:cNvSpPr/>
          <p:nvPr/>
        </p:nvSpPr>
        <p:spPr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handler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handler 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3581400" y="4406900"/>
            <a:ext cx="4365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8"/>
          <p:cNvCxnSpPr/>
          <p:nvPr/>
        </p:nvCxnSpPr>
        <p:spPr>
          <a:xfrm>
            <a:off x="1220788" y="4603750"/>
            <a:ext cx="1219200" cy="501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p8"/>
          <p:cNvSpPr txBox="1"/>
          <p:nvPr/>
        </p:nvSpPr>
        <p:spPr>
          <a:xfrm>
            <a:off x="433551" y="1625025"/>
            <a:ext cx="10608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Exception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8"/>
          <p:cNvCxnSpPr/>
          <p:nvPr/>
        </p:nvCxnSpPr>
        <p:spPr>
          <a:xfrm rot="5400000">
            <a:off x="-124894" y="2837150"/>
            <a:ext cx="1336100" cy="1588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396766" y="569912"/>
            <a:ext cx="79121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Asynchronous Exceptions (Interrupts)</a:t>
            </a:r>
            <a:endParaRPr/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Caused by events external to the processor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Indicated by setting the processor’s </a:t>
            </a:r>
            <a:r>
              <a:rPr i="1" lang="en-US"/>
              <a:t>interrupt pin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Handler returns to “next” instruction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Timer interrupt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Every few ms, an external timer chip triggers an interrupt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Used by the kernel to take back control from user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 I/O interrupt from external device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Hitting Ctrl-C at the keyboard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Arrival of a packet from a network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Arrival of data from a disk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2011-10-11T15:51:12Z</dcterms:created>
  <dc:creator>Markus Pueschel</dc:creator>
</cp:coreProperties>
</file>