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spreadsheetml.sheet" PartName="/ppt/embeddings/Microsoft_Excel_Sheet3.xlsx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7302500" cy="9586900"/>
  <p:embeddedFontLst>
    <p:embeddedFont>
      <p:font typeface="Arial Narrow"/>
      <p:regular r:id="rId41"/>
      <p:bold r:id="rId42"/>
      <p:italic r:id="rId43"/>
      <p:boldItalic r:id="rId44"/>
    </p:embeddedFon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7" roundtripDataSignature="AMtx7mjU7bD3XkVUxdBws5JAA5cv2CVq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BBFEBA-2B11-4932-8C3E-EEFDB2A270B8}">
  <a:tblStyle styleId="{5FBBFEBA-2B11-4932-8C3E-EEFDB2A270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ArialNarrow-bold.fntdata"/><Relationship Id="rId41" Type="http://schemas.openxmlformats.org/officeDocument/2006/relationships/font" Target="fonts/ArialNarrow-regular.fntdata"/><Relationship Id="rId22" Type="http://schemas.openxmlformats.org/officeDocument/2006/relationships/slide" Target="slides/slide15.xml"/><Relationship Id="rId44" Type="http://schemas.openxmlformats.org/officeDocument/2006/relationships/font" Target="fonts/ArialNarrow-boldItalic.fntdata"/><Relationship Id="rId21" Type="http://schemas.openxmlformats.org/officeDocument/2006/relationships/slide" Target="slides/slide14.xml"/><Relationship Id="rId43" Type="http://schemas.openxmlformats.org/officeDocument/2006/relationships/font" Target="fonts/ArialNarrow-italic.fntdata"/><Relationship Id="rId24" Type="http://schemas.openxmlformats.org/officeDocument/2006/relationships/slide" Target="slides/slide17.xml"/><Relationship Id="rId46" Type="http://schemas.openxmlformats.org/officeDocument/2006/relationships/font" Target="fonts/GillSans-bold.fntdata"/><Relationship Id="rId23" Type="http://schemas.openxmlformats.org/officeDocument/2006/relationships/slide" Target="slides/slide16.xml"/><Relationship Id="rId45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9" name="Google Shape;719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3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3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8"/>
          <p:cNvSpPr txBox="1"/>
          <p:nvPr/>
        </p:nvSpPr>
        <p:spPr>
          <a:xfrm>
            <a:off x="7645125" y="-27000"/>
            <a:ext cx="156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8839200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5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9" Type="http://schemas.openxmlformats.org/officeDocument/2006/relationships/image" Target="../media/image1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3.png"/><Relationship Id="rId7" Type="http://schemas.openxmlformats.org/officeDocument/2006/relationships/package" Target="../embeddings/Microsoft_Excel_Sheet2.xlsx"/><Relationship Id="rId8" Type="http://schemas.openxmlformats.org/officeDocument/2006/relationships/package" Target="../embeddings/Microsoft_Excel_Sheet2.xlsx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Excel_Sheet3.xlsx"/><Relationship Id="rId5" Type="http://schemas.openxmlformats.org/officeDocument/2006/relationships/package" Target="../embeddings/Microsoft_Excel_Sheet3.xlsx"/><Relationship Id="rId6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685800" y="1524000"/>
            <a:ext cx="7772400" cy="217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V:</a:t>
            </a:r>
            <a:br>
              <a:rPr lang="en-US"/>
            </a:br>
            <a:r>
              <a:rPr lang="en-US"/>
              <a:t>Advanced Topics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85800" y="4267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3048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Library Code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9906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 of Unix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way to specify limit on number of characters to 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 problems with other library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en-US"/>
              <a:t>: Copy strings of arbitrary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b="1" lang="en-US"/>
              <a:t>, </a:t>
            </a:r>
            <a:r>
              <a:rPr lang="en-US"/>
              <a:t>when given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string from stdin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*gets(char *dest)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*p =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(c != EOF &amp;&amp; c != '\n')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*p++ =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'\0';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533400" y="533400"/>
            <a:ext cx="6413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Vulnerable Buffer Code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09600" y="3124200"/>
            <a:ext cx="3657600" cy="8283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call_echo()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echo();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3352800" y="413385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52800" y="5267325"/>
            <a:ext cx="52578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unix&gt;./bufdemo-nsp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"/>
              <a:buChar char="🡸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btw, how big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is big enough?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Disassembly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44500" y="1600200"/>
            <a:ext cx="8578850" cy="23057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00000000004006cf &lt;echo&gt;: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4006cf:	48 83 ec 18          	sub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$0x18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4006d3:	48 89 e7             	mov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%rsp,%rdi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4006d6:	e8 a5 ff ff ff       	callq  400680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4006db:	48 89 e7             	mov    %rsp,%rdi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4006de:	e8 3d fe ff ff       	callq  400520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4006e3:	48 83 c4 18          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4006e7:	c3                   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4006e8:	48 83 ec 08          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4006ec:	b8 00 00 00 00       	mov    $0x0,%eax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e8 d9 ff ff ff       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48 83 c4 08          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4006fa:	c3                   	retq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6096000" y="51816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1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4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4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4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86" name="Google Shape;286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291" name="Google Shape;291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#1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5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6" name="Google Shape;306;p15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07" name="Google Shape;307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11" name="Google Shape;311;p15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317" name="Google Shape;317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22" name="Google Shape;322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6" name="Google Shape;326;p15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7" name="Google Shape;327;p15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28" name="Google Shape;32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33" name="Google Shape;33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38" name="Google Shape;33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43" name="Google Shape;34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348" name="Google Shape;34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2" name="Google Shape;352;p15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but did not corrupt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#2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16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6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538200" y="1355562"/>
            <a:ext cx="179700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4" name="Google Shape;364;p16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5" name="Google Shape;365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69" name="Google Shape;369;p16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6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75" name="Google Shape;375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81" name="Google Shape;38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86" name="Google Shape;38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0" name="Google Shape;390;p16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91" name="Google Shape;39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96" name="Google Shape;39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01" name="Google Shape;40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5" name="Google Shape;405;p16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 and corrupted return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407" name="Google Shape;407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17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17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23" name="Google Shape;423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2330450" y="4648925"/>
            <a:ext cx="59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7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33" name="Google Shape;433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7" name="Google Shape;437;p17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8" name="Google Shape;438;p17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39" name="Google Shape;43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44" name="Google Shape;44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449" name="Google Shape;44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454" name="Google Shape;45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59" name="Google Shape;45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17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corrupted return pointer, but program seems to work!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465" name="Google Shape;465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152401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 Explained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8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18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8" name="Google Shape;478;p18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79" name="Google Shape;47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400600:	mov    %rsp,%rbp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400603:	mov    %rax,%rdx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400606:	shr    $0x3f,%rdx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40060a:	add    %rdx,%rax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40060d:	sar   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400610:	jne    400614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400612:	pop    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400613: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register_tm_clones: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18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89" name="Google Shape;489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94" name="Google Shape;49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9" name="Google Shape;49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04" name="Google Shape;50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8" name="Google Shape;508;p18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09" name="Google Shape;50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514" name="Google Shape;51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8" name="Google Shape;518;p18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“Returns” to unrelated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things happen, without modifying critical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retq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8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520" name="Google Shape;520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381000" y="5334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Injection Attacks</a:t>
            </a:r>
            <a:endParaRPr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457200" y="5562600"/>
            <a:ext cx="825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Input string contains byte representation of executable code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Overwrite return address A with address of buffer B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When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000"/>
              <a:t> executes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ret</a:t>
            </a:r>
            <a:r>
              <a:rPr lang="en-US" sz="2000"/>
              <a:t>, will jump to exploit code</a:t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buf[64];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gets(buf);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...;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2593975" y="2212975"/>
            <a:ext cx="9112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9"/>
          <p:cNvCxnSpPr/>
          <p:nvPr/>
        </p:nvCxnSpPr>
        <p:spPr>
          <a:xfrm rot="10800000">
            <a:off x="1905000" y="2670175"/>
            <a:ext cx="6889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4" name="Google Shape;534;p1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535" name="Google Shape;535;p1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3" name="Google Shape;543;p1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Memory Layout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Protection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>
            <p:ph type="title"/>
          </p:nvPr>
        </p:nvSpPr>
        <p:spPr>
          <a:xfrm>
            <a:off x="381000" y="493713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Exploits Based on Buffer Overflows</a:t>
            </a:r>
            <a:endParaRPr/>
          </a:p>
        </p:txBody>
      </p:sp>
      <p:sp>
        <p:nvSpPr>
          <p:cNvPr id="554" name="Google Shape;554;p20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Buffer overflow bugs can allow remote machines to execute arbitrary code on victim machines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Distressingly common in real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Programmers keep making the same mistakes ☹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Recent measures make these attacks much more difficult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across the decades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Original “Internet worm” (1988)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“IM wars” (1999)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Twilight hack on Wii (2000s)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 and many, many more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will learn some of the tricks in attacklab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Hopefully to convince you to never leave such holes in your programs!!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1: IM War</a:t>
            </a:r>
            <a:endParaRPr/>
          </a:p>
        </p:txBody>
      </p:sp>
      <p:sp>
        <p:nvSpPr>
          <p:cNvPr id="560" name="Google Shape;560;p22"/>
          <p:cNvSpPr txBox="1"/>
          <p:nvPr>
            <p:ph idx="1" type="body"/>
          </p:nvPr>
        </p:nvSpPr>
        <p:spPr>
          <a:xfrm>
            <a:off x="381000" y="1143000"/>
            <a:ext cx="830738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July, 1999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Microsoft launches MSN Messenger (instant messaging system).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Messenger clients can access popular AOL Instant Messaging Service (AIM) servers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5748337" y="3978275"/>
            <a:ext cx="1095375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4741862" y="2971800"/>
            <a:ext cx="998538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4808537" y="5029200"/>
            <a:ext cx="998538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2"/>
          <p:cNvSpPr/>
          <p:nvPr/>
        </p:nvSpPr>
        <p:spPr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22"/>
          <p:cNvCxnSpPr/>
          <p:nvPr/>
        </p:nvCxnSpPr>
        <p:spPr>
          <a:xfrm>
            <a:off x="3394075" y="44196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7" name="Google Shape;567;p22"/>
          <p:cNvCxnSpPr/>
          <p:nvPr/>
        </p:nvCxnSpPr>
        <p:spPr>
          <a:xfrm>
            <a:off x="5072062" y="44196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8" name="Google Shape;568;p22"/>
          <p:cNvCxnSpPr/>
          <p:nvPr/>
        </p:nvCxnSpPr>
        <p:spPr>
          <a:xfrm>
            <a:off x="5646737" y="3717925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9" name="Google Shape;569;p22"/>
          <p:cNvCxnSpPr/>
          <p:nvPr/>
        </p:nvCxnSpPr>
        <p:spPr>
          <a:xfrm rot="5400000">
            <a:off x="5641975" y="4762500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/>
          <p:nvPr>
            <p:ph type="title"/>
          </p:nvPr>
        </p:nvSpPr>
        <p:spPr>
          <a:xfrm>
            <a:off x="381000" y="417513"/>
            <a:ext cx="8686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 War (cont.)</a:t>
            </a:r>
            <a:endParaRPr/>
          </a:p>
        </p:txBody>
      </p:sp>
      <p:sp>
        <p:nvSpPr>
          <p:cNvPr id="575" name="Google Shape;575;p23"/>
          <p:cNvSpPr txBox="1"/>
          <p:nvPr>
            <p:ph idx="1" type="body"/>
          </p:nvPr>
        </p:nvSpPr>
        <p:spPr>
          <a:xfrm>
            <a:off x="381000" y="1143000"/>
            <a:ext cx="8307388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August 1999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Mysteriously, Messenger clients can no longer access AIM servers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Microsoft and AOL begin the IM war: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AOL changes server to disallow Messenger clients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Microsoft makes changes to clients to defeat AOL changes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At least 13 such skirmishes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was really happening?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AOL had discovered a buffer overflow bug in their own AIM clients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They exploited it to detect and block Microsoft: the exploit code returned a 4-byte signature (the bytes at some location in the AIM client) to server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When Microsoft changed code to match signature, AOL changed signature location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>
            <p:ph idx="1" type="body"/>
          </p:nvPr>
        </p:nvSpPr>
        <p:spPr>
          <a:xfrm>
            <a:off x="152400" y="304800"/>
            <a:ext cx="899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Date: Wed, 11 Aug 1999 11:30:57 -0700 (PDT)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From: Phil Bucking &lt;philbucking@yahoo.com&gt;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Subject: AOL exploiting buffer overrun bug in their own software!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To: rms@pharlap.com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Mr. Smith,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 am writing you because I have discovered something that I think you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might find interesting because you are an Internet security expert with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experience in this area. I have also tried to contact AOL but received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no response.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 am a developer who has been working on a revolutionary new instant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messaging client that should be released later this year.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It appears that the AIM client has a buffer overrun bug. By itself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this might not be the end of the world, as MS surely has had its share.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But AOL is now *exploiting their own buffer overrun bug* to help in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its efforts to block MS Instant Messenger.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Since you have significant credibility with the press I hope that you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can use this information to help inform people that behind AOL's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friendly exterior they are nefariously compromising peoples' security.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Sincerely,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Phil Bucking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Founder, Bucking Consulting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philbucking@yahoo.com</a:t>
            </a:r>
            <a:endParaRPr/>
          </a:p>
        </p:txBody>
      </p:sp>
      <p:sp>
        <p:nvSpPr>
          <p:cNvPr id="581" name="Google Shape;581;p24"/>
          <p:cNvSpPr txBox="1"/>
          <p:nvPr/>
        </p:nvSpPr>
        <p:spPr>
          <a:xfrm>
            <a:off x="4114800" y="5429250"/>
            <a:ext cx="44196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later determined that this email originated from within Microsoft!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Aside: Worms and Viruses</a:t>
            </a:r>
            <a:endParaRPr/>
          </a:p>
        </p:txBody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Worm: A program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run by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propagate a fully working version of itself to other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Virus: Code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Adds itself to other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run independently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Both are (usually) designed to spread among computers and to wreak havoc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 txBox="1"/>
          <p:nvPr>
            <p:ph type="title"/>
          </p:nvPr>
        </p:nvSpPr>
        <p:spPr>
          <a:xfrm>
            <a:off x="381000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OK, what to do about buffer overflow attacks</a:t>
            </a:r>
            <a:endParaRPr/>
          </a:p>
        </p:txBody>
      </p:sp>
      <p:sp>
        <p:nvSpPr>
          <p:cNvPr id="594" name="Google Shape;594;p26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overflow vulnerabilities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Employ system-level protections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Have compiler use “stack canaries”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Lets talk about each…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/>
          <p:nvPr>
            <p:ph type="title"/>
          </p:nvPr>
        </p:nvSpPr>
        <p:spPr>
          <a:xfrm>
            <a:off x="485775" y="457200"/>
            <a:ext cx="865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Avoid Overflow Vulnerabilities in Code (!)</a:t>
            </a:r>
            <a:endParaRPr/>
          </a:p>
        </p:txBody>
      </p:sp>
      <p:sp>
        <p:nvSpPr>
          <p:cNvPr id="600" name="Google Shape;600;p27"/>
          <p:cNvSpPr txBox="1"/>
          <p:nvPr>
            <p:ph idx="1" type="body"/>
          </p:nvPr>
        </p:nvSpPr>
        <p:spPr>
          <a:xfrm>
            <a:off x="519113" y="4038600"/>
            <a:ext cx="8091487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example, use library routines that limit string lengths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Don’t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to read the string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Or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%ns</a:t>
            </a:r>
            <a:r>
              <a:rPr b="1" lang="en-US"/>
              <a:t>  </a:t>
            </a:r>
            <a:r>
              <a:rPr lang="en-US"/>
              <a:t>where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 is a suitable integer</a:t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4, stdin);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07" name="Google Shape;607;p28"/>
          <p:cNvSpPr txBox="1"/>
          <p:nvPr>
            <p:ph idx="1" type="body"/>
          </p:nvPr>
        </p:nvSpPr>
        <p:spPr>
          <a:xfrm>
            <a:off x="366713" y="1328738"/>
            <a:ext cx="4433887" cy="293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Randomized stack offsets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start of program, allocate random amount of space on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Shifts stack addresses for entire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Makes it difficult for hacker to predict beginning of inserted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5 executions of memory allocation code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Stack repositioned each time program executes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08" name="Google Shape;608;p28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08" name="Google Shape;608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" name="Google Shape;609;p28"/>
          <p:cNvGraphicFramePr/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>
              <mc:Choice Requires="v">
                <p:oleObj r:id="rId7" imgH="203200" imgW="6553200" progId="Excel.Sheet.12" spid="_x0000_s2">
                  <p:embed/>
                </p:oleObj>
              </mc:Choice>
              <mc:Fallback>
                <p:oleObj r:id="rId8" imgH="203200" imgW="6553200" progId="Excel.Sheet.12">
                  <p:embed/>
                  <p:pic>
                    <p:nvPicPr>
                      <p:cNvPr id="609" name="Google Shape;609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" name="Google Shape;610;p28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611" name="Google Shape;611;p28"/>
            <p:cNvSpPr/>
            <p:nvPr/>
          </p:nvSpPr>
          <p:spPr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398544" y="3690938"/>
              <a:ext cx="1270000" cy="9572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979949" y="2243138"/>
              <a:ext cx="1002591" cy="630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Random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allocation</a:t>
              </a:r>
              <a:endParaRPr b="1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7150767" y="1704917"/>
              <a:ext cx="228600" cy="168122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107341" y="1328738"/>
              <a:ext cx="1062603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 base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6561519" y="5908952"/>
              <a:ext cx="421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28"/>
            <p:cNvCxnSpPr/>
            <p:nvPr/>
          </p:nvCxnSpPr>
          <p:spPr>
            <a:xfrm>
              <a:off x="6982540" y="6096000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1" name="Google Shape;621;p28"/>
            <p:cNvSpPr/>
            <p:nvPr/>
          </p:nvSpPr>
          <p:spPr>
            <a:xfrm>
              <a:off x="7398544" y="5535098"/>
              <a:ext cx="12700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7398544" y="5016392"/>
              <a:ext cx="1270000" cy="518706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28" name="Google Shape;628;p29"/>
          <p:cNvSpPr txBox="1"/>
          <p:nvPr>
            <p:ph idx="1" type="body"/>
          </p:nvPr>
        </p:nvSpPr>
        <p:spPr>
          <a:xfrm>
            <a:off x="366713" y="1328738"/>
            <a:ext cx="40528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Non-executable code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traditional x86, can mark region of memory as either “read-only” or “writable”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execute anything readable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X86-64 added  explicit “execute” permission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marked as non-executable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29" name="Google Shape;629;p29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29" name="Google Shape;629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0" name="Google Shape;630;p2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631" name="Google Shape;631;p2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2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9" name="Google Shape;639;p2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5" name="Google Shape;645;p29"/>
          <p:cNvCxnSpPr/>
          <p:nvPr/>
        </p:nvCxnSpPr>
        <p:spPr>
          <a:xfrm flipH="1" rot="10800000">
            <a:off x="4419600" y="4665663"/>
            <a:ext cx="1308100" cy="127793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6" name="Google Shape;646;p29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attempt to execute this code will fail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Stack Canaries can help</a:t>
            </a:r>
            <a:endParaRPr/>
          </a:p>
        </p:txBody>
      </p:sp>
      <p:sp>
        <p:nvSpPr>
          <p:cNvPr id="652" name="Google Shape;652;p30"/>
          <p:cNvSpPr txBox="1"/>
          <p:nvPr>
            <p:ph idx="1" type="body"/>
          </p:nvPr>
        </p:nvSpPr>
        <p:spPr>
          <a:xfrm>
            <a:off x="366713" y="1328738"/>
            <a:ext cx="7939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Place special value (“canary”) on stack just beyond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Check for corruption before exiting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GCC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-fstack-protector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the default (disabled earlier)</a:t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1828800" y="3981450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1828800" y="4886325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stack smashing detected ***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Memory Layout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Runtime stack (8MB limit)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 g., local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Dynamically allocated as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call  malloc(), calloc(), new()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Statically allocated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global vars,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vars, string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Text  / Shared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machine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Read-only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950402" y="616958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456982" y="914400"/>
            <a:ext cx="2401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00007FFFFFFFFFFF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842202" y="64124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58000" y="1047750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42202" y="616958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7581900" y="1428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5181600" y="611560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6858000" y="2189163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 rot="10800000">
            <a:off x="8364538" y="1047750"/>
            <a:ext cx="228600" cy="1141413"/>
          </a:xfrm>
          <a:prstGeom prst="leftBrace">
            <a:avLst>
              <a:gd fmla="val 75011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8MB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Protected Buffer Disassembly</a:t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92075" y="1676400"/>
            <a:ext cx="8899526" cy="39677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40072f:	sub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400733:	mov    %fs:0x28,%rax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40073c:	mov    %rax,0x8(%rsp)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400741:	xor    %eax,%eax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400743: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400746:	callq  4006e0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40074b: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40074e:	callq  400570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400753:	mov    0x8(%rsp),%rax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400758:	xor    %fs:0x28,%rax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400761:	je     400768 &lt;echo+0x39&gt;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400763:	callq  400580 &lt;__stack_chk_fail@plt&gt;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400768: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40076c: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2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Setting Up Canary</a:t>
            </a:r>
            <a:endParaRPr/>
          </a:p>
        </p:txBody>
      </p:sp>
      <p:sp>
        <p:nvSpPr>
          <p:cNvPr id="667" name="Google Shape;667;p32"/>
          <p:cNvSpPr/>
          <p:nvPr/>
        </p:nvSpPr>
        <p:spPr>
          <a:xfrm>
            <a:off x="2624432" y="5181600"/>
            <a:ext cx="6183312" cy="1567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%fs:40, %rax  # Get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%rax, 8(%rsp) # Place on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xorl	%eax, %eax    # Erase 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Google Shape;670;p32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32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Checking Canary</a:t>
            </a: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2517775" y="5044683"/>
            <a:ext cx="6473825" cy="181331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8(%rsp), %rax     	# Retrieve from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xorq	%fs:40, %rax      	# Compare to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je	.L6               		# If same, OK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call	__stack_chk_fail  	# FAIL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3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533400" y="2743200"/>
            <a:ext cx="1797050" cy="3048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533400" y="30480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533400" y="1600200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533400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982663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1431925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1881188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3"/>
          <p:cNvSpPr txBox="1"/>
          <p:nvPr/>
        </p:nvSpPr>
        <p:spPr>
          <a:xfrm>
            <a:off x="457200" y="1230313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3"/>
          <p:cNvSpPr/>
          <p:nvPr/>
        </p:nvSpPr>
        <p:spPr>
          <a:xfrm>
            <a:off x="533400" y="33528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533400" y="39624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9" name="Google Shape;699;p3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3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2" name="Google Shape;702;p33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703" name="Google Shape;703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07" name="Google Shape;707;p3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33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1" name="Google Shape;711;p33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712" name="Google Shape;712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6" name="Google Shape;716;p33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Compound Types in C</a:t>
            </a:r>
            <a:endParaRPr/>
          </a:p>
        </p:txBody>
      </p:sp>
      <p:sp>
        <p:nvSpPr>
          <p:cNvPr id="722" name="Google Shape;722;p47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Arrays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Contiguous allocation of memory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Aligned to satisfy every element’s alignment requirement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Pointer to first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bounds checking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Structures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bytes in order declared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Pad in middle and at end to satisfy alignment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493713"/>
            <a:ext cx="6845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Allocation Example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big_array[1L&lt;&lt;24];  /* 16 MB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huge_array[1L&lt;&lt;31]; /*  2 GB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global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useless() { return 0;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*p1, *p2, *p3, *p4;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 = malloc(1L &lt;&lt; 28); /* 256 MB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p3 = malloc(1L &lt;&lt; 32); /*   4 GB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p4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/* Some print statements ...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Where does everything 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858000" y="117157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7581900" y="155257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858000" y="2312988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667000" y="2073275"/>
            <a:ext cx="2667000" cy="30480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431800" y="533400"/>
            <a:ext cx="6578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Example Addresses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52400" y="2066925"/>
            <a:ext cx="5638800" cy="258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0x00007ffe4d3be87c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	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0x00007f7262a1e010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	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0x00007f7162a1d010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	   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0x000000008359d120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					 0x000000008359d010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big_array 		 0x0000000080601060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huge_array 		 0x0000000000601060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				 0x000000000040060c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useless() 		 0x0000000000400590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1214438"/>
            <a:ext cx="247491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range ~2</a:t>
            </a:r>
            <a:r>
              <a:rPr b="1" baseline="3000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867400" y="715963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867400" y="6262688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858000" y="89217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7581900" y="103822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 rot="10800000">
            <a:off x="7581900" y="4038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7581900" y="2209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6858000" y="88582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5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179" name="Google Shape;179;p5"/>
            <p:cNvCxnSpPr/>
            <p:nvPr/>
          </p:nvCxnSpPr>
          <p:spPr>
            <a:xfrm flipH="1" rot="10800000">
              <a:off x="4876800" y="1752600"/>
              <a:ext cx="2001838" cy="762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5"/>
            <p:cNvCxnSpPr/>
            <p:nvPr/>
          </p:nvCxnSpPr>
          <p:spPr>
            <a:xfrm flipH="1" rot="10800000">
              <a:off x="4876800" y="2073275"/>
              <a:ext cx="2001838" cy="746125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Memory Layout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Unions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357188" y="50800"/>
            <a:ext cx="8558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Recall: Memory Referencing Bug Example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1073741824;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{5FBBFEBA-2B11-4932-8C3E-EEFDB2A270B8}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Such problems are a BIG deal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381000" y="1295400"/>
            <a:ext cx="830738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Generally called a “buffer overflow”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exceeding the memory size allocated for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a big deal?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It’s the #1 technical cause of security vulnerabilities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#1 overall cause is social engineering / user ignorance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common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Unchecked lengths on string inputs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Particularly for bounded character arrays on the stack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sometimes referred to as stack smashing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2012-10-15T22:47:51Z</dcterms:created>
  <dc:creator>Markus Pueschel</dc:creator>
</cp:coreProperties>
</file>