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6858000" cx="9144000"/>
  <p:notesSz cx="6858000" cy="9144000"/>
  <p:embeddedFontLst>
    <p:embeddedFont>
      <p:font typeface="Arial Narrow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1" roundtripDataSignature="AMtx7micl3PouEUc4Scs1aKTyN4CNFNQ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1B3B3A-2459-47D5-AEC1-AF729658F296}">
  <a:tblStyle styleId="{6D1B3B3A-2459-47D5-AEC1-AF729658F2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2.xml"/><Relationship Id="rId41" Type="http://customschemas.google.com/relationships/presentationmetadata" Target="meta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ArialNarrow-regular.fntdata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ArialNarrow-italic.fntdata"/><Relationship Id="rId14" Type="http://schemas.openxmlformats.org/officeDocument/2006/relationships/slide" Target="slides/slide6.xml"/><Relationship Id="rId36" Type="http://schemas.openxmlformats.org/officeDocument/2006/relationships/font" Target="fonts/ArialNarrow-bold.fntdata"/><Relationship Id="rId17" Type="http://schemas.openxmlformats.org/officeDocument/2006/relationships/slide" Target="slides/slide9.xml"/><Relationship Id="rId39" Type="http://schemas.openxmlformats.org/officeDocument/2006/relationships/font" Target="fonts/GillSans-regular.fntdata"/><Relationship Id="rId16" Type="http://schemas.openxmlformats.org/officeDocument/2006/relationships/slide" Target="slides/slide8.xml"/><Relationship Id="rId38" Type="http://schemas.openxmlformats.org/officeDocument/2006/relationships/font" Target="fonts/ArialNarrow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ba68e7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f3ba68e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5f042336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g215f04233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" type="body"/>
          </p:nvPr>
        </p:nvSpPr>
        <p:spPr>
          <a:xfrm rot="5400000">
            <a:off x="3038475" y="1533525"/>
            <a:ext cx="2971800" cy="7677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 rot="5400000">
            <a:off x="4556919" y="2956719"/>
            <a:ext cx="58594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 rot="5400000">
            <a:off x="594519" y="1089819"/>
            <a:ext cx="585946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7" name="Google Shape;7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6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6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6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6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9" name="Google Shape;19;p48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5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5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685800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4600575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8" name="Google Shape;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4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4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340949" y="22225"/>
            <a:ext cx="2042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1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85800" y="2012950"/>
            <a:ext cx="77724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Programming	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Lecture, Mar 24. 2022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85800" y="4074500"/>
            <a:ext cx="7678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1073741824;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9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{6D1B3B3A-2459-47D5-AEC1-AF729658F296}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9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7872202" y="22225"/>
            <a:ext cx="1511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Errors</a:t>
            </a:r>
            <a:endParaRPr/>
          </a:p>
        </p:txBody>
      </p:sp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 and C++ do not provide any memory protection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Out of bounds array references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Invalid pointer values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Abuses of malloc/free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 lead to nasty bugs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Whether or not bug has any effect depends on system and compiler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Action at a distance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Corrupted object logically unrelated to one being accessed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Effect of bug may be first observed long after it is generated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How can I deal with this?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 in Java, Ruby, Python, ML, …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 what possible interactions may occur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or develop tools to detect referencing errors (e.g. Valgrind)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7807826" y="25400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11"/>
          <p:cNvSpPr txBox="1"/>
          <p:nvPr>
            <p:ph type="title"/>
          </p:nvPr>
        </p:nvSpPr>
        <p:spPr>
          <a:xfrm>
            <a:off x="381000" y="4572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 fontScale="90000"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b="1" lang="en-US" sz="4000"/>
              <a:t>Great Reality #4: There’s more to performance than asymptotic complexity</a:t>
            </a:r>
            <a:br>
              <a:rPr lang="en-US"/>
            </a:br>
            <a:endParaRPr/>
          </a:p>
        </p:txBody>
      </p:sp>
      <p:sp>
        <p:nvSpPr>
          <p:cNvPr id="243" name="Google Shape;243;p11"/>
          <p:cNvSpPr txBox="1"/>
          <p:nvPr>
            <p:ph idx="1" type="body"/>
          </p:nvPr>
        </p:nvSpPr>
        <p:spPr>
          <a:xfrm>
            <a:off x="381000" y="16510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Constant factors matter too!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And even exact op count does not predict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Easily see 10:1 performance range depending on how code written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optimize at multiple levels: algorithm, data representations, procedures, and 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Must understand system to optimize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programs compiled and executed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measure program performance and identify bottlenecks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improve performance without destroying code modularity and generality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1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System Performance Example</a:t>
            </a:r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381000" y="4610100"/>
            <a:ext cx="83820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Hierarchical memory organization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Performance depends on access patterns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Including how step through multi-dimensional array</a:t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copyji(int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copyij(int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12"/>
          <p:cNvGrpSpPr/>
          <p:nvPr/>
        </p:nvGrpSpPr>
        <p:grpSpPr>
          <a:xfrm>
            <a:off x="4130675" y="2860675"/>
            <a:ext cx="762000" cy="228600"/>
            <a:chOff x="0" y="0"/>
            <a:chExt cx="480" cy="144"/>
          </a:xfrm>
        </p:grpSpPr>
        <p:cxnSp>
          <p:nvCxnSpPr>
            <p:cNvPr id="255" name="Google Shape;255;p12"/>
            <p:cNvCxnSpPr/>
            <p:nvPr/>
          </p:nvCxnSpPr>
          <p:spPr>
            <a:xfrm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56" name="Google Shape;256;p12"/>
            <p:cNvCxnSpPr/>
            <p:nvPr/>
          </p:nvCxnSpPr>
          <p:spPr>
            <a:xfrm flipH="1" rot="10800000"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257" name="Google Shape;257;p1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58" name="Google Shape;258;p12"/>
            <p:cNvSpPr/>
            <p:nvPr/>
          </p:nvSpPr>
          <p:spPr>
            <a:xfrm>
              <a:off x="6605878" y="3886200"/>
              <a:ext cx="114083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81.8ms</a:t>
              </a:r>
              <a:endPara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 txBox="1"/>
            <p:nvPr/>
          </p:nvSpPr>
          <p:spPr>
            <a:xfrm>
              <a:off x="1875047" y="3886200"/>
              <a:ext cx="1066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4.3ms</a:t>
              </a:r>
              <a:endPara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2870694" y="4114800"/>
              <a:ext cx="3675585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2.0 GHz Intel Core i7 Haswell</a:t>
              </a:r>
              <a:endPara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4"/>
          <p:cNvSpPr txBox="1"/>
          <p:nvPr>
            <p:ph type="title"/>
          </p:nvPr>
        </p:nvSpPr>
        <p:spPr>
          <a:xfrm>
            <a:off x="381000" y="254000"/>
            <a:ext cx="85344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#5:</a:t>
            </a:r>
            <a:br>
              <a:rPr b="1" lang="en-US"/>
            </a:br>
            <a:r>
              <a:rPr b="1" lang="en-US"/>
              <a:t>Computers do more than execute programs</a:t>
            </a:r>
            <a:endParaRPr/>
          </a:p>
        </p:txBody>
      </p:sp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381000" y="1600200"/>
            <a:ext cx="83820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They need to get data in and out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I/O system critical to program reliability and performance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They communicate with each other over networks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system-level issues arise in presence of network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Concurrent operations by autonomous processes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Coping with unreliable media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Cross platform compatibility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Complex performance issues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</a:t>
            </a:r>
            <a:endParaRPr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Systems Courses are Builder-Centric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Computer Architecture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Design pipelined processor in Verilog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Operating Systems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sample portions of operating system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compiler for simple language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Networking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and simulate network protocols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 (Cont.)</a:t>
            </a:r>
            <a:endParaRPr/>
          </a:p>
        </p:txBody>
      </p:sp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Our Course is Programmer-Centric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Purpose is to show that by knowing more about the underlying system, one can be more effective as a programmer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Enable you to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programs that are more reliable and efficient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Incorporate features that require hooks into OS</a:t>
            </a:r>
            <a:endParaRPr/>
          </a:p>
          <a:p>
            <a:pPr indent="-228600" lvl="3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E.g., concurrency, signal handlers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Cover material in this course that you won’t see elsewhere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2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Textbooks</a:t>
            </a:r>
            <a:endParaRPr/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Randal E. Bryant and David R. O’Hallaron,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Computer Systems: A Programmer’s Perspective</a:t>
            </a:r>
            <a:r>
              <a:rPr lang="en-US"/>
              <a:t>, </a:t>
            </a:r>
            <a:r>
              <a:rPr b="1" lang="en-US">
                <a:solidFill>
                  <a:srgbClr val="FF0000"/>
                </a:solidFill>
              </a:rPr>
              <a:t>Third Edition </a:t>
            </a:r>
            <a:r>
              <a:rPr lang="en-US"/>
              <a:t>(CS:APP3e), Pearson, 2016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book really matters for the course!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How to solve labs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Practice problems typical of exam problems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⬛"/>
            </a:pPr>
            <a:r>
              <a:rPr lang="en-US"/>
              <a:t>Robert C. Seacord, 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i="1" lang="en-US"/>
              <a:t>Effective C: An Introduction To Professional C Programming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/>
              <a:t>Personal favourite modern C book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Brian Kernighan and Dennis Ritchie,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The C Programming Language</a:t>
            </a:r>
            <a:r>
              <a:rPr lang="en-US"/>
              <a:t>, Second Edition, Prentice Hall, 1988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Classic C book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Components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Higher level concepts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Practices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Applied concepts, important tools and skills for labs, clarification of lectures, exam coverage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Labs (7)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heart of the course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1-2 weeks each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in-depth understanding of an aspect of systems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Programming and measurement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Exams (midterm + final)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Test your understanding of concepts &amp; mathematical principles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Introduction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Course theme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Five realities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How the course fits into the CS/ECE curriculum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Academic integrity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3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Programs and Data</a:t>
            </a:r>
            <a:endParaRPr/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Bits operations, arithmetic, assembly language programs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Representation of C control and data structures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compilers 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L1 (datalab): Manipulating bits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L2 (bomblab): Defusing a binary bomb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L3 (attacklab): The basics of code injection attacks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3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Hierarchy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technology, memory hierarchy, caches, disks, locality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L4 (cachelab): Building a cache simulator and optimizing for locality.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how to exploit locality in your programs.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3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 Control Flow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81000" y="1397000"/>
            <a:ext cx="78232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Hardware exceptions, processes, process control, Unix signals, nonlocal jumps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compilers, OS, and architecture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L5 (tshlab): Writing your own Unix shell.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 first introduction to concurrency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p3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Virtual Memory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Virtual memory, address translation, dynamic storage allocation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L6 (malloclab): Writing your own malloc package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Get a real feel for systems-level programming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7711228" y="22225"/>
            <a:ext cx="1672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3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Networking, and Concurrency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 level and low-level I/O, network programming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Internet services, Web servers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concurrency, concurrent server design, threads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I/O multiplexing with select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networking, OS, and architecture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L7 (proxylab): Writing your own Web proxy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network programming and more about concurrency and synchronization.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7679028" y="22225"/>
            <a:ext cx="1704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Rationale </a:t>
            </a:r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lab has a well-defined goal such as solving a puzzle or winning a contest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Doing the lab should result in new skills and concepts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2971800" y="2720975"/>
            <a:ext cx="2870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480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Welcome and Enjoy! </a:t>
            </a:r>
            <a:endParaRPr i="1" sz="4800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ba68e718_0_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gf3ba68e718_0_0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gf3ba68e718_0_0"/>
          <p:cNvSpPr txBox="1"/>
          <p:nvPr>
            <p:ph type="title"/>
          </p:nvPr>
        </p:nvSpPr>
        <p:spPr>
          <a:xfrm>
            <a:off x="381000" y="254000"/>
            <a:ext cx="8382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1" name="Google Shape;151;gf3ba68e718_0_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I’m Amiran Malania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BSc in computer science from San Diego State University</a:t>
            </a:r>
            <a:endParaRPr/>
          </a:p>
          <a:p>
            <a:pPr indent="-251458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Software Engineer at Qarva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Working on High Performance, High Concurrency Media Server</a:t>
            </a:r>
            <a:endParaRPr/>
          </a:p>
          <a:p>
            <a:pPr indent="-251458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Researcher at Ilia’s Computing Center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Heap Exploits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Running and MTB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f0423364_0_1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g215f0423364_0_10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g215f0423364_0_10"/>
          <p:cNvSpPr txBox="1"/>
          <p:nvPr>
            <p:ph type="title"/>
          </p:nvPr>
        </p:nvSpPr>
        <p:spPr>
          <a:xfrm>
            <a:off x="381000" y="254000"/>
            <a:ext cx="8382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Carnegie Mellon University</a:t>
            </a:r>
            <a:endParaRPr/>
          </a:p>
        </p:txBody>
      </p:sp>
      <p:sp>
        <p:nvSpPr>
          <p:cNvPr id="159" name="Google Shape;159;g215f0423364_0_1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8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Created at The #1 CS School in The World</a:t>
            </a:r>
            <a:endParaRPr/>
          </a:p>
          <a:p>
            <a:pPr indent="-251458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BSc in computer science from San Diego State University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215f042336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378601"/>
            <a:ext cx="7280250" cy="33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"/>
          <p:cNvSpPr txBox="1"/>
          <p:nvPr>
            <p:ph type="title"/>
          </p:nvPr>
        </p:nvSpPr>
        <p:spPr>
          <a:xfrm>
            <a:off x="381000" y="254000"/>
            <a:ext cx="8534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Course Theme:</a:t>
            </a:r>
            <a:br>
              <a:rPr b="1" lang="en-US"/>
            </a:br>
            <a:r>
              <a:rPr b="1" lang="en-US"/>
              <a:t>Abstraction Is Good But Don’t Forget Reality</a:t>
            </a:r>
            <a:endParaRPr b="1"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Most CS and CE courses emphasize abstraction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Abstract data types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Asymptotic analysis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These abstractions have limits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Especially in the presence of bugs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details of underlying implementations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Useful outcomes from taking</a:t>
            </a:r>
            <a:r>
              <a:rPr lang="en-US"/>
              <a:t> this class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Become more effective programmers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find and eliminate bugs efficiently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understand and tune for program performance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Prepare for later “systems” classes in CS &amp; 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Compilers, Operating Systems, Networks, Computer Architecture, Embedded Systems, Storage Systems,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#1: </a:t>
            </a:r>
            <a:br>
              <a:rPr b="1" lang="en-US"/>
            </a:br>
            <a:r>
              <a:rPr b="1" lang="en-US"/>
              <a:t>Ints are not Integers</a:t>
            </a:r>
            <a:endParaRPr b="1"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Example 1: Is x</a:t>
            </a:r>
            <a:r>
              <a:rPr b="1" baseline="30000" lang="en-US"/>
              <a:t>2</a:t>
            </a:r>
            <a:r>
              <a:rPr b="1" lang="en-US"/>
              <a:t> ≥ 0?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Float’s: Yes!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Int’s: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40000 * 40000  ➙ 1600000000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50000 * 50000  ➙ ??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1900238"/>
            <a:ext cx="5524500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7342188" y="6578600"/>
            <a:ext cx="1727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xkcd.com/571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7904401" y="22225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Computer Arithmetic</a:t>
            </a:r>
            <a:endParaRPr b="1"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Does not generate random values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Arithmetic operations have important mathematical properties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Cannot assume all “usual” mathematical properties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Due to finiteness of representations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Integer operations satisfy “ring” properties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Commutativity, associativity, distributivity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Observation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which abstractions apply in which contexts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 issues for compiler writers and serious application programmers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#2: </a:t>
            </a:r>
            <a:br>
              <a:rPr b="1" lang="en-US"/>
            </a:br>
            <a:r>
              <a:rPr b="1" lang="en-US"/>
              <a:t>You’ve Got to Know Assembly</a:t>
            </a:r>
            <a:endParaRPr b="1"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Chances are, you’ll never write programs in assembly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 are much better &amp; more patient than you are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But: Understanding assembly is key to machine-level execution model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Behavior of programs in presence of bugs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High-level language models break down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Tuning program performance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 optimizations done / not done by the compiler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Understanding sources of program inefficiency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Implementing system software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 has machine code as target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Operating systems must manage process state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Creating / fighting malware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x86 assembly is the language of choice!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7807827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#3: Memory Matters</a:t>
            </a:r>
            <a:br>
              <a:rPr b="1" lang="en-US"/>
            </a:br>
            <a:r>
              <a:rPr b="1" lang="en-US" sz="2900"/>
              <a:t>Random Access Memory Is an Unphysical Abstraction</a:t>
            </a:r>
            <a:endParaRPr b="1" sz="2900"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01600" lvl="2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is not unbounded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 must be allocated and managed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applications are memory dominated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referencing bugs especially pernicious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Effects are distant in both time and space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performance is not uniform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and virtual memory effects can greatly affect program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Adapting program to characteristics of memory system can lead to major speed improvements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2012-08-28T17:04:18Z</dcterms:created>
  <dc:creator>Markus Pueschel</dc:creator>
</cp:coreProperties>
</file>