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9144000"/>
  <p:notesSz cx="7302500" cy="9586900"/>
  <p:embeddedFontLst>
    <p:embeddedFont>
      <p:font typeface="Arial Narrow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0" roundtripDataSignature="AMtx7mjCv0zN8I3u7ByNt4GuIrJlaTax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ArialNarrow-bold.fntdata"/><Relationship Id="rId12" Type="http://schemas.openxmlformats.org/officeDocument/2006/relationships/slide" Target="slides/slide7.xml"/><Relationship Id="rId56" Type="http://schemas.openxmlformats.org/officeDocument/2006/relationships/font" Target="fonts/ArialNarrow-regular.fntdata"/><Relationship Id="rId15" Type="http://schemas.openxmlformats.org/officeDocument/2006/relationships/slide" Target="slides/slide10.xml"/><Relationship Id="rId59" Type="http://schemas.openxmlformats.org/officeDocument/2006/relationships/font" Target="fonts/ArialNarrow-boldItalic.fntdata"/><Relationship Id="rId14" Type="http://schemas.openxmlformats.org/officeDocument/2006/relationships/slide" Target="slides/slide9.xml"/><Relationship Id="rId58" Type="http://schemas.openxmlformats.org/officeDocument/2006/relationships/font" Target="fonts/ArialNarrow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Google Shape;497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Google Shape;555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6" name="Google Shape;586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Google Shape;599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6" name="Google Shape;656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Google Shape;723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1" name="Google Shape;881;p4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7" name="Google Shape;887;p4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0" name="Google Shape;960;p4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0" name="Google Shape;1000;p4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Google Shape;1006;p4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2" name="Google Shape;1012;p5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2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1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1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2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2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3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3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63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63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4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4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64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5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55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2" name="Google Shape;32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3" name="Google Shape;33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6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5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1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51"/>
          <p:cNvSpPr txBox="1"/>
          <p:nvPr/>
        </p:nvSpPr>
        <p:spPr>
          <a:xfrm>
            <a:off x="7501029" y="-27000"/>
            <a:ext cx="170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/>
          </a:p>
        </p:txBody>
      </p:sp>
      <p:sp>
        <p:nvSpPr>
          <p:cNvPr id="14" name="Google Shape;14;p51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51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Programming: Part I</a:t>
            </a:r>
            <a:br>
              <a:rPr lang="en-US"/>
            </a:br>
            <a:br>
              <a:rPr lang="en-US"/>
            </a:br>
            <a:r>
              <a:rPr b="0" lang="en-US" sz="2000"/>
              <a:t>Systems Programming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Notion of an internet Protocol</a:t>
            </a:r>
            <a:endParaRPr/>
          </a:p>
        </p:txBody>
      </p:sp>
      <p:sp>
        <p:nvSpPr>
          <p:cNvPr id="300" name="Google Shape;300;p1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 is it possible to send bits across incompatible LANs and WANs?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Solution:  </a:t>
            </a:r>
            <a:r>
              <a:rPr i="1" lang="en-US">
                <a:solidFill>
                  <a:srgbClr val="FF0000"/>
                </a:solidFill>
              </a:rPr>
              <a:t>protocol</a:t>
            </a:r>
            <a:r>
              <a:rPr lang="en-US"/>
              <a:t> software running on each host and router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Protocol is a set of rules that governs how hosts and routers should cooperate when they transfer data from network to network.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Smooths out the differences between the different networks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/>
          <p:nvPr>
            <p:ph type="title"/>
          </p:nvPr>
        </p:nvSpPr>
        <p:spPr>
          <a:xfrm>
            <a:off x="348048" y="528723"/>
            <a:ext cx="8458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Does an internet Protocol Do?</a:t>
            </a:r>
            <a:endParaRPr/>
          </a:p>
        </p:txBody>
      </p:sp>
      <p:sp>
        <p:nvSpPr>
          <p:cNvPr id="306" name="Google Shape;306;p11"/>
          <p:cNvSpPr txBox="1"/>
          <p:nvPr>
            <p:ph idx="1" type="body"/>
          </p:nvPr>
        </p:nvSpPr>
        <p:spPr>
          <a:xfrm>
            <a:off x="379413" y="1295400"/>
            <a:ext cx="8307387" cy="4494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Provides a </a:t>
            </a:r>
            <a:r>
              <a:rPr i="1" lang="en-US"/>
              <a:t>naming scheme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An internet protocol defines a uniform format for </a:t>
            </a:r>
            <a:r>
              <a:rPr b="1" i="1" lang="en-US">
                <a:solidFill>
                  <a:srgbClr val="C00000"/>
                </a:solidFill>
              </a:rPr>
              <a:t>host addresses</a:t>
            </a:r>
            <a:endParaRPr b="1" i="1">
              <a:solidFill>
                <a:srgbClr val="C00000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host (and router) is assigned at least one of these internet addresses that uniquely identifies it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Provides a </a:t>
            </a:r>
            <a:r>
              <a:rPr i="1" lang="en-US"/>
              <a:t>delivery mechanism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An internet protocol defines a standard transfer unit (</a:t>
            </a:r>
            <a:r>
              <a:rPr b="1" i="1" lang="en-US">
                <a:solidFill>
                  <a:srgbClr val="C00000"/>
                </a:solidFill>
              </a:rPr>
              <a:t>packet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Packet consists of </a:t>
            </a:r>
            <a:r>
              <a:rPr b="1" i="1" lang="en-US">
                <a:solidFill>
                  <a:srgbClr val="C00000"/>
                </a:solidFill>
              </a:rPr>
              <a:t>header</a:t>
            </a:r>
            <a:r>
              <a:rPr i="1" lang="en-US"/>
              <a:t> </a:t>
            </a:r>
            <a:r>
              <a:rPr lang="en-US"/>
              <a:t>and </a:t>
            </a:r>
            <a:r>
              <a:rPr b="1" i="1" lang="en-US">
                <a:solidFill>
                  <a:srgbClr val="C00000"/>
                </a:solidFill>
              </a:rPr>
              <a:t>payload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Header: contains info such as packet size, source and destination addresses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Payload: contains data bits sent from source host</a:t>
            </a:r>
            <a:endParaRPr i="1"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/>
          <p:nvPr/>
        </p:nvSpPr>
        <p:spPr>
          <a:xfrm>
            <a:off x="5913900" y="1040028"/>
            <a:ext cx="3124200" cy="36576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2"/>
          <p:cNvSpPr txBox="1"/>
          <p:nvPr/>
        </p:nvSpPr>
        <p:spPr>
          <a:xfrm>
            <a:off x="8201634" y="990600"/>
            <a:ext cx="857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LAN2</a:t>
            </a:r>
            <a:endParaRPr b="1" i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2"/>
          <p:cNvSpPr/>
          <p:nvPr/>
        </p:nvSpPr>
        <p:spPr>
          <a:xfrm>
            <a:off x="228600" y="1040028"/>
            <a:ext cx="3124200" cy="36576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2"/>
          <p:cNvSpPr/>
          <p:nvPr/>
        </p:nvSpPr>
        <p:spPr>
          <a:xfrm>
            <a:off x="3581400" y="4063314"/>
            <a:ext cx="2286000" cy="266700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12"/>
          <p:cNvCxnSpPr/>
          <p:nvPr/>
        </p:nvCxnSpPr>
        <p:spPr>
          <a:xfrm>
            <a:off x="4256088" y="5130114"/>
            <a:ext cx="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12"/>
          <p:cNvSpPr txBox="1"/>
          <p:nvPr>
            <p:ph type="title"/>
          </p:nvPr>
        </p:nvSpPr>
        <p:spPr>
          <a:xfrm>
            <a:off x="76200" y="341313"/>
            <a:ext cx="8839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Transferring internet Data Via Encapsulation</a:t>
            </a:r>
            <a:endParaRPr/>
          </a:p>
        </p:txBody>
      </p:sp>
      <p:sp>
        <p:nvSpPr>
          <p:cNvPr id="317" name="Google Shape;317;p12"/>
          <p:cNvSpPr/>
          <p:nvPr/>
        </p:nvSpPr>
        <p:spPr>
          <a:xfrm>
            <a:off x="2376488" y="2552014"/>
            <a:ext cx="812800" cy="609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/>
          </a:p>
        </p:txBody>
      </p:sp>
      <p:sp>
        <p:nvSpPr>
          <p:cNvPr id="318" name="Google Shape;318;p12"/>
          <p:cNvSpPr/>
          <p:nvPr/>
        </p:nvSpPr>
        <p:spPr>
          <a:xfrm>
            <a:off x="2376488" y="1396314"/>
            <a:ext cx="812800" cy="609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319" name="Google Shape;319;p12"/>
          <p:cNvSpPr/>
          <p:nvPr/>
        </p:nvSpPr>
        <p:spPr>
          <a:xfrm>
            <a:off x="2376488" y="3669614"/>
            <a:ext cx="812800" cy="6096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/>
          </a:p>
        </p:txBody>
      </p:sp>
      <p:cxnSp>
        <p:nvCxnSpPr>
          <p:cNvPr id="320" name="Google Shape;320;p12"/>
          <p:cNvCxnSpPr/>
          <p:nvPr/>
        </p:nvCxnSpPr>
        <p:spPr>
          <a:xfrm>
            <a:off x="2808288" y="4279214"/>
            <a:ext cx="0" cy="469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12"/>
          <p:cNvSpPr txBox="1"/>
          <p:nvPr/>
        </p:nvSpPr>
        <p:spPr>
          <a:xfrm>
            <a:off x="2368636" y="1078468"/>
            <a:ext cx="815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A</a:t>
            </a:r>
            <a:endParaRPr/>
          </a:p>
        </p:txBody>
      </p:sp>
      <p:cxnSp>
        <p:nvCxnSpPr>
          <p:cNvPr id="322" name="Google Shape;322;p12"/>
          <p:cNvCxnSpPr/>
          <p:nvPr/>
        </p:nvCxnSpPr>
        <p:spPr>
          <a:xfrm>
            <a:off x="1033463" y="4825314"/>
            <a:ext cx="2971800" cy="0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12"/>
          <p:cNvSpPr txBox="1"/>
          <p:nvPr/>
        </p:nvSpPr>
        <p:spPr>
          <a:xfrm>
            <a:off x="208872" y="990600"/>
            <a:ext cx="8579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LAN1</a:t>
            </a:r>
            <a:endParaRPr/>
          </a:p>
        </p:txBody>
      </p:sp>
      <p:cxnSp>
        <p:nvCxnSpPr>
          <p:cNvPr id="324" name="Google Shape;324;p12"/>
          <p:cNvCxnSpPr/>
          <p:nvPr/>
        </p:nvCxnSpPr>
        <p:spPr>
          <a:xfrm>
            <a:off x="5703888" y="4825314"/>
            <a:ext cx="2971800" cy="0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12"/>
          <p:cNvCxnSpPr/>
          <p:nvPr/>
        </p:nvCxnSpPr>
        <p:spPr>
          <a:xfrm>
            <a:off x="6389688" y="4279214"/>
            <a:ext cx="0" cy="469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26" name="Google Shape;326;p12"/>
          <p:cNvCxnSpPr/>
          <p:nvPr/>
        </p:nvCxnSpPr>
        <p:spPr>
          <a:xfrm>
            <a:off x="2808288" y="4749114"/>
            <a:ext cx="10017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2"/>
          <p:cNvCxnSpPr/>
          <p:nvPr/>
        </p:nvCxnSpPr>
        <p:spPr>
          <a:xfrm>
            <a:off x="5703888" y="4749114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8" name="Google Shape;328;p12"/>
          <p:cNvGrpSpPr/>
          <p:nvPr/>
        </p:nvGrpSpPr>
        <p:grpSpPr>
          <a:xfrm>
            <a:off x="228600" y="2094814"/>
            <a:ext cx="1158875" cy="304800"/>
            <a:chOff x="228600" y="2070100"/>
            <a:chExt cx="1158875" cy="304800"/>
          </a:xfrm>
        </p:grpSpPr>
        <p:sp>
          <p:nvSpPr>
            <p:cNvPr id="329" name="Google Shape;329;p12"/>
            <p:cNvSpPr/>
            <p:nvPr/>
          </p:nvSpPr>
          <p:spPr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30" name="Google Shape;330;p12"/>
            <p:cNvSpPr txBox="1"/>
            <p:nvPr/>
          </p:nvSpPr>
          <p:spPr>
            <a:xfrm>
              <a:off x="228600" y="2070100"/>
              <a:ext cx="400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(1)</a:t>
              </a:r>
              <a:endParaRPr/>
            </a:p>
          </p:txBody>
        </p:sp>
      </p:grpSp>
      <p:grpSp>
        <p:nvGrpSpPr>
          <p:cNvPr id="331" name="Google Shape;331;p12"/>
          <p:cNvGrpSpPr/>
          <p:nvPr/>
        </p:nvGrpSpPr>
        <p:grpSpPr>
          <a:xfrm>
            <a:off x="2038350" y="5434914"/>
            <a:ext cx="2076450" cy="304800"/>
            <a:chOff x="1970088" y="5257800"/>
            <a:chExt cx="2076450" cy="304800"/>
          </a:xfrm>
        </p:grpSpPr>
        <p:sp>
          <p:nvSpPr>
            <p:cNvPr id="332" name="Google Shape;332;p12"/>
            <p:cNvSpPr/>
            <p:nvPr/>
          </p:nvSpPr>
          <p:spPr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</a:t>
              </a:r>
              <a:endParaRPr/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3589338" y="5295900"/>
              <a:ext cx="457200" cy="228600"/>
            </a:xfrm>
            <a:prstGeom prst="rect">
              <a:avLst/>
            </a:prstGeom>
            <a:solidFill>
              <a:srgbClr val="ACACEA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FH1</a:t>
              </a:r>
              <a:endParaRPr/>
            </a:p>
          </p:txBody>
        </p:sp>
        <p:sp>
          <p:nvSpPr>
            <p:cNvPr id="335" name="Google Shape;335;p12"/>
            <p:cNvSpPr txBox="1"/>
            <p:nvPr/>
          </p:nvSpPr>
          <p:spPr>
            <a:xfrm>
              <a:off x="1970088" y="5257800"/>
              <a:ext cx="400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(4)</a:t>
              </a:r>
              <a:endParaRPr/>
            </a:p>
          </p:txBody>
        </p:sp>
      </p:grpSp>
      <p:grpSp>
        <p:nvGrpSpPr>
          <p:cNvPr id="336" name="Google Shape;336;p12"/>
          <p:cNvGrpSpPr/>
          <p:nvPr/>
        </p:nvGrpSpPr>
        <p:grpSpPr>
          <a:xfrm>
            <a:off x="6751638" y="4368114"/>
            <a:ext cx="2076450" cy="304800"/>
            <a:chOff x="6751638" y="4343400"/>
            <a:chExt cx="2076450" cy="304800"/>
          </a:xfrm>
        </p:grpSpPr>
        <p:sp>
          <p:nvSpPr>
            <p:cNvPr id="337" name="Google Shape;337;p12"/>
            <p:cNvSpPr/>
            <p:nvPr/>
          </p:nvSpPr>
          <p:spPr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</a:t>
              </a:r>
              <a:endParaRPr/>
            </a:p>
          </p:txBody>
        </p:sp>
        <p:sp>
          <p:nvSpPr>
            <p:cNvPr id="339" name="Google Shape;339;p12"/>
            <p:cNvSpPr/>
            <p:nvPr/>
          </p:nvSpPr>
          <p:spPr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FH2</a:t>
              </a:r>
              <a:endParaRPr/>
            </a:p>
          </p:txBody>
        </p:sp>
        <p:sp>
          <p:nvSpPr>
            <p:cNvPr id="340" name="Google Shape;340;p12"/>
            <p:cNvSpPr txBox="1"/>
            <p:nvPr/>
          </p:nvSpPr>
          <p:spPr>
            <a:xfrm>
              <a:off x="6751638" y="4343400"/>
              <a:ext cx="400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(6)</a:t>
              </a:r>
              <a:endParaRPr/>
            </a:p>
          </p:txBody>
        </p:sp>
      </p:grpSp>
      <p:grpSp>
        <p:nvGrpSpPr>
          <p:cNvPr id="341" name="Google Shape;341;p12"/>
          <p:cNvGrpSpPr/>
          <p:nvPr/>
        </p:nvGrpSpPr>
        <p:grpSpPr>
          <a:xfrm>
            <a:off x="6751638" y="2115066"/>
            <a:ext cx="1143000" cy="304800"/>
            <a:chOff x="6770688" y="2057400"/>
            <a:chExt cx="1143000" cy="304800"/>
          </a:xfrm>
        </p:grpSpPr>
        <p:sp>
          <p:nvSpPr>
            <p:cNvPr id="342" name="Google Shape;342;p12"/>
            <p:cNvSpPr/>
            <p:nvPr/>
          </p:nvSpPr>
          <p:spPr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43" name="Google Shape;343;p12"/>
            <p:cNvSpPr txBox="1"/>
            <p:nvPr/>
          </p:nvSpPr>
          <p:spPr>
            <a:xfrm>
              <a:off x="6770688" y="2057400"/>
              <a:ext cx="400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(8)</a:t>
              </a:r>
              <a:endParaRPr/>
            </a:p>
          </p:txBody>
        </p:sp>
      </p:grpSp>
      <p:cxnSp>
        <p:nvCxnSpPr>
          <p:cNvPr id="344" name="Google Shape;344;p12"/>
          <p:cNvCxnSpPr/>
          <p:nvPr/>
        </p:nvCxnSpPr>
        <p:spPr>
          <a:xfrm>
            <a:off x="5322888" y="5130114"/>
            <a:ext cx="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345" name="Google Shape;345;p12"/>
          <p:cNvGrpSpPr/>
          <p:nvPr/>
        </p:nvGrpSpPr>
        <p:grpSpPr>
          <a:xfrm>
            <a:off x="5603274" y="5017186"/>
            <a:ext cx="2076450" cy="722528"/>
            <a:chOff x="5603274" y="4965700"/>
            <a:chExt cx="2076450" cy="722528"/>
          </a:xfrm>
        </p:grpSpPr>
        <p:sp>
          <p:nvSpPr>
            <p:cNvPr id="346" name="Google Shape;346;p12"/>
            <p:cNvSpPr/>
            <p:nvPr/>
          </p:nvSpPr>
          <p:spPr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</a:t>
              </a:r>
              <a:endParaRPr/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FH2</a:t>
              </a:r>
              <a:endParaRPr/>
            </a:p>
          </p:txBody>
        </p:sp>
        <p:sp>
          <p:nvSpPr>
            <p:cNvPr id="349" name="Google Shape;349;p12"/>
            <p:cNvSpPr txBox="1"/>
            <p:nvPr/>
          </p:nvSpPr>
          <p:spPr>
            <a:xfrm>
              <a:off x="7279674" y="5383428"/>
              <a:ext cx="400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(5)</a:t>
              </a:r>
              <a:endParaRPr/>
            </a:p>
          </p:txBody>
        </p:sp>
        <p:sp>
          <p:nvSpPr>
            <p:cNvPr id="350" name="Google Shape;350;p12"/>
            <p:cNvSpPr/>
            <p:nvPr/>
          </p:nvSpPr>
          <p:spPr>
            <a:xfrm rot="5400000">
              <a:off x="6383338" y="4476750"/>
              <a:ext cx="114300" cy="1625600"/>
            </a:xfrm>
            <a:prstGeom prst="leftBrace">
              <a:avLst>
                <a:gd fmla="val 118519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2"/>
            <p:cNvSpPr txBox="1"/>
            <p:nvPr/>
          </p:nvSpPr>
          <p:spPr>
            <a:xfrm>
              <a:off x="5848351" y="4965700"/>
              <a:ext cx="10647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LAN2 frame</a:t>
              </a:r>
              <a:endParaRPr/>
            </a:p>
          </p:txBody>
        </p:sp>
      </p:grpSp>
      <p:sp>
        <p:nvSpPr>
          <p:cNvPr id="352" name="Google Shape;352;p12"/>
          <p:cNvSpPr/>
          <p:nvPr/>
        </p:nvSpPr>
        <p:spPr>
          <a:xfrm>
            <a:off x="3798888" y="5968314"/>
            <a:ext cx="1905000" cy="609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/>
          </a:p>
        </p:txBody>
      </p:sp>
      <p:sp>
        <p:nvSpPr>
          <p:cNvPr id="353" name="Google Shape;353;p12"/>
          <p:cNvSpPr/>
          <p:nvPr/>
        </p:nvSpPr>
        <p:spPr>
          <a:xfrm>
            <a:off x="3798888" y="4520514"/>
            <a:ext cx="812800" cy="6096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/>
          </a:p>
        </p:txBody>
      </p:sp>
      <p:sp>
        <p:nvSpPr>
          <p:cNvPr id="354" name="Google Shape;354;p12"/>
          <p:cNvSpPr/>
          <p:nvPr/>
        </p:nvSpPr>
        <p:spPr>
          <a:xfrm>
            <a:off x="4891088" y="4520514"/>
            <a:ext cx="812800" cy="6096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/>
          </a:p>
        </p:txBody>
      </p:sp>
      <p:sp>
        <p:nvSpPr>
          <p:cNvPr id="355" name="Google Shape;355;p12"/>
          <p:cNvSpPr txBox="1"/>
          <p:nvPr/>
        </p:nvSpPr>
        <p:spPr>
          <a:xfrm>
            <a:off x="3581400" y="4046838"/>
            <a:ext cx="8962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grpSp>
        <p:nvGrpSpPr>
          <p:cNvPr id="356" name="Google Shape;356;p12"/>
          <p:cNvGrpSpPr/>
          <p:nvPr/>
        </p:nvGrpSpPr>
        <p:grpSpPr>
          <a:xfrm>
            <a:off x="228600" y="4368114"/>
            <a:ext cx="2068512" cy="304800"/>
            <a:chOff x="230188" y="4343400"/>
            <a:chExt cx="2068512" cy="304800"/>
          </a:xfrm>
        </p:grpSpPr>
        <p:sp>
          <p:nvSpPr>
            <p:cNvPr id="357" name="Google Shape;357;p12"/>
            <p:cNvSpPr/>
            <p:nvPr/>
          </p:nvSpPr>
          <p:spPr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</a:t>
              </a:r>
              <a:endParaRPr/>
            </a:p>
          </p:txBody>
        </p:sp>
        <p:sp>
          <p:nvSpPr>
            <p:cNvPr id="359" name="Google Shape;359;p12"/>
            <p:cNvSpPr txBox="1"/>
            <p:nvPr/>
          </p:nvSpPr>
          <p:spPr>
            <a:xfrm>
              <a:off x="230188" y="4343400"/>
              <a:ext cx="400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(3)</a:t>
              </a:r>
              <a:endParaRPr/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1841500" y="4381500"/>
              <a:ext cx="457200" cy="228600"/>
            </a:xfrm>
            <a:prstGeom prst="rect">
              <a:avLst/>
            </a:prstGeom>
            <a:solidFill>
              <a:srgbClr val="ACACEA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FH1</a:t>
              </a:r>
              <a:endParaRPr/>
            </a:p>
          </p:txBody>
        </p:sp>
      </p:grpSp>
      <p:cxnSp>
        <p:nvCxnSpPr>
          <p:cNvPr id="361" name="Google Shape;361;p12"/>
          <p:cNvCxnSpPr/>
          <p:nvPr/>
        </p:nvCxnSpPr>
        <p:spPr>
          <a:xfrm>
            <a:off x="2808288" y="3161614"/>
            <a:ext cx="0" cy="495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12"/>
          <p:cNvCxnSpPr/>
          <p:nvPr/>
        </p:nvCxnSpPr>
        <p:spPr>
          <a:xfrm>
            <a:off x="2808288" y="2018614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3" name="Google Shape;363;p12"/>
          <p:cNvGrpSpPr/>
          <p:nvPr/>
        </p:nvGrpSpPr>
        <p:grpSpPr>
          <a:xfrm>
            <a:off x="228600" y="2818714"/>
            <a:ext cx="2073275" cy="1031677"/>
            <a:chOff x="228600" y="2794000"/>
            <a:chExt cx="2073275" cy="1031677"/>
          </a:xfrm>
        </p:grpSpPr>
        <p:sp>
          <p:nvSpPr>
            <p:cNvPr id="364" name="Google Shape;364;p12"/>
            <p:cNvSpPr/>
            <p:nvPr/>
          </p:nvSpPr>
          <p:spPr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</a:t>
              </a:r>
              <a:endParaRPr/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1844675" y="3224428"/>
              <a:ext cx="457200" cy="228600"/>
            </a:xfrm>
            <a:prstGeom prst="rect">
              <a:avLst/>
            </a:prstGeom>
            <a:solidFill>
              <a:srgbClr val="ACACEA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FH1</a:t>
              </a:r>
              <a:endParaRPr/>
            </a:p>
          </p:txBody>
        </p:sp>
        <p:sp>
          <p:nvSpPr>
            <p:cNvPr id="367" name="Google Shape;367;p12"/>
            <p:cNvSpPr txBox="1"/>
            <p:nvPr/>
          </p:nvSpPr>
          <p:spPr>
            <a:xfrm>
              <a:off x="228600" y="3186328"/>
              <a:ext cx="400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(2)</a:t>
              </a:r>
              <a:endParaRPr/>
            </a:p>
          </p:txBody>
        </p:sp>
        <p:sp>
          <p:nvSpPr>
            <p:cNvPr id="368" name="Google Shape;368;p12"/>
            <p:cNvSpPr/>
            <p:nvPr/>
          </p:nvSpPr>
          <p:spPr>
            <a:xfrm rot="5400000">
              <a:off x="1196975" y="2489200"/>
              <a:ext cx="76200" cy="1219200"/>
            </a:xfrm>
            <a:prstGeom prst="leftBrace">
              <a:avLst>
                <a:gd fmla="val 133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 txBox="1"/>
            <p:nvPr/>
          </p:nvSpPr>
          <p:spPr>
            <a:xfrm>
              <a:off x="520700" y="2794000"/>
              <a:ext cx="13120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internet packet</a:t>
              </a:r>
              <a:endParaRPr/>
            </a:p>
          </p:txBody>
        </p:sp>
        <p:sp>
          <p:nvSpPr>
            <p:cNvPr id="370" name="Google Shape;370;p12"/>
            <p:cNvSpPr/>
            <p:nvPr/>
          </p:nvSpPr>
          <p:spPr>
            <a:xfrm rot="-5400000">
              <a:off x="1409700" y="2717800"/>
              <a:ext cx="76200" cy="1676400"/>
            </a:xfrm>
            <a:prstGeom prst="leftBrace">
              <a:avLst>
                <a:gd fmla="val 183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2"/>
            <p:cNvSpPr txBox="1"/>
            <p:nvPr/>
          </p:nvSpPr>
          <p:spPr>
            <a:xfrm>
              <a:off x="644525" y="3517900"/>
              <a:ext cx="10647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LAN1 frame</a:t>
              </a:r>
              <a:endParaRPr/>
            </a:p>
          </p:txBody>
        </p:sp>
      </p:grpSp>
      <p:grpSp>
        <p:nvGrpSpPr>
          <p:cNvPr id="372" name="Google Shape;372;p12"/>
          <p:cNvGrpSpPr/>
          <p:nvPr/>
        </p:nvGrpSpPr>
        <p:grpSpPr>
          <a:xfrm>
            <a:off x="6751638" y="3225114"/>
            <a:ext cx="2057400" cy="304800"/>
            <a:chOff x="6770688" y="3143250"/>
            <a:chExt cx="2057400" cy="304800"/>
          </a:xfrm>
        </p:grpSpPr>
        <p:sp>
          <p:nvSpPr>
            <p:cNvPr id="373" name="Google Shape;373;p12"/>
            <p:cNvSpPr txBox="1"/>
            <p:nvPr/>
          </p:nvSpPr>
          <p:spPr>
            <a:xfrm>
              <a:off x="6770688" y="3143250"/>
              <a:ext cx="400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(7)</a:t>
              </a:r>
              <a:endParaRPr/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</a:t>
              </a:r>
              <a:endParaRPr/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FH2</a:t>
              </a:r>
              <a:endParaRPr/>
            </a:p>
          </p:txBody>
        </p:sp>
      </p:grpSp>
      <p:sp>
        <p:nvSpPr>
          <p:cNvPr id="377" name="Google Shape;377;p12"/>
          <p:cNvSpPr/>
          <p:nvPr/>
        </p:nvSpPr>
        <p:spPr>
          <a:xfrm>
            <a:off x="5980113" y="2552014"/>
            <a:ext cx="812800" cy="609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/>
          </a:p>
        </p:txBody>
      </p:sp>
      <p:sp>
        <p:nvSpPr>
          <p:cNvPr id="378" name="Google Shape;378;p12"/>
          <p:cNvSpPr/>
          <p:nvPr/>
        </p:nvSpPr>
        <p:spPr>
          <a:xfrm>
            <a:off x="5980113" y="1396314"/>
            <a:ext cx="812800" cy="609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79" name="Google Shape;379;p12"/>
          <p:cNvSpPr/>
          <p:nvPr/>
        </p:nvSpPr>
        <p:spPr>
          <a:xfrm>
            <a:off x="5980113" y="3669614"/>
            <a:ext cx="812800" cy="6096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/>
          </a:p>
        </p:txBody>
      </p:sp>
      <p:sp>
        <p:nvSpPr>
          <p:cNvPr id="380" name="Google Shape;380;p12"/>
          <p:cNvSpPr txBox="1"/>
          <p:nvPr/>
        </p:nvSpPr>
        <p:spPr>
          <a:xfrm>
            <a:off x="5976131" y="1078468"/>
            <a:ext cx="805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B</a:t>
            </a:r>
            <a:endParaRPr/>
          </a:p>
        </p:txBody>
      </p:sp>
      <p:cxnSp>
        <p:nvCxnSpPr>
          <p:cNvPr id="381" name="Google Shape;381;p12"/>
          <p:cNvCxnSpPr/>
          <p:nvPr/>
        </p:nvCxnSpPr>
        <p:spPr>
          <a:xfrm>
            <a:off x="6411913" y="3161614"/>
            <a:ext cx="0" cy="495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12"/>
          <p:cNvCxnSpPr/>
          <p:nvPr/>
        </p:nvCxnSpPr>
        <p:spPr>
          <a:xfrm>
            <a:off x="6411913" y="2018614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12"/>
          <p:cNvSpPr txBox="1"/>
          <p:nvPr/>
        </p:nvSpPr>
        <p:spPr>
          <a:xfrm>
            <a:off x="0" y="6297939"/>
            <a:ext cx="24720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PH: Internet packet header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FH: LAN frame header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3"/>
          <p:cNvSpPr txBox="1"/>
          <p:nvPr>
            <p:ph type="title"/>
          </p:nvPr>
        </p:nvSpPr>
        <p:spPr>
          <a:xfrm>
            <a:off x="360363" y="493713"/>
            <a:ext cx="58118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Issues</a:t>
            </a:r>
            <a:endParaRPr/>
          </a:p>
        </p:txBody>
      </p:sp>
      <p:sp>
        <p:nvSpPr>
          <p:cNvPr id="389" name="Google Shape;389;p13"/>
          <p:cNvSpPr txBox="1"/>
          <p:nvPr>
            <p:ph idx="1" type="body"/>
          </p:nvPr>
        </p:nvSpPr>
        <p:spPr>
          <a:xfrm>
            <a:off x="355685" y="121920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We are glossing over a number of important questions: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What if different networks have different maximum frame sizes? (segmentation)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do routers know where to forward frames?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are routers informed when the network topology changes?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What if packets get lost?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These (and other) questions are addressed by the area of  systems known as </a:t>
            </a:r>
            <a:r>
              <a:rPr i="1" lang="en-US">
                <a:solidFill>
                  <a:srgbClr val="C00000"/>
                </a:solidFill>
              </a:rPr>
              <a:t>computer networking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"/>
          <p:cNvSpPr txBox="1"/>
          <p:nvPr>
            <p:ph type="title"/>
          </p:nvPr>
        </p:nvSpPr>
        <p:spPr>
          <a:xfrm>
            <a:off x="392431" y="419202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IP Internet (upper case)</a:t>
            </a:r>
            <a:endParaRPr/>
          </a:p>
        </p:txBody>
      </p:sp>
      <p:sp>
        <p:nvSpPr>
          <p:cNvPr id="395" name="Google Shape;395;p14"/>
          <p:cNvSpPr txBox="1"/>
          <p:nvPr>
            <p:ph idx="1" type="body"/>
          </p:nvPr>
        </p:nvSpPr>
        <p:spPr>
          <a:xfrm>
            <a:off x="396875" y="1295400"/>
            <a:ext cx="82899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famous example of an internet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Based on the TCP/IP protocol family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IP (Internet Protocol) : 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Provides </a:t>
            </a:r>
            <a:r>
              <a:rPr i="1" lang="en-US">
                <a:solidFill>
                  <a:srgbClr val="FF0000"/>
                </a:solidFill>
              </a:rPr>
              <a:t>basic naming scheme </a:t>
            </a:r>
            <a:r>
              <a:rPr lang="en-US"/>
              <a:t>and unreliable </a:t>
            </a:r>
            <a:r>
              <a:rPr i="1" lang="en-US">
                <a:solidFill>
                  <a:srgbClr val="FF0000"/>
                </a:solidFill>
              </a:rPr>
              <a:t>delivery capability</a:t>
            </a:r>
            <a:r>
              <a:rPr lang="en-US">
                <a:solidFill>
                  <a:srgbClr val="FF0000"/>
                </a:solidFill>
              </a:rPr>
              <a:t> </a:t>
            </a:r>
            <a:br>
              <a:rPr lang="en-US"/>
            </a:br>
            <a:r>
              <a:rPr lang="en-US"/>
              <a:t>of packets (datagrams) from </a:t>
            </a:r>
            <a:r>
              <a:rPr i="1" lang="en-US">
                <a:solidFill>
                  <a:srgbClr val="FF0000"/>
                </a:solidFill>
              </a:rPr>
              <a:t>host-to-host</a:t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UDP (Unreliable Datagram Protocol)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Uses IP to provide </a:t>
            </a:r>
            <a:r>
              <a:rPr i="1" lang="en-US">
                <a:solidFill>
                  <a:srgbClr val="FF0000"/>
                </a:solidFill>
              </a:rPr>
              <a:t>unreliable</a:t>
            </a:r>
            <a:r>
              <a:rPr lang="en-US"/>
              <a:t> datagram delivery from </a:t>
            </a:r>
            <a:br>
              <a:rPr lang="en-US"/>
            </a:br>
            <a:r>
              <a:rPr i="1" lang="en-US">
                <a:solidFill>
                  <a:srgbClr val="FF0000"/>
                </a:solidFill>
              </a:rPr>
              <a:t>process-to-process</a:t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TCP (Transmission Control Protocol)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Uses IP to provide </a:t>
            </a:r>
            <a:r>
              <a:rPr i="1" lang="en-US">
                <a:solidFill>
                  <a:srgbClr val="FF0000"/>
                </a:solidFill>
              </a:rPr>
              <a:t>reliable</a:t>
            </a:r>
            <a:r>
              <a:rPr lang="en-US"/>
              <a:t> byte streams from </a:t>
            </a:r>
            <a:r>
              <a:rPr i="1" lang="en-US">
                <a:solidFill>
                  <a:srgbClr val="FF0000"/>
                </a:solidFill>
              </a:rPr>
              <a:t>process-to-process </a:t>
            </a:r>
            <a:r>
              <a:rPr lang="en-US"/>
              <a:t>over </a:t>
            </a:r>
            <a:r>
              <a:rPr i="1" lang="en-US">
                <a:solidFill>
                  <a:srgbClr val="FF0000"/>
                </a:solidFill>
              </a:rPr>
              <a:t>connections</a:t>
            </a:r>
            <a:endParaRPr i="1">
              <a:solidFill>
                <a:srgbClr val="FF0000"/>
              </a:solidFill>
            </a:endParaRPr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Accessed via a mix of Unix file I/O and functions from the </a:t>
            </a:r>
            <a:r>
              <a:rPr i="1" lang="en-US">
                <a:solidFill>
                  <a:srgbClr val="FF0000"/>
                </a:solidFill>
              </a:rPr>
              <a:t>sockets interface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"/>
          <p:cNvSpPr/>
          <p:nvPr/>
        </p:nvSpPr>
        <p:spPr>
          <a:xfrm>
            <a:off x="2736658" y="2641600"/>
            <a:ext cx="1447800" cy="2819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5"/>
          <p:cNvSpPr/>
          <p:nvPr/>
        </p:nvSpPr>
        <p:spPr>
          <a:xfrm>
            <a:off x="6635558" y="2641600"/>
            <a:ext cx="1447800" cy="2819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5"/>
          <p:cNvSpPr txBox="1"/>
          <p:nvPr>
            <p:ph type="title"/>
          </p:nvPr>
        </p:nvSpPr>
        <p:spPr>
          <a:xfrm>
            <a:off x="381000" y="504825"/>
            <a:ext cx="81280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and Software Organization </a:t>
            </a:r>
            <a:br>
              <a:rPr lang="en-US"/>
            </a:br>
            <a:r>
              <a:rPr lang="en-US"/>
              <a:t>of an Internet Application</a:t>
            </a:r>
            <a:endParaRPr/>
          </a:p>
        </p:txBody>
      </p:sp>
      <p:sp>
        <p:nvSpPr>
          <p:cNvPr id="403" name="Google Shape;403;p15"/>
          <p:cNvSpPr/>
          <p:nvPr/>
        </p:nvSpPr>
        <p:spPr>
          <a:xfrm>
            <a:off x="2825558" y="3708400"/>
            <a:ext cx="1284287" cy="609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TCP/IP</a:t>
            </a:r>
            <a:endParaRPr/>
          </a:p>
        </p:txBody>
      </p:sp>
      <p:cxnSp>
        <p:nvCxnSpPr>
          <p:cNvPr id="404" name="Google Shape;404;p15"/>
          <p:cNvCxnSpPr/>
          <p:nvPr/>
        </p:nvCxnSpPr>
        <p:spPr>
          <a:xfrm>
            <a:off x="3473258" y="33274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5" name="Google Shape;405;p15"/>
          <p:cNvCxnSpPr/>
          <p:nvPr/>
        </p:nvCxnSpPr>
        <p:spPr>
          <a:xfrm>
            <a:off x="3473258" y="43180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06" name="Google Shape;406;p15"/>
          <p:cNvSpPr/>
          <p:nvPr/>
        </p:nvSpPr>
        <p:spPr>
          <a:xfrm>
            <a:off x="2825558" y="2717800"/>
            <a:ext cx="1284287" cy="609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407" name="Google Shape;407;p15"/>
          <p:cNvSpPr/>
          <p:nvPr/>
        </p:nvSpPr>
        <p:spPr>
          <a:xfrm>
            <a:off x="2825558" y="4699000"/>
            <a:ext cx="1284287" cy="609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/>
          </a:p>
        </p:txBody>
      </p:sp>
      <p:cxnSp>
        <p:nvCxnSpPr>
          <p:cNvPr id="408" name="Google Shape;408;p15"/>
          <p:cNvCxnSpPr/>
          <p:nvPr/>
        </p:nvCxnSpPr>
        <p:spPr>
          <a:xfrm>
            <a:off x="3473258" y="5308600"/>
            <a:ext cx="12700" cy="431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09" name="Google Shape;409;p15"/>
          <p:cNvSpPr/>
          <p:nvPr/>
        </p:nvSpPr>
        <p:spPr>
          <a:xfrm>
            <a:off x="2711258" y="5740400"/>
            <a:ext cx="5448300" cy="3556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IP Internet</a:t>
            </a:r>
            <a:endParaRPr/>
          </a:p>
        </p:txBody>
      </p:sp>
      <p:sp>
        <p:nvSpPr>
          <p:cNvPr id="410" name="Google Shape;410;p15"/>
          <p:cNvSpPr/>
          <p:nvPr/>
        </p:nvSpPr>
        <p:spPr>
          <a:xfrm>
            <a:off x="6711758" y="3708400"/>
            <a:ext cx="1284287" cy="609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TCP/IP</a:t>
            </a:r>
            <a:endParaRPr/>
          </a:p>
        </p:txBody>
      </p:sp>
      <p:cxnSp>
        <p:nvCxnSpPr>
          <p:cNvPr id="411" name="Google Shape;411;p15"/>
          <p:cNvCxnSpPr/>
          <p:nvPr/>
        </p:nvCxnSpPr>
        <p:spPr>
          <a:xfrm>
            <a:off x="7397558" y="3327400"/>
            <a:ext cx="1587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2" name="Google Shape;412;p15"/>
          <p:cNvCxnSpPr/>
          <p:nvPr/>
        </p:nvCxnSpPr>
        <p:spPr>
          <a:xfrm>
            <a:off x="7397558" y="4318000"/>
            <a:ext cx="1587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13" name="Google Shape;413;p15"/>
          <p:cNvSpPr/>
          <p:nvPr/>
        </p:nvSpPr>
        <p:spPr>
          <a:xfrm>
            <a:off x="6711758" y="2717800"/>
            <a:ext cx="1284287" cy="609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414" name="Google Shape;414;p15"/>
          <p:cNvSpPr/>
          <p:nvPr/>
        </p:nvSpPr>
        <p:spPr>
          <a:xfrm>
            <a:off x="6711758" y="4699000"/>
            <a:ext cx="1284287" cy="609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/>
          </a:p>
        </p:txBody>
      </p:sp>
      <p:cxnSp>
        <p:nvCxnSpPr>
          <p:cNvPr id="415" name="Google Shape;415;p15"/>
          <p:cNvCxnSpPr/>
          <p:nvPr/>
        </p:nvCxnSpPr>
        <p:spPr>
          <a:xfrm>
            <a:off x="7397558" y="5308600"/>
            <a:ext cx="0" cy="419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16" name="Google Shape;416;p15"/>
          <p:cNvSpPr txBox="1"/>
          <p:nvPr/>
        </p:nvSpPr>
        <p:spPr>
          <a:xfrm>
            <a:off x="2454083" y="2298700"/>
            <a:ext cx="2005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Internet client host</a:t>
            </a:r>
            <a:endParaRPr/>
          </a:p>
        </p:txBody>
      </p:sp>
      <p:sp>
        <p:nvSpPr>
          <p:cNvPr id="417" name="Google Shape;417;p15"/>
          <p:cNvSpPr txBox="1"/>
          <p:nvPr/>
        </p:nvSpPr>
        <p:spPr>
          <a:xfrm>
            <a:off x="6306945" y="2298700"/>
            <a:ext cx="20750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Internet server host</a:t>
            </a:r>
            <a:endParaRPr/>
          </a:p>
        </p:txBody>
      </p:sp>
      <p:sp>
        <p:nvSpPr>
          <p:cNvPr id="418" name="Google Shape;418;p15"/>
          <p:cNvSpPr txBox="1"/>
          <p:nvPr/>
        </p:nvSpPr>
        <p:spPr>
          <a:xfrm>
            <a:off x="639570" y="3188687"/>
            <a:ext cx="1799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Sockets interface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(system calls)</a:t>
            </a:r>
            <a:endParaRPr/>
          </a:p>
        </p:txBody>
      </p:sp>
      <p:sp>
        <p:nvSpPr>
          <p:cNvPr id="419" name="Google Shape;419;p15"/>
          <p:cNvSpPr txBox="1"/>
          <p:nvPr/>
        </p:nvSpPr>
        <p:spPr>
          <a:xfrm>
            <a:off x="453833" y="4177699"/>
            <a:ext cx="20478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interface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(interrupts)</a:t>
            </a:r>
            <a:endParaRPr/>
          </a:p>
        </p:txBody>
      </p:sp>
      <p:sp>
        <p:nvSpPr>
          <p:cNvPr id="420" name="Google Shape;420;p15"/>
          <p:cNvSpPr txBox="1"/>
          <p:nvPr/>
        </p:nvSpPr>
        <p:spPr>
          <a:xfrm>
            <a:off x="4143784" y="2840038"/>
            <a:ext cx="1125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/>
          </a:p>
        </p:txBody>
      </p:sp>
      <p:sp>
        <p:nvSpPr>
          <p:cNvPr id="421" name="Google Shape;421;p15"/>
          <p:cNvSpPr txBox="1"/>
          <p:nvPr/>
        </p:nvSpPr>
        <p:spPr>
          <a:xfrm>
            <a:off x="4143784" y="3829050"/>
            <a:ext cx="1296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/>
          </a:p>
        </p:txBody>
      </p:sp>
      <p:sp>
        <p:nvSpPr>
          <p:cNvPr id="422" name="Google Shape;422;p15"/>
          <p:cNvSpPr txBox="1"/>
          <p:nvPr/>
        </p:nvSpPr>
        <p:spPr>
          <a:xfrm>
            <a:off x="4143784" y="4697413"/>
            <a:ext cx="14872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firmware</a:t>
            </a:r>
            <a:endParaRPr/>
          </a:p>
        </p:txBody>
      </p:sp>
      <p:cxnSp>
        <p:nvCxnSpPr>
          <p:cNvPr id="423" name="Google Shape;423;p15"/>
          <p:cNvCxnSpPr/>
          <p:nvPr/>
        </p:nvCxnSpPr>
        <p:spPr>
          <a:xfrm>
            <a:off x="2520758" y="3492500"/>
            <a:ext cx="1968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15"/>
          <p:cNvCxnSpPr/>
          <p:nvPr/>
        </p:nvCxnSpPr>
        <p:spPr>
          <a:xfrm>
            <a:off x="2508058" y="4495800"/>
            <a:ext cx="1968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/>
          <p:nvPr>
            <p:ph type="title"/>
          </p:nvPr>
        </p:nvSpPr>
        <p:spPr>
          <a:xfrm>
            <a:off x="381000" y="457200"/>
            <a:ext cx="8382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Programmer’s View of the Internet</a:t>
            </a:r>
            <a:endParaRPr/>
          </a:p>
        </p:txBody>
      </p:sp>
      <p:sp>
        <p:nvSpPr>
          <p:cNvPr id="430" name="Google Shape;430;p1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1. Hosts are mapped to a set of 32-bit </a:t>
            </a:r>
            <a:r>
              <a:rPr i="1" lang="en-US">
                <a:solidFill>
                  <a:srgbClr val="C00000"/>
                </a:solidFill>
              </a:rPr>
              <a:t>IP addresses</a:t>
            </a:r>
            <a:endParaRPr>
              <a:solidFill>
                <a:srgbClr val="C00000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128.2.203.179</a:t>
            </a:r>
            <a:endParaRPr/>
          </a:p>
          <a:p>
            <a:pPr indent="-365760" lvl="0" marL="457200" rtl="0" algn="l">
              <a:spcBef>
                <a:spcPts val="480"/>
              </a:spcBef>
              <a:spcAft>
                <a:spcPts val="0"/>
              </a:spcAft>
              <a:buSzPts val="144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2. The set of IP addresses is mapped to a set of identifiers called Internet </a:t>
            </a:r>
            <a:r>
              <a:rPr i="1" lang="en-US">
                <a:solidFill>
                  <a:srgbClr val="C00000"/>
                </a:solidFill>
              </a:rPr>
              <a:t>domain names</a:t>
            </a:r>
            <a:endParaRPr i="1">
              <a:solidFill>
                <a:srgbClr val="C00000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128.2.203.179 is mapped to  www.cs.cmu.edu 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2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3. A process on one Internet host can communicate with a process on another Internet host over a </a:t>
            </a:r>
            <a:r>
              <a:rPr i="1" lang="en-US">
                <a:solidFill>
                  <a:srgbClr val="C00000"/>
                </a:solidFill>
              </a:rPr>
              <a:t>connection</a:t>
            </a:r>
            <a:endParaRPr i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Aside: IPv4 and IPv6</a:t>
            </a:r>
            <a:endParaRPr/>
          </a:p>
        </p:txBody>
      </p:sp>
      <p:sp>
        <p:nvSpPr>
          <p:cNvPr id="436" name="Google Shape;436;p17"/>
          <p:cNvSpPr txBox="1"/>
          <p:nvPr>
            <p:ph idx="1" type="body"/>
          </p:nvPr>
        </p:nvSpPr>
        <p:spPr>
          <a:xfrm>
            <a:off x="396875" y="1362074"/>
            <a:ext cx="7896225" cy="549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original Internet Protocol, with its 32-bit addresses, is known as </a:t>
            </a:r>
            <a:r>
              <a:rPr i="1" lang="en-US"/>
              <a:t>Internet Protocol Version 4 </a:t>
            </a: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IPv4</a:t>
            </a:r>
            <a:r>
              <a:rPr lang="en-US"/>
              <a:t>)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1996: Internet Engineering Task Force (IETF) introduced </a:t>
            </a:r>
            <a:r>
              <a:rPr i="1" lang="en-US"/>
              <a:t>Internet Protocol Version 6 </a:t>
            </a:r>
            <a:r>
              <a:rPr lang="en-US">
                <a:solidFill>
                  <a:srgbClr val="FF0000"/>
                </a:solidFill>
              </a:rPr>
              <a:t>(IPv6</a:t>
            </a:r>
            <a:r>
              <a:rPr lang="en-US"/>
              <a:t>) with 128-bit addresses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Intended as the successor to IPv4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 of 2015, vast majority of Internet traffic still carried by IPv4	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Only 4% of users access Google services using IPv6.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We will focus on IPv4, but will show you how to write networking code that is protocol-independent.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8"/>
          <p:cNvSpPr txBox="1"/>
          <p:nvPr>
            <p:ph type="title"/>
          </p:nvPr>
        </p:nvSpPr>
        <p:spPr>
          <a:xfrm>
            <a:off x="381000" y="493713"/>
            <a:ext cx="59769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(1) IP Addresses</a:t>
            </a:r>
            <a:endParaRPr/>
          </a:p>
        </p:txBody>
      </p:sp>
      <p:sp>
        <p:nvSpPr>
          <p:cNvPr id="442" name="Google Shape;442;p18"/>
          <p:cNvSpPr txBox="1"/>
          <p:nvPr>
            <p:ph idx="1" type="body"/>
          </p:nvPr>
        </p:nvSpPr>
        <p:spPr>
          <a:xfrm>
            <a:off x="380099" y="1159476"/>
            <a:ext cx="8281987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32-bit IP addresses are stored in an </a:t>
            </a:r>
            <a:r>
              <a:rPr i="1" lang="en-US">
                <a:solidFill>
                  <a:srgbClr val="FF0000"/>
                </a:solidFill>
              </a:rPr>
              <a:t>IP address struct</a:t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IP addresses are always stored in memory in </a:t>
            </a:r>
            <a:r>
              <a:rPr i="1" lang="en-US">
                <a:solidFill>
                  <a:srgbClr val="FF0000"/>
                </a:solidFill>
              </a:rPr>
              <a:t>network byte order </a:t>
            </a:r>
            <a:br>
              <a:rPr lang="en-US"/>
            </a:br>
            <a:r>
              <a:rPr lang="en-US"/>
              <a:t>(big-endian byte order)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True in general for any integer transferred in a packet header from one machine to another.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E.g., the port number used to identify an Internet connection.</a:t>
            </a:r>
            <a:endParaRPr/>
          </a:p>
        </p:txBody>
      </p:sp>
      <p:sp>
        <p:nvSpPr>
          <p:cNvPr id="443" name="Google Shape;443;p18"/>
          <p:cNvSpPr/>
          <p:nvPr/>
        </p:nvSpPr>
        <p:spPr>
          <a:xfrm>
            <a:off x="440724" y="3533475"/>
            <a:ext cx="7449375" cy="107721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Internet address structure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in_addr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uint32_t  s_addr;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network byte order (big-endian)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9"/>
          <p:cNvSpPr txBox="1"/>
          <p:nvPr>
            <p:ph type="title"/>
          </p:nvPr>
        </p:nvSpPr>
        <p:spPr>
          <a:xfrm>
            <a:off x="381000" y="493713"/>
            <a:ext cx="68786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Dotted Decimal Notation</a:t>
            </a:r>
            <a:endParaRPr/>
          </a:p>
        </p:txBody>
      </p:sp>
      <p:sp>
        <p:nvSpPr>
          <p:cNvPr id="449" name="Google Shape;449;p19"/>
          <p:cNvSpPr txBox="1"/>
          <p:nvPr>
            <p:ph idx="1" type="body"/>
          </p:nvPr>
        </p:nvSpPr>
        <p:spPr>
          <a:xfrm>
            <a:off x="387651" y="1220788"/>
            <a:ext cx="8527749" cy="518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By convention, each byte in a 32-bit IP address is represented by its decimal value and separated by a period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IP address: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1"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02</a:t>
            </a:r>
            <a:r>
              <a:rPr b="1" lang="en-US">
                <a:solidFill>
                  <a:srgbClr val="D09E00"/>
                </a:solidFill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b="1" lang="en-US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F2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>
                <a:solidFill>
                  <a:srgbClr val="D09E00"/>
                </a:solidFill>
                <a:latin typeface="Courier New"/>
                <a:ea typeface="Courier New"/>
                <a:cs typeface="Courier New"/>
                <a:sym typeface="Courier New"/>
              </a:rPr>
              <a:t>194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>
                <a:solidFill>
                  <a:srgbClr val="2D2DB9"/>
                </a:solidFill>
                <a:latin typeface="Courier New"/>
                <a:ea typeface="Courier New"/>
                <a:cs typeface="Courier New"/>
                <a:sym typeface="Courier New"/>
              </a:rPr>
              <a:t>242</a:t>
            </a:r>
            <a:endParaRPr b="1">
              <a:solidFill>
                <a:srgbClr val="D09E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getnameinfo</a:t>
            </a:r>
            <a:r>
              <a:rPr lang="en-US"/>
              <a:t> functions (described later) to convert between IP addresses and dotted decimal format.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64524" y="493713"/>
            <a:ext cx="71580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Client-Server Transaction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56286" y="1219200"/>
            <a:ext cx="8701087" cy="205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network applications are based on the client-server model: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 </a:t>
            </a:r>
            <a:r>
              <a:rPr b="1" i="1" lang="en-US">
                <a:solidFill>
                  <a:srgbClr val="C00000"/>
                </a:solidFill>
              </a:rPr>
              <a:t>server</a:t>
            </a:r>
            <a:r>
              <a:rPr lang="en-US"/>
              <a:t> process and one or more </a:t>
            </a:r>
            <a:r>
              <a:rPr b="1" i="1" lang="en-US">
                <a:solidFill>
                  <a:srgbClr val="C00000"/>
                </a:solidFill>
              </a:rPr>
              <a:t>client</a:t>
            </a:r>
            <a:r>
              <a:rPr i="1" lang="en-US"/>
              <a:t> </a:t>
            </a:r>
            <a:r>
              <a:rPr lang="en-US"/>
              <a:t>processes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Server manages some </a:t>
            </a:r>
            <a:r>
              <a:rPr b="1" i="1" lang="en-US">
                <a:solidFill>
                  <a:srgbClr val="C00000"/>
                </a:solidFill>
              </a:rPr>
              <a:t>resource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Server provides</a:t>
            </a:r>
            <a:r>
              <a:rPr i="1" lang="en-US"/>
              <a:t> </a:t>
            </a:r>
            <a:r>
              <a:rPr b="1" i="1" lang="en-US">
                <a:solidFill>
                  <a:srgbClr val="C00000"/>
                </a:solidFill>
              </a:rPr>
              <a:t>service</a:t>
            </a:r>
            <a:r>
              <a:rPr lang="en-US"/>
              <a:t> by manipulating resource for clients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Server activated by request from client (vending machine analogy)</a:t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1592262" y="4162802"/>
            <a:ext cx="1203325" cy="796925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5173662" y="4162802"/>
            <a:ext cx="1203325" cy="796925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</p:txBody>
      </p:sp>
      <p:grpSp>
        <p:nvGrpSpPr>
          <p:cNvPr id="76" name="Google Shape;76;p2"/>
          <p:cNvGrpSpPr/>
          <p:nvPr/>
        </p:nvGrpSpPr>
        <p:grpSpPr>
          <a:xfrm>
            <a:off x="2689225" y="3994527"/>
            <a:ext cx="2560637" cy="369332"/>
            <a:chOff x="2689225" y="3994527"/>
            <a:chExt cx="2560637" cy="369332"/>
          </a:xfrm>
        </p:grpSpPr>
        <p:cxnSp>
          <p:nvCxnSpPr>
            <p:cNvPr id="77" name="Google Shape;77;p2"/>
            <p:cNvCxnSpPr/>
            <p:nvPr/>
          </p:nvCxnSpPr>
          <p:spPr>
            <a:xfrm rot="10800000">
              <a:off x="2689225" y="4348539"/>
              <a:ext cx="2560637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78" name="Google Shape;78;p2"/>
            <p:cNvSpPr txBox="1"/>
            <p:nvPr/>
          </p:nvSpPr>
          <p:spPr>
            <a:xfrm>
              <a:off x="2811645" y="3994527"/>
              <a:ext cx="23294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Client sends request</a:t>
              </a: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>
            <a:off x="2701925" y="4793039"/>
            <a:ext cx="2632075" cy="382032"/>
            <a:chOff x="2701925" y="4793039"/>
            <a:chExt cx="2632075" cy="382032"/>
          </a:xfrm>
        </p:grpSpPr>
        <p:cxnSp>
          <p:nvCxnSpPr>
            <p:cNvPr id="80" name="Google Shape;80;p2"/>
            <p:cNvCxnSpPr/>
            <p:nvPr/>
          </p:nvCxnSpPr>
          <p:spPr>
            <a:xfrm rot="10800000">
              <a:off x="2701925" y="4793039"/>
              <a:ext cx="2560637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" name="Google Shape;81;p2"/>
            <p:cNvSpPr txBox="1"/>
            <p:nvPr/>
          </p:nvSpPr>
          <p:spPr>
            <a:xfrm>
              <a:off x="2805295" y="4805739"/>
              <a:ext cx="25287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Server sends response</a:t>
              </a:r>
              <a:endParaRPr/>
            </a:p>
          </p:txBody>
        </p:sp>
      </p:grpSp>
      <p:sp>
        <p:nvSpPr>
          <p:cNvPr id="82" name="Google Shape;82;p2"/>
          <p:cNvSpPr txBox="1"/>
          <p:nvPr/>
        </p:nvSpPr>
        <p:spPr>
          <a:xfrm>
            <a:off x="609600" y="4745414"/>
            <a:ext cx="10422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Client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grpSp>
        <p:nvGrpSpPr>
          <p:cNvPr id="83" name="Google Shape;83;p2"/>
          <p:cNvGrpSpPr/>
          <p:nvPr/>
        </p:nvGrpSpPr>
        <p:grpSpPr>
          <a:xfrm>
            <a:off x="6219825" y="4567614"/>
            <a:ext cx="1077987" cy="1110655"/>
            <a:chOff x="6219825" y="4567614"/>
            <a:chExt cx="1077987" cy="1110655"/>
          </a:xfrm>
        </p:grpSpPr>
        <p:sp>
          <p:nvSpPr>
            <p:cNvPr id="84" name="Google Shape;84;p2"/>
            <p:cNvSpPr txBox="1"/>
            <p:nvPr/>
          </p:nvSpPr>
          <p:spPr>
            <a:xfrm>
              <a:off x="6219825" y="4754939"/>
              <a:ext cx="107798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Server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handles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request</a:t>
              </a:r>
              <a:endParaRPr/>
            </a:p>
          </p:txBody>
        </p:sp>
        <p:cxnSp>
          <p:nvCxnSpPr>
            <p:cNvPr id="85" name="Google Shape;85;p2"/>
            <p:cNvCxnSpPr/>
            <p:nvPr/>
          </p:nvCxnSpPr>
          <p:spPr>
            <a:xfrm>
              <a:off x="6380162" y="4567614"/>
              <a:ext cx="836613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86" name="Google Shape;86;p2"/>
          <p:cNvSpPr/>
          <p:nvPr/>
        </p:nvSpPr>
        <p:spPr>
          <a:xfrm>
            <a:off x="7216775" y="4264402"/>
            <a:ext cx="1089025" cy="569912"/>
          </a:xfrm>
          <a:prstGeom prst="flowChartMagneticDisk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1806281" y="5906869"/>
            <a:ext cx="5585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Note: clients and servers are processes running on hosts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(can be the same or different hosts)</a:t>
            </a:r>
            <a:endParaRPr b="1" i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"/>
          <p:cNvSpPr txBox="1"/>
          <p:nvPr>
            <p:ph type="title"/>
          </p:nvPr>
        </p:nvSpPr>
        <p:spPr>
          <a:xfrm>
            <a:off x="381000" y="417513"/>
            <a:ext cx="70818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(2) Internet Domain Names</a:t>
            </a:r>
            <a:endParaRPr/>
          </a:p>
        </p:txBody>
      </p:sp>
      <p:sp>
        <p:nvSpPr>
          <p:cNvPr id="455" name="Google Shape;455;p20"/>
          <p:cNvSpPr txBox="1"/>
          <p:nvPr/>
        </p:nvSpPr>
        <p:spPr>
          <a:xfrm>
            <a:off x="1327150" y="2055813"/>
            <a:ext cx="607710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20"/>
          <p:cNvCxnSpPr/>
          <p:nvPr/>
        </p:nvCxnSpPr>
        <p:spPr>
          <a:xfrm flipH="1" rot="10800000">
            <a:off x="1601788" y="1463675"/>
            <a:ext cx="1476375" cy="592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20"/>
          <p:cNvSpPr txBox="1"/>
          <p:nvPr/>
        </p:nvSpPr>
        <p:spPr>
          <a:xfrm>
            <a:off x="2263775" y="2055813"/>
            <a:ext cx="659135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.edu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0"/>
          <p:cNvSpPr txBox="1"/>
          <p:nvPr/>
        </p:nvSpPr>
        <p:spPr>
          <a:xfrm>
            <a:off x="3232150" y="2055813"/>
            <a:ext cx="634962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.gov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0"/>
          <p:cNvSpPr txBox="1"/>
          <p:nvPr/>
        </p:nvSpPr>
        <p:spPr>
          <a:xfrm>
            <a:off x="4165600" y="2055813"/>
            <a:ext cx="705942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/>
          </a:p>
        </p:txBody>
      </p:sp>
      <p:cxnSp>
        <p:nvCxnSpPr>
          <p:cNvPr id="460" name="Google Shape;460;p20"/>
          <p:cNvCxnSpPr/>
          <p:nvPr/>
        </p:nvCxnSpPr>
        <p:spPr>
          <a:xfrm flipH="1" rot="10800000">
            <a:off x="2667000" y="1463675"/>
            <a:ext cx="411163" cy="592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0"/>
          <p:cNvCxnSpPr/>
          <p:nvPr/>
        </p:nvCxnSpPr>
        <p:spPr>
          <a:xfrm rot="10800000">
            <a:off x="3078163" y="1463675"/>
            <a:ext cx="425450" cy="592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20"/>
          <p:cNvCxnSpPr/>
          <p:nvPr/>
        </p:nvCxnSpPr>
        <p:spPr>
          <a:xfrm>
            <a:off x="3078163" y="1463675"/>
            <a:ext cx="1363662" cy="6048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20"/>
          <p:cNvSpPr txBox="1"/>
          <p:nvPr/>
        </p:nvSpPr>
        <p:spPr>
          <a:xfrm>
            <a:off x="2254250" y="2984500"/>
            <a:ext cx="638296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cmu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0"/>
          <p:cNvSpPr txBox="1"/>
          <p:nvPr/>
        </p:nvSpPr>
        <p:spPr>
          <a:xfrm>
            <a:off x="3106738" y="2984500"/>
            <a:ext cx="1101820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berkeley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 txBox="1"/>
          <p:nvPr/>
        </p:nvSpPr>
        <p:spPr>
          <a:xfrm>
            <a:off x="1458913" y="2984500"/>
            <a:ext cx="543718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20"/>
          <p:cNvCxnSpPr/>
          <p:nvPr/>
        </p:nvCxnSpPr>
        <p:spPr>
          <a:xfrm>
            <a:off x="2590800" y="2392363"/>
            <a:ext cx="0" cy="5921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20"/>
          <p:cNvSpPr txBox="1"/>
          <p:nvPr/>
        </p:nvSpPr>
        <p:spPr>
          <a:xfrm>
            <a:off x="1616075" y="3913188"/>
            <a:ext cx="394640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0"/>
          <p:cNvSpPr txBox="1"/>
          <p:nvPr/>
        </p:nvSpPr>
        <p:spPr>
          <a:xfrm>
            <a:off x="3116263" y="3913188"/>
            <a:ext cx="551734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9" name="Google Shape;469;p20"/>
          <p:cNvCxnSpPr/>
          <p:nvPr/>
        </p:nvCxnSpPr>
        <p:spPr>
          <a:xfrm>
            <a:off x="2590800" y="3321050"/>
            <a:ext cx="668338" cy="592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0"/>
          <p:cNvCxnSpPr/>
          <p:nvPr/>
        </p:nvCxnSpPr>
        <p:spPr>
          <a:xfrm flipH="1">
            <a:off x="1158875" y="4249738"/>
            <a:ext cx="658813" cy="630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20"/>
          <p:cNvSpPr txBox="1"/>
          <p:nvPr/>
        </p:nvSpPr>
        <p:spPr>
          <a:xfrm>
            <a:off x="418745" y="5762625"/>
            <a:ext cx="1412947" cy="646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whaleshark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128.2.210.175</a:t>
            </a:r>
            <a:endParaRPr b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20"/>
          <p:cNvCxnSpPr/>
          <p:nvPr/>
        </p:nvCxnSpPr>
        <p:spPr>
          <a:xfrm flipH="1" rot="10800000">
            <a:off x="1900238" y="2365375"/>
            <a:ext cx="693737" cy="619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0"/>
          <p:cNvCxnSpPr/>
          <p:nvPr/>
        </p:nvCxnSpPr>
        <p:spPr>
          <a:xfrm>
            <a:off x="2593975" y="2365375"/>
            <a:ext cx="665163" cy="619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20"/>
          <p:cNvCxnSpPr/>
          <p:nvPr/>
        </p:nvCxnSpPr>
        <p:spPr>
          <a:xfrm flipH="1" rot="10800000">
            <a:off x="1900238" y="3321050"/>
            <a:ext cx="690562" cy="592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20"/>
          <p:cNvSpPr txBox="1"/>
          <p:nvPr/>
        </p:nvSpPr>
        <p:spPr>
          <a:xfrm>
            <a:off x="771525" y="4841875"/>
            <a:ext cx="687388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6" name="Google Shape;476;p20"/>
          <p:cNvCxnSpPr/>
          <p:nvPr/>
        </p:nvCxnSpPr>
        <p:spPr>
          <a:xfrm>
            <a:off x="1074738" y="5178425"/>
            <a:ext cx="0" cy="592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20"/>
          <p:cNvSpPr txBox="1"/>
          <p:nvPr/>
        </p:nvSpPr>
        <p:spPr>
          <a:xfrm>
            <a:off x="2241409" y="1105731"/>
            <a:ext cx="1696277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unnamed root</a:t>
            </a:r>
            <a:endParaRPr/>
          </a:p>
        </p:txBody>
      </p:sp>
      <p:cxnSp>
        <p:nvCxnSpPr>
          <p:cNvPr id="478" name="Google Shape;478;p20"/>
          <p:cNvCxnSpPr/>
          <p:nvPr/>
        </p:nvCxnSpPr>
        <p:spPr>
          <a:xfrm>
            <a:off x="1893888" y="4249738"/>
            <a:ext cx="592137" cy="5921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20"/>
          <p:cNvSpPr txBox="1"/>
          <p:nvPr/>
        </p:nvSpPr>
        <p:spPr>
          <a:xfrm>
            <a:off x="2306946" y="4841875"/>
            <a:ext cx="522904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pdl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20"/>
          <p:cNvCxnSpPr/>
          <p:nvPr/>
        </p:nvCxnSpPr>
        <p:spPr>
          <a:xfrm>
            <a:off x="2613025" y="5191125"/>
            <a:ext cx="12700" cy="6048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20"/>
          <p:cNvSpPr txBox="1"/>
          <p:nvPr/>
        </p:nvSpPr>
        <p:spPr>
          <a:xfrm>
            <a:off x="2009928" y="5775325"/>
            <a:ext cx="1275990" cy="646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128.2.131.66</a:t>
            </a:r>
            <a:endParaRPr b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0"/>
          <p:cNvSpPr txBox="1"/>
          <p:nvPr/>
        </p:nvSpPr>
        <p:spPr>
          <a:xfrm>
            <a:off x="4562475" y="2997200"/>
            <a:ext cx="1020259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3" name="Google Shape;483;p20"/>
          <p:cNvCxnSpPr/>
          <p:nvPr/>
        </p:nvCxnSpPr>
        <p:spPr>
          <a:xfrm>
            <a:off x="4584700" y="2366963"/>
            <a:ext cx="406400" cy="630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20"/>
          <p:cNvCxnSpPr/>
          <p:nvPr/>
        </p:nvCxnSpPr>
        <p:spPr>
          <a:xfrm>
            <a:off x="5054600" y="3357563"/>
            <a:ext cx="0" cy="5921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20"/>
          <p:cNvSpPr txBox="1"/>
          <p:nvPr/>
        </p:nvSpPr>
        <p:spPr>
          <a:xfrm>
            <a:off x="4347545" y="3926576"/>
            <a:ext cx="1379985" cy="646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176.32.98.166</a:t>
            </a:r>
            <a:endParaRPr b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0"/>
          <p:cNvSpPr txBox="1"/>
          <p:nvPr/>
        </p:nvSpPr>
        <p:spPr>
          <a:xfrm>
            <a:off x="5992813" y="2057400"/>
            <a:ext cx="2584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First-level domain names</a:t>
            </a:r>
            <a:endParaRPr/>
          </a:p>
        </p:txBody>
      </p:sp>
      <p:sp>
        <p:nvSpPr>
          <p:cNvPr id="487" name="Google Shape;487;p20"/>
          <p:cNvSpPr txBox="1"/>
          <p:nvPr/>
        </p:nvSpPr>
        <p:spPr>
          <a:xfrm>
            <a:off x="6010275" y="2974975"/>
            <a:ext cx="2851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Second-level domain names</a:t>
            </a:r>
            <a:endParaRPr/>
          </a:p>
        </p:txBody>
      </p:sp>
      <p:sp>
        <p:nvSpPr>
          <p:cNvPr id="488" name="Google Shape;488;p20"/>
          <p:cNvSpPr txBox="1"/>
          <p:nvPr/>
        </p:nvSpPr>
        <p:spPr>
          <a:xfrm>
            <a:off x="5992813" y="3889375"/>
            <a:ext cx="2667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Third-level domain names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"/>
          <p:cNvSpPr txBox="1"/>
          <p:nvPr>
            <p:ph type="title"/>
          </p:nvPr>
        </p:nvSpPr>
        <p:spPr>
          <a:xfrm>
            <a:off x="280576" y="441737"/>
            <a:ext cx="75898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Domain Naming System (DNS)</a:t>
            </a:r>
            <a:endParaRPr/>
          </a:p>
        </p:txBody>
      </p:sp>
      <p:sp>
        <p:nvSpPr>
          <p:cNvPr id="494" name="Google Shape;494;p21"/>
          <p:cNvSpPr txBox="1"/>
          <p:nvPr>
            <p:ph idx="1" type="body"/>
          </p:nvPr>
        </p:nvSpPr>
        <p:spPr>
          <a:xfrm>
            <a:off x="304800" y="1143000"/>
            <a:ext cx="86995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Internet maintains a mapping between IP addresses and domain names in a huge worldwide distributed database called </a:t>
            </a:r>
            <a:r>
              <a:rPr i="1" lang="en-US">
                <a:solidFill>
                  <a:srgbClr val="C00000"/>
                </a:solidFill>
              </a:rPr>
              <a:t>DNS</a:t>
            </a:r>
            <a:endParaRPr>
              <a:solidFill>
                <a:srgbClr val="C00000"/>
              </a:solidFill>
            </a:endParaRPr>
          </a:p>
          <a:p>
            <a:pPr indent="-82550" lvl="1" marL="560388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60338" lvl="0" marL="160338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Conceptually, programmers can view the DNS database as a collection of millions of </a:t>
            </a:r>
            <a:r>
              <a:rPr i="1" lang="en-US"/>
              <a:t>host entries.</a:t>
            </a:r>
            <a:endParaRPr/>
          </a:p>
          <a:p>
            <a:pPr indent="-222250" lvl="1" marL="560388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host entry defines the mapping between a set of domain names and IP addresses.</a:t>
            </a:r>
            <a:endParaRPr/>
          </a:p>
          <a:p>
            <a:pPr indent="-222250" lvl="1" marL="560388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 a mathematical sense, a host entry is an equivalence class of domain names and IP addresses.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878" lvl="0" marL="223838" rtl="0" algn="l"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2398" lvl="0" marL="223838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32398" lvl="0" marL="223838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32398" lvl="0" marL="223838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32398" lvl="0" marL="223838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97485" lvl="0" marL="288925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2"/>
          <p:cNvSpPr txBox="1"/>
          <p:nvPr>
            <p:ph type="title"/>
          </p:nvPr>
        </p:nvSpPr>
        <p:spPr>
          <a:xfrm>
            <a:off x="304800" y="457200"/>
            <a:ext cx="75898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DNS Mappings</a:t>
            </a:r>
            <a:endParaRPr/>
          </a:p>
        </p:txBody>
      </p:sp>
      <p:sp>
        <p:nvSpPr>
          <p:cNvPr id="500" name="Google Shape;500;p22"/>
          <p:cNvSpPr txBox="1"/>
          <p:nvPr>
            <p:ph idx="1" type="body"/>
          </p:nvPr>
        </p:nvSpPr>
        <p:spPr>
          <a:xfrm>
            <a:off x="309047" y="1220788"/>
            <a:ext cx="8701087" cy="540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Can explore properties of DNS mappings 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nslookup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edited for brevity</a:t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Each host has a locally defined domain name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r>
              <a:rPr lang="en-US"/>
              <a:t> which always maps to the </a:t>
            </a:r>
            <a:r>
              <a:rPr i="1" lang="en-US">
                <a:solidFill>
                  <a:srgbClr val="C00000"/>
                </a:solidFill>
              </a:rPr>
              <a:t>loopback address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127.0.0.1</a:t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hostname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to determine real domain name of local host: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501" name="Google Shape;501;p22"/>
          <p:cNvSpPr txBox="1"/>
          <p:nvPr/>
        </p:nvSpPr>
        <p:spPr>
          <a:xfrm>
            <a:off x="762000" y="3565469"/>
            <a:ext cx="3647716" cy="70173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nslookup localhost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127.0.0.1</a:t>
            </a:r>
            <a:endParaRPr/>
          </a:p>
        </p:txBody>
      </p:sp>
      <p:sp>
        <p:nvSpPr>
          <p:cNvPr id="502" name="Google Shape;502;p22"/>
          <p:cNvSpPr txBox="1"/>
          <p:nvPr/>
        </p:nvSpPr>
        <p:spPr>
          <a:xfrm>
            <a:off x="762000" y="5181600"/>
            <a:ext cx="3647716" cy="70173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hostname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whaleshark.ics.cs.cmu.edu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3"/>
          <p:cNvSpPr txBox="1"/>
          <p:nvPr>
            <p:ph type="title"/>
          </p:nvPr>
        </p:nvSpPr>
        <p:spPr>
          <a:xfrm>
            <a:off x="304800" y="457200"/>
            <a:ext cx="75898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DNS Mappings (cont)</a:t>
            </a:r>
            <a:endParaRPr/>
          </a:p>
        </p:txBody>
      </p:sp>
      <p:sp>
        <p:nvSpPr>
          <p:cNvPr id="508" name="Google Shape;508;p23"/>
          <p:cNvSpPr txBox="1"/>
          <p:nvPr>
            <p:ph idx="1" type="body"/>
          </p:nvPr>
        </p:nvSpPr>
        <p:spPr>
          <a:xfrm>
            <a:off x="309047" y="1220788"/>
            <a:ext cx="8701087" cy="540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Simple case: one-to-one mapping between domain name and IP address:</a:t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Multiple domain names mapped to the same IP address:</a:t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509" name="Google Shape;509;p23"/>
          <p:cNvSpPr txBox="1"/>
          <p:nvPr/>
        </p:nvSpPr>
        <p:spPr>
          <a:xfrm>
            <a:off x="685800" y="2133600"/>
            <a:ext cx="5864068" cy="70173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nslookup whaleshark.ics.cs.cmu.edu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128.2.210.175</a:t>
            </a:r>
            <a:endParaRPr/>
          </a:p>
        </p:txBody>
      </p:sp>
      <p:sp>
        <p:nvSpPr>
          <p:cNvPr id="510" name="Google Shape;510;p23"/>
          <p:cNvSpPr txBox="1"/>
          <p:nvPr/>
        </p:nvSpPr>
        <p:spPr>
          <a:xfrm>
            <a:off x="685800" y="3733800"/>
            <a:ext cx="4063282" cy="136652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nslookup cs.mit.edu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18.62.1.6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nslookup eecs.mit.edu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18.62.1.6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4"/>
          <p:cNvSpPr txBox="1"/>
          <p:nvPr>
            <p:ph type="title"/>
          </p:nvPr>
        </p:nvSpPr>
        <p:spPr>
          <a:xfrm>
            <a:off x="304800" y="457200"/>
            <a:ext cx="75898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DNS Mappings (cont)</a:t>
            </a:r>
            <a:endParaRPr/>
          </a:p>
        </p:txBody>
      </p:sp>
      <p:sp>
        <p:nvSpPr>
          <p:cNvPr id="516" name="Google Shape;516;p24"/>
          <p:cNvSpPr txBox="1"/>
          <p:nvPr>
            <p:ph idx="1" type="body"/>
          </p:nvPr>
        </p:nvSpPr>
        <p:spPr>
          <a:xfrm>
            <a:off x="309047" y="1220788"/>
            <a:ext cx="8701087" cy="540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Multiple domain names mapped to multiple IP addresses:</a:t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Some valid domain names don’t map to any IP address:</a:t>
            </a:r>
            <a:endParaRPr/>
          </a:p>
        </p:txBody>
      </p:sp>
      <p:sp>
        <p:nvSpPr>
          <p:cNvPr id="517" name="Google Shape;517;p24"/>
          <p:cNvSpPr txBox="1"/>
          <p:nvPr/>
        </p:nvSpPr>
        <p:spPr>
          <a:xfrm>
            <a:off x="762000" y="1752600"/>
            <a:ext cx="4480714" cy="313932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nslookup www.twitter.com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Address: 199.16.156.6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Address: 199.16.156.70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Address: 199.16.156.102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Address: 199.16.156.230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linux&gt; nslookup twitter.com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199.16.156.102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199.16.156.230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199.16.156.6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199.16.156.70</a:t>
            </a:r>
            <a:endParaRPr/>
          </a:p>
        </p:txBody>
      </p:sp>
      <p:sp>
        <p:nvSpPr>
          <p:cNvPr id="518" name="Google Shape;518;p24"/>
          <p:cNvSpPr txBox="1"/>
          <p:nvPr/>
        </p:nvSpPr>
        <p:spPr>
          <a:xfrm>
            <a:off x="762000" y="5915570"/>
            <a:ext cx="6400800" cy="70173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nslookup ics.cs.cmu.edu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 Can't find ics.cs.cmu.edu: No answer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5"/>
          <p:cNvSpPr txBox="1"/>
          <p:nvPr>
            <p:ph type="title"/>
          </p:nvPr>
        </p:nvSpPr>
        <p:spPr>
          <a:xfrm>
            <a:off x="387651" y="417513"/>
            <a:ext cx="67770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(3) Internet Connections</a:t>
            </a:r>
            <a:endParaRPr/>
          </a:p>
        </p:txBody>
      </p:sp>
      <p:sp>
        <p:nvSpPr>
          <p:cNvPr id="524" name="Google Shape;524;p25"/>
          <p:cNvSpPr txBox="1"/>
          <p:nvPr>
            <p:ph idx="1" type="body"/>
          </p:nvPr>
        </p:nvSpPr>
        <p:spPr>
          <a:xfrm>
            <a:off x="387651" y="1116228"/>
            <a:ext cx="8307387" cy="548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Clients and servers communicate by sending streams of bytes over </a:t>
            </a:r>
            <a:r>
              <a:rPr i="1" lang="en-US">
                <a:solidFill>
                  <a:srgbClr val="C00000"/>
                </a:solidFill>
              </a:rPr>
              <a:t>connections</a:t>
            </a:r>
            <a:r>
              <a:rPr lang="en-US"/>
              <a:t>. Each connection is:</a:t>
            </a:r>
            <a:endParaRPr>
              <a:solidFill>
                <a:srgbClr val="C00000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Point-to-point</a:t>
            </a:r>
            <a:r>
              <a:rPr lang="en-US"/>
              <a:t>: connects a pair of processes.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Full-duplex</a:t>
            </a:r>
            <a:r>
              <a:rPr lang="en-US"/>
              <a:t>: data can flow in both directions at the same time,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Reliable</a:t>
            </a:r>
            <a:r>
              <a:rPr lang="en-US"/>
              <a:t>: stream of bytes sent by the source is eventually received by the destination in the same order it was sent.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i="1" lang="en-US"/>
              <a:t>A </a:t>
            </a:r>
            <a:r>
              <a:rPr i="1" lang="en-US">
                <a:solidFill>
                  <a:srgbClr val="C00000"/>
                </a:solidFill>
              </a:rPr>
              <a:t>socket</a:t>
            </a:r>
            <a:r>
              <a:rPr lang="en-US"/>
              <a:t> is an endpoint of a connection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Socket address </a:t>
            </a:r>
            <a:r>
              <a:rPr lang="en-US"/>
              <a:t>is an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IPaddress:port</a:t>
            </a:r>
            <a:r>
              <a:rPr lang="en-US"/>
              <a:t>  pair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</a:t>
            </a:r>
            <a:r>
              <a:rPr i="1" lang="en-US">
                <a:solidFill>
                  <a:srgbClr val="C00000"/>
                </a:solidFill>
              </a:rPr>
              <a:t>port</a:t>
            </a:r>
            <a:r>
              <a:rPr lang="en-US"/>
              <a:t> is a 16-bit integer that identifies a process: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Ephemeral port</a:t>
            </a:r>
            <a:r>
              <a:rPr b="1" lang="en-US">
                <a:solidFill>
                  <a:srgbClr val="C00000"/>
                </a:solidFill>
              </a:rPr>
              <a:t>: </a:t>
            </a:r>
            <a:r>
              <a:rPr lang="en-US"/>
              <a:t>Assigned automatically by  client kernel when client makes a connection request.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Well-known port: </a:t>
            </a:r>
            <a:r>
              <a:rPr lang="en-US"/>
              <a:t>Associated with some </a:t>
            </a:r>
            <a:r>
              <a:rPr i="1" lang="en-US">
                <a:solidFill>
                  <a:srgbClr val="FF0000"/>
                </a:solidFill>
              </a:rPr>
              <a:t>service</a:t>
            </a:r>
            <a:r>
              <a:rPr lang="en-US"/>
              <a:t> provided by a server (e.g., port 80 is associated with Web servers)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Well-known Ports and Service Names	</a:t>
            </a:r>
            <a:endParaRPr/>
          </a:p>
        </p:txBody>
      </p:sp>
      <p:sp>
        <p:nvSpPr>
          <p:cNvPr id="530" name="Google Shape;530;p2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Popular services have permanently assigned </a:t>
            </a:r>
            <a:r>
              <a:rPr i="1" lang="en-US">
                <a:solidFill>
                  <a:srgbClr val="FF0000"/>
                </a:solidFill>
              </a:rPr>
              <a:t>well-known ports </a:t>
            </a:r>
            <a:r>
              <a:rPr i="1" lang="en-US"/>
              <a:t>and </a:t>
            </a:r>
            <a:r>
              <a:rPr lang="en-US"/>
              <a:t>corresponding </a:t>
            </a:r>
            <a:r>
              <a:rPr i="1" lang="en-US">
                <a:solidFill>
                  <a:srgbClr val="FF0000"/>
                </a:solidFill>
              </a:rPr>
              <a:t>well-known service names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echo server: 7/echo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ssh servers: 22/ssh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email server: 25/smtp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Web servers: 80/http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Mappings between well-known ports and service names is contained in the file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/etc/services </a:t>
            </a:r>
            <a:r>
              <a:rPr lang="en-US"/>
              <a:t>on each Linux machine. 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Anatomy of a Connection</a:t>
            </a:r>
            <a:endParaRPr/>
          </a:p>
        </p:txBody>
      </p:sp>
      <p:sp>
        <p:nvSpPr>
          <p:cNvPr id="536" name="Google Shape;536;p27"/>
          <p:cNvSpPr txBox="1"/>
          <p:nvPr>
            <p:ph idx="1" type="body"/>
          </p:nvPr>
        </p:nvSpPr>
        <p:spPr>
          <a:xfrm>
            <a:off x="396875" y="1362075"/>
            <a:ext cx="7896225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connection is uniquely identified by the socket addresses of its endpoints (</a:t>
            </a:r>
            <a:r>
              <a:rPr i="1" lang="en-US">
                <a:solidFill>
                  <a:srgbClr val="C00000"/>
                </a:solidFill>
              </a:rPr>
              <a:t>socket pair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(cliaddr:cliport, servaddr:servport)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740525" y="3762375"/>
            <a:ext cx="1465263" cy="103505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796925" y="3762375"/>
            <a:ext cx="1465263" cy="103505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7"/>
          <p:cNvSpPr txBox="1"/>
          <p:nvPr/>
        </p:nvSpPr>
        <p:spPr>
          <a:xfrm>
            <a:off x="2503488" y="4241800"/>
            <a:ext cx="42114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socket pair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128.2.194.242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51213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1800">
                <a:solidFill>
                  <a:srgbClr val="D09E00"/>
                </a:solidFill>
                <a:latin typeface="Calibri"/>
                <a:ea typeface="Calibri"/>
                <a:cs typeface="Calibri"/>
                <a:sym typeface="Calibri"/>
              </a:rPr>
              <a:t>208.216.181.15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788150" y="3881438"/>
            <a:ext cx="1287463" cy="796925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(port 80)</a:t>
            </a: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933450" y="3881438"/>
            <a:ext cx="1287463" cy="796925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cxnSp>
        <p:nvCxnSpPr>
          <p:cNvPr id="542" name="Google Shape;542;p27"/>
          <p:cNvCxnSpPr/>
          <p:nvPr/>
        </p:nvCxnSpPr>
        <p:spPr>
          <a:xfrm>
            <a:off x="2278063" y="4279900"/>
            <a:ext cx="44513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43" name="Google Shape;543;p27"/>
          <p:cNvSpPr/>
          <p:nvPr/>
        </p:nvSpPr>
        <p:spPr>
          <a:xfrm>
            <a:off x="2149475" y="4215607"/>
            <a:ext cx="128588" cy="12858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6729413" y="4215607"/>
            <a:ext cx="128587" cy="12858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7"/>
          <p:cNvSpPr txBox="1"/>
          <p:nvPr/>
        </p:nvSpPr>
        <p:spPr>
          <a:xfrm>
            <a:off x="1473200" y="3000375"/>
            <a:ext cx="21868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socket address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128.2.194.242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51213</a:t>
            </a:r>
            <a:endParaRPr/>
          </a:p>
        </p:txBody>
      </p:sp>
      <p:sp>
        <p:nvSpPr>
          <p:cNvPr id="546" name="Google Shape;546;p27"/>
          <p:cNvSpPr txBox="1"/>
          <p:nvPr/>
        </p:nvSpPr>
        <p:spPr>
          <a:xfrm>
            <a:off x="5157788" y="3000375"/>
            <a:ext cx="25892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socket address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09E00"/>
                </a:solidFill>
                <a:latin typeface="Calibri"/>
                <a:ea typeface="Calibri"/>
                <a:cs typeface="Calibri"/>
                <a:sym typeface="Calibri"/>
              </a:rPr>
              <a:t>208.216.181.15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/>
          </a:p>
        </p:txBody>
      </p:sp>
      <p:cxnSp>
        <p:nvCxnSpPr>
          <p:cNvPr id="547" name="Google Shape;547;p27"/>
          <p:cNvCxnSpPr/>
          <p:nvPr/>
        </p:nvCxnSpPr>
        <p:spPr>
          <a:xfrm flipH="1">
            <a:off x="2278063" y="3581400"/>
            <a:ext cx="303212" cy="62706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27"/>
          <p:cNvCxnSpPr/>
          <p:nvPr/>
        </p:nvCxnSpPr>
        <p:spPr>
          <a:xfrm>
            <a:off x="6445250" y="3581400"/>
            <a:ext cx="303213" cy="62706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27"/>
          <p:cNvSpPr txBox="1"/>
          <p:nvPr/>
        </p:nvSpPr>
        <p:spPr>
          <a:xfrm>
            <a:off x="593725" y="4905375"/>
            <a:ext cx="19952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host address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128.2.194.242 </a:t>
            </a:r>
            <a:endParaRPr b="1" sz="1800">
              <a:solidFill>
                <a:srgbClr val="C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0" name="Google Shape;550;p27"/>
          <p:cNvSpPr txBox="1"/>
          <p:nvPr/>
        </p:nvSpPr>
        <p:spPr>
          <a:xfrm>
            <a:off x="6453188" y="4905375"/>
            <a:ext cx="20565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host address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09E00"/>
                </a:solidFill>
                <a:latin typeface="Calibri"/>
                <a:ea typeface="Calibri"/>
                <a:cs typeface="Calibri"/>
                <a:sym typeface="Calibri"/>
              </a:rPr>
              <a:t>208.216.181.15</a:t>
            </a:r>
            <a:endParaRPr/>
          </a:p>
        </p:txBody>
      </p:sp>
      <p:sp>
        <p:nvSpPr>
          <p:cNvPr id="551" name="Google Shape;551;p27"/>
          <p:cNvSpPr txBox="1"/>
          <p:nvPr/>
        </p:nvSpPr>
        <p:spPr>
          <a:xfrm>
            <a:off x="685800" y="6170069"/>
            <a:ext cx="256224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51213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ephemeral port </a:t>
            </a:r>
            <a:endParaRPr b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allocated by the kernel </a:t>
            </a:r>
            <a:endParaRPr/>
          </a:p>
        </p:txBody>
      </p:sp>
      <p:sp>
        <p:nvSpPr>
          <p:cNvPr id="552" name="Google Shape;552;p27"/>
          <p:cNvSpPr txBox="1"/>
          <p:nvPr/>
        </p:nvSpPr>
        <p:spPr>
          <a:xfrm>
            <a:off x="6363868" y="6170069"/>
            <a:ext cx="255153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well-known port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associated with Web servers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8"/>
          <p:cNvSpPr/>
          <p:nvPr/>
        </p:nvSpPr>
        <p:spPr>
          <a:xfrm>
            <a:off x="381000" y="1913996"/>
            <a:ext cx="1295400" cy="1143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8"/>
          <p:cNvSpPr/>
          <p:nvPr/>
        </p:nvSpPr>
        <p:spPr>
          <a:xfrm>
            <a:off x="4800600" y="1492250"/>
            <a:ext cx="3505200" cy="19812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8"/>
          <p:cNvSpPr/>
          <p:nvPr/>
        </p:nvSpPr>
        <p:spPr>
          <a:xfrm>
            <a:off x="381000" y="4830880"/>
            <a:ext cx="1295400" cy="1143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8"/>
          <p:cNvSpPr/>
          <p:nvPr/>
        </p:nvSpPr>
        <p:spPr>
          <a:xfrm>
            <a:off x="4800600" y="4419600"/>
            <a:ext cx="3505200" cy="19812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Ports to Identify Services</a:t>
            </a:r>
            <a:endParaRPr/>
          </a:p>
        </p:txBody>
      </p:sp>
      <p:sp>
        <p:nvSpPr>
          <p:cNvPr id="562" name="Google Shape;562;p28"/>
          <p:cNvSpPr/>
          <p:nvPr/>
        </p:nvSpPr>
        <p:spPr>
          <a:xfrm>
            <a:off x="6310313" y="1611313"/>
            <a:ext cx="1746250" cy="796925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(port 80)</a:t>
            </a:r>
            <a:endParaRPr/>
          </a:p>
        </p:txBody>
      </p:sp>
      <p:sp>
        <p:nvSpPr>
          <p:cNvPr id="563" name="Google Shape;563;p28"/>
          <p:cNvSpPr txBox="1"/>
          <p:nvPr/>
        </p:nvSpPr>
        <p:spPr>
          <a:xfrm>
            <a:off x="279057" y="1612312"/>
            <a:ext cx="10925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host</a:t>
            </a:r>
            <a:endParaRPr/>
          </a:p>
        </p:txBody>
      </p:sp>
      <p:sp>
        <p:nvSpPr>
          <p:cNvPr id="564" name="Google Shape;564;p28"/>
          <p:cNvSpPr txBox="1"/>
          <p:nvPr/>
        </p:nvSpPr>
        <p:spPr>
          <a:xfrm>
            <a:off x="4696323" y="1191502"/>
            <a:ext cx="24023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host 128.2.194.242</a:t>
            </a:r>
            <a:endParaRPr/>
          </a:p>
        </p:txBody>
      </p:sp>
      <p:cxnSp>
        <p:nvCxnSpPr>
          <p:cNvPr id="565" name="Google Shape;565;p28"/>
          <p:cNvCxnSpPr/>
          <p:nvPr/>
        </p:nvCxnSpPr>
        <p:spPr>
          <a:xfrm>
            <a:off x="1524000" y="2482850"/>
            <a:ext cx="3429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6" name="Google Shape;566;p28"/>
          <p:cNvSpPr/>
          <p:nvPr/>
        </p:nvSpPr>
        <p:spPr>
          <a:xfrm>
            <a:off x="6324600" y="2559050"/>
            <a:ext cx="1746250" cy="796925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(port 7)</a:t>
            </a:r>
            <a:endParaRPr/>
          </a:p>
        </p:txBody>
      </p:sp>
      <p:sp>
        <p:nvSpPr>
          <p:cNvPr id="567" name="Google Shape;567;p28"/>
          <p:cNvSpPr txBox="1"/>
          <p:nvPr/>
        </p:nvSpPr>
        <p:spPr>
          <a:xfrm>
            <a:off x="1841500" y="1657350"/>
            <a:ext cx="26543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request 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128.2.194.242:80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(i.e., the Web server)</a:t>
            </a:r>
            <a:endParaRPr/>
          </a:p>
        </p:txBody>
      </p:sp>
      <p:cxnSp>
        <p:nvCxnSpPr>
          <p:cNvPr id="568" name="Google Shape;568;p28"/>
          <p:cNvCxnSpPr/>
          <p:nvPr/>
        </p:nvCxnSpPr>
        <p:spPr>
          <a:xfrm flipH="1" rot="10800000">
            <a:off x="5943600" y="2178050"/>
            <a:ext cx="45720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28"/>
          <p:cNvSpPr/>
          <p:nvPr/>
        </p:nvSpPr>
        <p:spPr>
          <a:xfrm>
            <a:off x="6310313" y="4538663"/>
            <a:ext cx="1746250" cy="796925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(port 80)</a:t>
            </a:r>
            <a:endParaRPr/>
          </a:p>
        </p:txBody>
      </p:sp>
      <p:cxnSp>
        <p:nvCxnSpPr>
          <p:cNvPr id="570" name="Google Shape;570;p28"/>
          <p:cNvCxnSpPr/>
          <p:nvPr/>
        </p:nvCxnSpPr>
        <p:spPr>
          <a:xfrm>
            <a:off x="1524000" y="5410200"/>
            <a:ext cx="3429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28"/>
          <p:cNvSpPr/>
          <p:nvPr/>
        </p:nvSpPr>
        <p:spPr>
          <a:xfrm>
            <a:off x="6324600" y="5486400"/>
            <a:ext cx="1746250" cy="796925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(port 7)</a:t>
            </a:r>
            <a:endParaRPr/>
          </a:p>
        </p:txBody>
      </p:sp>
      <p:sp>
        <p:nvSpPr>
          <p:cNvPr id="572" name="Google Shape;572;p28"/>
          <p:cNvSpPr txBox="1"/>
          <p:nvPr/>
        </p:nvSpPr>
        <p:spPr>
          <a:xfrm>
            <a:off x="2155825" y="4603750"/>
            <a:ext cx="19927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request 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128.2.194.242:7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(i.e., the echo server)</a:t>
            </a:r>
            <a:endParaRPr/>
          </a:p>
        </p:txBody>
      </p:sp>
      <p:cxnSp>
        <p:nvCxnSpPr>
          <p:cNvPr id="573" name="Google Shape;573;p28"/>
          <p:cNvCxnSpPr/>
          <p:nvPr/>
        </p:nvCxnSpPr>
        <p:spPr>
          <a:xfrm>
            <a:off x="5943600" y="5486400"/>
            <a:ext cx="45720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28"/>
          <p:cNvSpPr/>
          <p:nvPr/>
        </p:nvSpPr>
        <p:spPr>
          <a:xfrm>
            <a:off x="4953000" y="2254250"/>
            <a:ext cx="1066800" cy="457200"/>
          </a:xfrm>
          <a:prstGeom prst="ellipse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4953000" y="5181600"/>
            <a:ext cx="1066800" cy="457200"/>
          </a:xfrm>
          <a:prstGeom prst="ellipse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575042" y="2239434"/>
            <a:ext cx="948958" cy="476060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575042" y="5169488"/>
            <a:ext cx="948958" cy="476060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583" name="Google Shape;583;p29"/>
          <p:cNvSpPr txBox="1"/>
          <p:nvPr>
            <p:ph idx="1" type="body"/>
          </p:nvPr>
        </p:nvSpPr>
        <p:spPr>
          <a:xfrm>
            <a:off x="339431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Set of system-level functions used in conjunction with Unix I/O to build network applications.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Created in the early 80’s as part of the original Berkeley distribution of Unix that contained an early version of the Internet protocols.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Available on all modern systems	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Unix variants, Windows, OS X, IOS, Android, ARM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1066800" y="1295400"/>
            <a:ext cx="2971800" cy="243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/>
          <p:nvPr/>
        </p:nvSpPr>
        <p:spPr>
          <a:xfrm flipH="1" rot="10800000">
            <a:off x="5778500" y="4394200"/>
            <a:ext cx="495300" cy="711200"/>
          </a:xfrm>
          <a:prstGeom prst="upArrow">
            <a:avLst>
              <a:gd fmla="val 36667" name="adj1"/>
              <a:gd fmla="val 44872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>
            <p:ph type="title"/>
          </p:nvPr>
        </p:nvSpPr>
        <p:spPr>
          <a:xfrm>
            <a:off x="350838" y="285750"/>
            <a:ext cx="8716962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Organization of a Network Host</a:t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7015163" y="2819400"/>
            <a:ext cx="909637" cy="9144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5491163" y="3021228"/>
            <a:ext cx="1492250" cy="533400"/>
          </a:xfrm>
          <a:prstGeom prst="leftRightArrow">
            <a:avLst>
              <a:gd fmla="val 50000" name="adj1"/>
              <a:gd fmla="val 55952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4576763" y="3003550"/>
            <a:ext cx="909637" cy="57785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</a:t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3092450" y="3021228"/>
            <a:ext cx="1479550" cy="533400"/>
          </a:xfrm>
          <a:prstGeom prst="leftRightArrow">
            <a:avLst>
              <a:gd fmla="val 50000" name="adj1"/>
              <a:gd fmla="val 54464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1219200" y="3003550"/>
            <a:ext cx="1873250" cy="57785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</a:t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2135188" y="1676400"/>
            <a:ext cx="684212" cy="1524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2135188" y="1828800"/>
            <a:ext cx="684212" cy="1524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2135188" y="1981200"/>
            <a:ext cx="684212" cy="1524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2135188" y="2133600"/>
            <a:ext cx="684212" cy="1524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2135188" y="2286000"/>
            <a:ext cx="684212" cy="1524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2863850" y="1676400"/>
            <a:ext cx="444500" cy="381000"/>
          </a:xfrm>
          <a:prstGeom prst="rightArrow">
            <a:avLst>
              <a:gd fmla="val 50000" name="adj1"/>
              <a:gd fmla="val 29167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 flipH="1">
            <a:off x="2863850" y="2057400"/>
            <a:ext cx="444500" cy="381000"/>
          </a:xfrm>
          <a:prstGeom prst="rightArrow">
            <a:avLst>
              <a:gd fmla="val 50000" name="adj1"/>
              <a:gd fmla="val 29167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352800" y="1524000"/>
            <a:ext cx="533400" cy="10668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1852613" y="1355725"/>
            <a:ext cx="1261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2166552" y="2489886"/>
            <a:ext cx="609600" cy="457200"/>
          </a:xfrm>
          <a:prstGeom prst="upDownArrow">
            <a:avLst>
              <a:gd fmla="val 50000" name="adj1"/>
              <a:gd fmla="val 20000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968375" y="990600"/>
            <a:ext cx="10326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4000500" y="2286000"/>
            <a:ext cx="1240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bus</a:t>
            </a:r>
            <a:endParaRPr/>
          </a:p>
        </p:txBody>
      </p:sp>
      <p:cxnSp>
        <p:nvCxnSpPr>
          <p:cNvPr id="112" name="Google Shape;112;p3"/>
          <p:cNvCxnSpPr/>
          <p:nvPr/>
        </p:nvCxnSpPr>
        <p:spPr>
          <a:xfrm flipH="1">
            <a:off x="3886200" y="2590800"/>
            <a:ext cx="6858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3"/>
          <p:cNvSpPr txBox="1"/>
          <p:nvPr/>
        </p:nvSpPr>
        <p:spPr>
          <a:xfrm>
            <a:off x="5521325" y="2286000"/>
            <a:ext cx="1381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bus</a:t>
            </a:r>
            <a:endParaRPr/>
          </a:p>
        </p:txBody>
      </p:sp>
      <p:cxnSp>
        <p:nvCxnSpPr>
          <p:cNvPr id="114" name="Google Shape;114;p3"/>
          <p:cNvCxnSpPr/>
          <p:nvPr/>
        </p:nvCxnSpPr>
        <p:spPr>
          <a:xfrm>
            <a:off x="6172200" y="25908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3"/>
          <p:cNvSpPr/>
          <p:nvPr/>
        </p:nvSpPr>
        <p:spPr>
          <a:xfrm>
            <a:off x="4800600" y="3581400"/>
            <a:ext cx="495300" cy="762000"/>
          </a:xfrm>
          <a:prstGeom prst="upArrow">
            <a:avLst>
              <a:gd fmla="val 36667" name="adj1"/>
              <a:gd fmla="val 44872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5359400" y="5118100"/>
            <a:ext cx="1295400" cy="5207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 flipH="1" rot="10800000">
            <a:off x="3575050" y="4394200"/>
            <a:ext cx="495300" cy="711200"/>
          </a:xfrm>
          <a:prstGeom prst="upArrow">
            <a:avLst>
              <a:gd fmla="val 36667" name="adj1"/>
              <a:gd fmla="val 44872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3155950" y="5118100"/>
            <a:ext cx="1295400" cy="5207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 flipH="1" rot="10800000">
            <a:off x="1898650" y="4377724"/>
            <a:ext cx="495300" cy="719438"/>
          </a:xfrm>
          <a:prstGeom prst="upArrow">
            <a:avLst>
              <a:gd fmla="val 36667" name="adj1"/>
              <a:gd fmla="val 44872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555750" y="5105400"/>
            <a:ext cx="1143000" cy="5207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/>
          </a:p>
        </p:txBody>
      </p:sp>
      <p:cxnSp>
        <p:nvCxnSpPr>
          <p:cNvPr id="121" name="Google Shape;121;p3"/>
          <p:cNvCxnSpPr/>
          <p:nvPr/>
        </p:nvCxnSpPr>
        <p:spPr>
          <a:xfrm>
            <a:off x="1784350" y="56388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2" name="Google Shape;122;p3"/>
          <p:cNvCxnSpPr/>
          <p:nvPr/>
        </p:nvCxnSpPr>
        <p:spPr>
          <a:xfrm>
            <a:off x="2546350" y="56388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3" name="Google Shape;123;p3"/>
          <p:cNvSpPr txBox="1"/>
          <p:nvPr/>
        </p:nvSpPr>
        <p:spPr>
          <a:xfrm>
            <a:off x="1349375" y="5867400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2027238" y="5867400"/>
            <a:ext cx="1074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</a:t>
            </a:r>
            <a:endParaRPr/>
          </a:p>
        </p:txBody>
      </p:sp>
      <p:cxnSp>
        <p:nvCxnSpPr>
          <p:cNvPr id="125" name="Google Shape;125;p3"/>
          <p:cNvCxnSpPr/>
          <p:nvPr/>
        </p:nvCxnSpPr>
        <p:spPr>
          <a:xfrm>
            <a:off x="3841750" y="56388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3"/>
          <p:cNvSpPr txBox="1"/>
          <p:nvPr/>
        </p:nvSpPr>
        <p:spPr>
          <a:xfrm>
            <a:off x="3344863" y="5867400"/>
            <a:ext cx="958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  <a:endParaRPr/>
          </a:p>
        </p:txBody>
      </p:sp>
      <p:cxnSp>
        <p:nvCxnSpPr>
          <p:cNvPr id="127" name="Google Shape;127;p3"/>
          <p:cNvCxnSpPr/>
          <p:nvPr/>
        </p:nvCxnSpPr>
        <p:spPr>
          <a:xfrm>
            <a:off x="6019800" y="56388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8" name="Google Shape;128;p3"/>
          <p:cNvSpPr/>
          <p:nvPr/>
        </p:nvSpPr>
        <p:spPr>
          <a:xfrm>
            <a:off x="5715000" y="6019800"/>
            <a:ext cx="609600" cy="609600"/>
          </a:xfrm>
          <a:prstGeom prst="can">
            <a:avLst>
              <a:gd fmla="val 25000" name="adj"/>
            </a:avLst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990600" y="4178300"/>
            <a:ext cx="7277100" cy="393700"/>
          </a:xfrm>
          <a:prstGeom prst="leftRightArrow">
            <a:avLst>
              <a:gd fmla="val 48611" name="adj1"/>
              <a:gd fmla="val 95500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2066925" y="4348163"/>
            <a:ext cx="166688" cy="15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3743325" y="4338638"/>
            <a:ext cx="166688" cy="15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5949950" y="4329113"/>
            <a:ext cx="161925" cy="15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4664075" y="4483100"/>
            <a:ext cx="8915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bus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4967288" y="4267200"/>
            <a:ext cx="161925" cy="15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6858000" y="4191000"/>
            <a:ext cx="127000" cy="40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7162800" y="4191000"/>
            <a:ext cx="127000" cy="40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7454900" y="4191000"/>
            <a:ext cx="279400" cy="914400"/>
          </a:xfrm>
          <a:prstGeom prst="downArrow">
            <a:avLst>
              <a:gd fmla="val 50000" name="adj1"/>
              <a:gd fmla="val 81818" name="adj2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6332538" y="3870325"/>
            <a:ext cx="1653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Expansion slots</a:t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6953250" y="5113638"/>
            <a:ext cx="1295400" cy="5207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/>
          </a:p>
        </p:txBody>
      </p:sp>
      <p:cxnSp>
        <p:nvCxnSpPr>
          <p:cNvPr id="140" name="Google Shape;140;p3"/>
          <p:cNvCxnSpPr/>
          <p:nvPr/>
        </p:nvCxnSpPr>
        <p:spPr>
          <a:xfrm>
            <a:off x="7600950" y="5647038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1" name="Google Shape;141;p3"/>
          <p:cNvSpPr/>
          <p:nvPr/>
        </p:nvSpPr>
        <p:spPr>
          <a:xfrm>
            <a:off x="6819900" y="6053438"/>
            <a:ext cx="1562100" cy="5715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0"/>
          <p:cNvSpPr/>
          <p:nvPr/>
        </p:nvSpPr>
        <p:spPr>
          <a:xfrm>
            <a:off x="2251442" y="4553140"/>
            <a:ext cx="948958" cy="476060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589" name="Google Shape;589;p30"/>
          <p:cNvSpPr/>
          <p:nvPr/>
        </p:nvSpPr>
        <p:spPr>
          <a:xfrm>
            <a:off x="5014997" y="4553140"/>
            <a:ext cx="1028163" cy="476060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</a:t>
            </a:r>
            <a:endParaRPr/>
          </a:p>
        </p:txBody>
      </p:sp>
      <p:sp>
        <p:nvSpPr>
          <p:cNvPr id="591" name="Google Shape;591;p30"/>
          <p:cNvSpPr txBox="1"/>
          <p:nvPr>
            <p:ph idx="1" type="body"/>
          </p:nvPr>
        </p:nvSpPr>
        <p:spPr>
          <a:xfrm>
            <a:off x="333375" y="1219200"/>
            <a:ext cx="78962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is a socket?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To the kernel, a socket is an endpoint of communication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To an application, a socket is a file descriptor that lets the application read/write from/to the network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600"/>
              <a:buChar char="▪"/>
            </a:pPr>
            <a:r>
              <a:rPr b="1" i="1" lang="en-US">
                <a:solidFill>
                  <a:srgbClr val="C00000"/>
                </a:solidFill>
              </a:rPr>
              <a:t>Remember:</a:t>
            </a:r>
            <a:r>
              <a:rPr lang="en-US"/>
              <a:t> All Unix I/O devices, including networks, are modeled as files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Clients and servers communicate with each other by reading from and writing to socket descriptors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main distinction between regular file I/O and socket I/O is how the application “opens” the socket descriptors</a:t>
            </a:r>
            <a:endParaRPr/>
          </a:p>
        </p:txBody>
      </p:sp>
      <p:sp>
        <p:nvSpPr>
          <p:cNvPr id="592" name="Google Shape;592;p30"/>
          <p:cNvSpPr txBox="1"/>
          <p:nvPr/>
        </p:nvSpPr>
        <p:spPr>
          <a:xfrm>
            <a:off x="2692401" y="5043070"/>
            <a:ext cx="11620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Google Shape;593;p30"/>
          <p:cNvSpPr/>
          <p:nvPr/>
        </p:nvSpPr>
        <p:spPr>
          <a:xfrm>
            <a:off x="4953000" y="4726876"/>
            <a:ext cx="128588" cy="12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0"/>
          <p:cNvSpPr txBox="1"/>
          <p:nvPr/>
        </p:nvSpPr>
        <p:spPr>
          <a:xfrm>
            <a:off x="4619083" y="5055770"/>
            <a:ext cx="1172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5" name="Google Shape;595;p30"/>
          <p:cNvCxnSpPr/>
          <p:nvPr/>
        </p:nvCxnSpPr>
        <p:spPr>
          <a:xfrm>
            <a:off x="3276600" y="4791170"/>
            <a:ext cx="1676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96" name="Google Shape;596;p30"/>
          <p:cNvSpPr/>
          <p:nvPr/>
        </p:nvSpPr>
        <p:spPr>
          <a:xfrm>
            <a:off x="3124200" y="4726876"/>
            <a:ext cx="128588" cy="12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1"/>
          <p:cNvSpPr txBox="1"/>
          <p:nvPr>
            <p:ph type="title"/>
          </p:nvPr>
        </p:nvSpPr>
        <p:spPr>
          <a:xfrm>
            <a:off x="304800" y="361950"/>
            <a:ext cx="8716962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 Address Structures</a:t>
            </a:r>
            <a:endParaRPr/>
          </a:p>
        </p:txBody>
      </p:sp>
      <p:sp>
        <p:nvSpPr>
          <p:cNvPr id="602" name="Google Shape;602;p31"/>
          <p:cNvSpPr txBox="1"/>
          <p:nvPr>
            <p:ph idx="1" type="body"/>
          </p:nvPr>
        </p:nvSpPr>
        <p:spPr>
          <a:xfrm>
            <a:off x="304800" y="1219200"/>
            <a:ext cx="8716962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Generic socket address: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For address arguments to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en-US"/>
              <a:t>,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Necessary only because C did not have generic 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*</a:t>
            </a:r>
            <a:r>
              <a:rPr lang="en-US"/>
              <a:t>) pointers when the sockets interface was designed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casting convenience, we adopt the Stevens convention: 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typedef struct sockaddr SA;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603" name="Google Shape;603;p31"/>
          <p:cNvSpPr/>
          <p:nvPr/>
        </p:nvSpPr>
        <p:spPr>
          <a:xfrm>
            <a:off x="846549" y="3570982"/>
            <a:ext cx="5971807" cy="107721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sockaddr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uint16_t  sa_family;  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Protocol family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     sa_data[14];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Address data. 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      </a:t>
            </a:r>
            <a:endParaRPr/>
          </a:p>
        </p:txBody>
      </p:sp>
      <p:grpSp>
        <p:nvGrpSpPr>
          <p:cNvPr id="604" name="Google Shape;604;p31"/>
          <p:cNvGrpSpPr/>
          <p:nvPr/>
        </p:nvGrpSpPr>
        <p:grpSpPr>
          <a:xfrm>
            <a:off x="304800" y="5165308"/>
            <a:ext cx="8534400" cy="457200"/>
            <a:chOff x="960" y="2784"/>
            <a:chExt cx="5376" cy="288"/>
          </a:xfrm>
        </p:grpSpPr>
        <p:sp>
          <p:nvSpPr>
            <p:cNvPr id="605" name="Google Shape;605;p31"/>
            <p:cNvSpPr/>
            <p:nvPr/>
          </p:nvSpPr>
          <p:spPr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1632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1968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2304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2640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2976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3312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3648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3984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4320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4656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4992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5328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5664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6000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1" name="Google Shape;621;p31"/>
          <p:cNvSpPr txBox="1"/>
          <p:nvPr/>
        </p:nvSpPr>
        <p:spPr>
          <a:xfrm>
            <a:off x="194792" y="4828758"/>
            <a:ext cx="12842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sa_family</a:t>
            </a:r>
            <a:endParaRPr/>
          </a:p>
        </p:txBody>
      </p:sp>
      <p:sp>
        <p:nvSpPr>
          <p:cNvPr id="622" name="Google Shape;622;p31"/>
          <p:cNvSpPr txBox="1"/>
          <p:nvPr/>
        </p:nvSpPr>
        <p:spPr>
          <a:xfrm>
            <a:off x="4396890" y="6138446"/>
            <a:ext cx="14341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Specific</a:t>
            </a:r>
            <a:endParaRPr/>
          </a:p>
        </p:txBody>
      </p:sp>
      <p:sp>
        <p:nvSpPr>
          <p:cNvPr id="623" name="Google Shape;623;p31"/>
          <p:cNvSpPr/>
          <p:nvPr/>
        </p:nvSpPr>
        <p:spPr>
          <a:xfrm rot="5400000">
            <a:off x="4953000" y="2193507"/>
            <a:ext cx="304800" cy="7467600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2"/>
          <p:cNvSpPr txBox="1"/>
          <p:nvPr>
            <p:ph type="title"/>
          </p:nvPr>
        </p:nvSpPr>
        <p:spPr>
          <a:xfrm>
            <a:off x="304800" y="361950"/>
            <a:ext cx="8716962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 Address Structures</a:t>
            </a:r>
            <a:endParaRPr/>
          </a:p>
        </p:txBody>
      </p:sp>
      <p:sp>
        <p:nvSpPr>
          <p:cNvPr id="629" name="Google Shape;629;p32"/>
          <p:cNvSpPr txBox="1"/>
          <p:nvPr>
            <p:ph idx="1" type="body"/>
          </p:nvPr>
        </p:nvSpPr>
        <p:spPr>
          <a:xfrm>
            <a:off x="304800" y="1219200"/>
            <a:ext cx="8307387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Internet-specific socket address: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cast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struct sockaddr_in *</a:t>
            </a:r>
            <a:r>
              <a:rPr lang="en-US"/>
              <a:t>) to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struct sockaddr *</a:t>
            </a:r>
            <a:r>
              <a:rPr lang="en-US"/>
              <a:t>) for functions that take socket address arguments. </a:t>
            </a:r>
            <a:endParaRPr/>
          </a:p>
        </p:txBody>
      </p:sp>
      <p:sp>
        <p:nvSpPr>
          <p:cNvPr id="630" name="Google Shape;630;p32"/>
          <p:cNvSpPr/>
          <p:nvPr/>
        </p:nvSpPr>
        <p:spPr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2"/>
          <p:cNvSpPr/>
          <p:nvPr/>
        </p:nvSpPr>
        <p:spPr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32"/>
          <p:cNvSpPr/>
          <p:nvPr/>
        </p:nvSpPr>
        <p:spPr>
          <a:xfrm>
            <a:off x="1371600" y="5151060"/>
            <a:ext cx="533400" cy="4572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2"/>
          <p:cNvSpPr/>
          <p:nvPr/>
        </p:nvSpPr>
        <p:spPr>
          <a:xfrm>
            <a:off x="1905000" y="5151060"/>
            <a:ext cx="533400" cy="4572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32"/>
          <p:cNvSpPr/>
          <p:nvPr/>
        </p:nvSpPr>
        <p:spPr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2"/>
          <p:cNvSpPr/>
          <p:nvPr/>
        </p:nvSpPr>
        <p:spPr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32"/>
          <p:cNvSpPr/>
          <p:nvPr/>
        </p:nvSpPr>
        <p:spPr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2"/>
          <p:cNvSpPr/>
          <p:nvPr/>
        </p:nvSpPr>
        <p:spPr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2"/>
          <p:cNvSpPr/>
          <p:nvPr/>
        </p:nvSpPr>
        <p:spPr>
          <a:xfrm>
            <a:off x="45720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p32"/>
          <p:cNvSpPr/>
          <p:nvPr/>
        </p:nvSpPr>
        <p:spPr>
          <a:xfrm>
            <a:off x="51054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640" name="Google Shape;640;p32"/>
          <p:cNvSpPr/>
          <p:nvPr/>
        </p:nvSpPr>
        <p:spPr>
          <a:xfrm>
            <a:off x="56388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641" name="Google Shape;641;p32"/>
          <p:cNvSpPr/>
          <p:nvPr/>
        </p:nvSpPr>
        <p:spPr>
          <a:xfrm>
            <a:off x="61722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642" name="Google Shape;642;p32"/>
          <p:cNvSpPr/>
          <p:nvPr/>
        </p:nvSpPr>
        <p:spPr>
          <a:xfrm>
            <a:off x="67056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643" name="Google Shape;643;p32"/>
          <p:cNvSpPr/>
          <p:nvPr/>
        </p:nvSpPr>
        <p:spPr>
          <a:xfrm>
            <a:off x="72390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644" name="Google Shape;644;p32"/>
          <p:cNvSpPr/>
          <p:nvPr/>
        </p:nvSpPr>
        <p:spPr>
          <a:xfrm>
            <a:off x="77724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645" name="Google Shape;645;p32"/>
          <p:cNvSpPr/>
          <p:nvPr/>
        </p:nvSpPr>
        <p:spPr>
          <a:xfrm>
            <a:off x="83058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646" name="Google Shape;646;p32"/>
          <p:cNvSpPr txBox="1"/>
          <p:nvPr/>
        </p:nvSpPr>
        <p:spPr>
          <a:xfrm>
            <a:off x="87312" y="5608260"/>
            <a:ext cx="12842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sa_family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32"/>
          <p:cNvSpPr txBox="1"/>
          <p:nvPr/>
        </p:nvSpPr>
        <p:spPr>
          <a:xfrm>
            <a:off x="4396890" y="6124198"/>
            <a:ext cx="14341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Specific</a:t>
            </a:r>
            <a:endParaRPr/>
          </a:p>
        </p:txBody>
      </p:sp>
      <p:sp>
        <p:nvSpPr>
          <p:cNvPr id="648" name="Google Shape;648;p32"/>
          <p:cNvSpPr/>
          <p:nvPr/>
        </p:nvSpPr>
        <p:spPr>
          <a:xfrm rot="5400000">
            <a:off x="4953000" y="2179259"/>
            <a:ext cx="304800" cy="7467600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2"/>
          <p:cNvSpPr/>
          <p:nvPr/>
        </p:nvSpPr>
        <p:spPr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sockaddr_in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uint16_t        sin_family;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Protocol family (always AF_INET)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uint16_t        sin_port;  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Port num in network byte order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struct in_addr  sin_addr;  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IP addr in network byte order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unsigned char   sin_zero[8];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Pad to sizeof(struct sockaddr)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/>
          </a:p>
        </p:txBody>
      </p:sp>
      <p:sp>
        <p:nvSpPr>
          <p:cNvPr id="650" name="Google Shape;650;p32"/>
          <p:cNvSpPr txBox="1"/>
          <p:nvPr/>
        </p:nvSpPr>
        <p:spPr>
          <a:xfrm>
            <a:off x="1330371" y="4814510"/>
            <a:ext cx="1172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sin_port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Google Shape;651;p32"/>
          <p:cNvSpPr txBox="1"/>
          <p:nvPr/>
        </p:nvSpPr>
        <p:spPr>
          <a:xfrm>
            <a:off x="313857" y="5215202"/>
            <a:ext cx="10486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AF_INET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Google Shape;652;p32"/>
          <p:cNvSpPr txBox="1"/>
          <p:nvPr/>
        </p:nvSpPr>
        <p:spPr>
          <a:xfrm>
            <a:off x="2918459" y="4812506"/>
            <a:ext cx="1172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sin_addr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Google Shape;653;p32"/>
          <p:cNvSpPr txBox="1"/>
          <p:nvPr/>
        </p:nvSpPr>
        <p:spPr>
          <a:xfrm>
            <a:off x="76200" y="5957510"/>
            <a:ext cx="14189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sin_family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3"/>
          <p:cNvSpPr/>
          <p:nvPr/>
        </p:nvSpPr>
        <p:spPr>
          <a:xfrm>
            <a:off x="4761308" y="5678952"/>
            <a:ext cx="4001692" cy="11790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Drop client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9" name="Google Shape;659;p33"/>
          <p:cNvSpPr/>
          <p:nvPr/>
        </p:nvSpPr>
        <p:spPr>
          <a:xfrm>
            <a:off x="1676400" y="5662094"/>
            <a:ext cx="2308256" cy="95143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Disconnect client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60" name="Google Shape;660;p33"/>
          <p:cNvSpPr/>
          <p:nvPr/>
        </p:nvSpPr>
        <p:spPr>
          <a:xfrm>
            <a:off x="1249104" y="4068494"/>
            <a:ext cx="7153533" cy="158618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Exchange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61" name="Google Shape;661;p33"/>
          <p:cNvSpPr/>
          <p:nvPr/>
        </p:nvSpPr>
        <p:spPr>
          <a:xfrm>
            <a:off x="1752600" y="228600"/>
            <a:ext cx="2057400" cy="395172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Start client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62" name="Google Shape;662;p33"/>
          <p:cNvSpPr/>
          <p:nvPr/>
        </p:nvSpPr>
        <p:spPr>
          <a:xfrm>
            <a:off x="4572000" y="228600"/>
            <a:ext cx="2057400" cy="395172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Start server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663" name="Google Shape;663;p33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664" name="Google Shape;664;p33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665" name="Google Shape;665;p33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666" name="Google Shape;666;p33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33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33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669" name="Google Shape;669;p33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670" name="Google Shape;670;p33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1" name="Google Shape;671;p33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2" name="Google Shape;672;p33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673" name="Google Shape;673;p33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674" name="Google Shape;674;p33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675" name="Google Shape;675;p33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676" name="Google Shape;676;p33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677" name="Google Shape;677;p33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33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33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33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33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82" name="Google Shape;682;p33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683" name="Google Shape;683;p33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684" name="Google Shape;684;p33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685" name="Google Shape;685;p33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686" name="Google Shape;686;p33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687" name="Google Shape;687;p33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8" name="Google Shape;688;p33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9" name="Google Shape;689;p33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0" name="Google Shape;690;p33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1" name="Google Shape;691;p33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2" name="Google Shape;692;p33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3" name="Google Shape;693;p33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97" name="Google Shape;697;p33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698" name="Google Shape;698;p33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699" name="Google Shape;699;p33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0" name="Google Shape;700;p33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1" name="Google Shape;701;p33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2" name="Google Shape;702;p33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703" name="Google Shape;703;p33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706" name="Google Shape;706;p33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707" name="Google Shape;707;p33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33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33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10" name="Google Shape;710;p33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711" name="Google Shape;711;p33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3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33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3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5" name="Google Shape;715;p33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716" name="Google Shape;716;p33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717" name="Google Shape;717;p33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33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9" name="Google Shape;719;p33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33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726" name="Google Shape;726;p34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727" name="Google Shape;727;p34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728" name="Google Shape;728;p34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34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34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731" name="Google Shape;731;p34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732" name="Google Shape;732;p34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34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34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735" name="Google Shape;735;p34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736" name="Google Shape;736;p34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737" name="Google Shape;737;p34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738" name="Google Shape;738;p34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739" name="Google Shape;739;p34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34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34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34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34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44" name="Google Shape;744;p34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745" name="Google Shape;745;p34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746" name="Google Shape;746;p34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747" name="Google Shape;747;p34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748" name="Google Shape;748;p34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749" name="Google Shape;749;p34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0" name="Google Shape;750;p34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1" name="Google Shape;751;p34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2" name="Google Shape;752;p34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3" name="Google Shape;753;p34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4" name="Google Shape;754;p34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5" name="Google Shape;755;p34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59" name="Google Shape;759;p34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760" name="Google Shape;760;p34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761" name="Google Shape;761;p34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2" name="Google Shape;762;p34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4" name="Google Shape;764;p34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765" name="Google Shape;765;p34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768" name="Google Shape;768;p34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769" name="Google Shape;769;p34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34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34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72" name="Google Shape;772;p34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773" name="Google Shape;773;p34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34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34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779" name="Google Shape;779;p34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0" name="Google Shape;780;p34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A3A3E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1" name="Google Shape;781;p34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2" name="Google Shape;782;p34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A3A3E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5"/>
          <p:cNvSpPr txBox="1"/>
          <p:nvPr>
            <p:ph type="title"/>
          </p:nvPr>
        </p:nvSpPr>
        <p:spPr>
          <a:xfrm>
            <a:off x="152400" y="435678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Host and Service Conversion: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8" name="Google Shape;788;p35"/>
          <p:cNvSpPr txBox="1"/>
          <p:nvPr>
            <p:ph idx="1" type="body"/>
          </p:nvPr>
        </p:nvSpPr>
        <p:spPr>
          <a:xfrm>
            <a:off x="396875" y="1362074"/>
            <a:ext cx="84423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r>
              <a:rPr lang="en-US"/>
              <a:t> is the modern way to convert string representations of hostnames, host addresses, ports, and service names to socket address structures.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Replaces obsolete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gethostbyname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getservbyname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funcs.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Advantages: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Reentrant (can be safely used by threaded programs).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Allows us to write portable protocol-independent code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Works with both IPv4 and IPv6</a:t>
            </a:r>
            <a:endParaRPr/>
          </a:p>
          <a:p>
            <a:pPr indent="-1270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Disadvantages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Somewhat complex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Fortunately, a small number of usage patterns suffice in most cases.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6"/>
          <p:cNvSpPr txBox="1"/>
          <p:nvPr>
            <p:ph type="title"/>
          </p:nvPr>
        </p:nvSpPr>
        <p:spPr>
          <a:xfrm>
            <a:off x="152400" y="435678"/>
            <a:ext cx="8991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Host and Service Conversion: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4" name="Google Shape;794;p36"/>
          <p:cNvSpPr txBox="1"/>
          <p:nvPr>
            <p:ph idx="1" type="body"/>
          </p:nvPr>
        </p:nvSpPr>
        <p:spPr>
          <a:xfrm>
            <a:off x="396875" y="1362075"/>
            <a:ext cx="8442325" cy="541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Given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 </a:t>
            </a:r>
            <a:r>
              <a:rPr lang="en-US"/>
              <a:t>returns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/>
              <a:t> that points to a linked list of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lang="en-US"/>
              <a:t> structs, each of which points to a corresponding socket address struct, and which contains arguments for the sockets interface functions.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Helper functions: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freeadderinfo</a:t>
            </a:r>
            <a:r>
              <a:rPr lang="en-US"/>
              <a:t> frees the entire linked list.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gai_strerror</a:t>
            </a:r>
            <a:r>
              <a:rPr lang="en-US"/>
              <a:t> converts error code to an error message.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152400" y="1595497"/>
            <a:ext cx="8839200" cy="206210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getaddrinfo(const char *host,         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Hostname or address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const char *service,      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Port or service name*/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const struct addrinfo *hints,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Input parameters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struct addrinfo **result);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Output linked list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freeaddrinfo(struct addrinfo *result);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Free linked list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char *gai_strerror(int errcode);    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Return error msg */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7"/>
          <p:cNvSpPr txBox="1"/>
          <p:nvPr>
            <p:ph type="title"/>
          </p:nvPr>
        </p:nvSpPr>
        <p:spPr>
          <a:xfrm>
            <a:off x="357018" y="435678"/>
            <a:ext cx="82535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Linked List Returned by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Google Shape;801;p37"/>
          <p:cNvSpPr/>
          <p:nvPr/>
        </p:nvSpPr>
        <p:spPr>
          <a:xfrm>
            <a:off x="2472274" y="1868157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ai_canonname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2" name="Google Shape;802;p37"/>
          <p:cNvSpPr/>
          <p:nvPr/>
        </p:nvSpPr>
        <p:spPr>
          <a:xfrm>
            <a:off x="381016" y="1361186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3" name="Google Shape;803;p37"/>
          <p:cNvSpPr/>
          <p:nvPr/>
        </p:nvSpPr>
        <p:spPr>
          <a:xfrm>
            <a:off x="2472274" y="2121643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ai_addr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4" name="Google Shape;804;p37"/>
          <p:cNvSpPr/>
          <p:nvPr/>
        </p:nvSpPr>
        <p:spPr>
          <a:xfrm>
            <a:off x="2472274" y="2375129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ai_next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5" name="Google Shape;805;p37"/>
          <p:cNvSpPr/>
          <p:nvPr/>
        </p:nvSpPr>
        <p:spPr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6" name="Google Shape;806;p37"/>
          <p:cNvCxnSpPr>
            <a:stCxn id="803" idx="3"/>
          </p:cNvCxnSpPr>
          <p:nvPr/>
        </p:nvCxnSpPr>
        <p:spPr>
          <a:xfrm>
            <a:off x="3803074" y="2248386"/>
            <a:ext cx="760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7" name="Google Shape;807;p37"/>
          <p:cNvSpPr/>
          <p:nvPr/>
        </p:nvSpPr>
        <p:spPr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8" name="Google Shape;808;p37"/>
          <p:cNvCxnSpPr/>
          <p:nvPr/>
        </p:nvCxnSpPr>
        <p:spPr>
          <a:xfrm>
            <a:off x="1711816" y="1487929"/>
            <a:ext cx="76045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9" name="Google Shape;809;p37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addrinfo structs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37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 address structs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1" name="Google Shape;811;p37"/>
          <p:cNvCxnSpPr/>
          <p:nvPr/>
        </p:nvCxnSpPr>
        <p:spPr>
          <a:xfrm rot="10800000">
            <a:off x="1711816" y="1994900"/>
            <a:ext cx="76045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12" name="Google Shape;812;p37"/>
          <p:cNvSpPr/>
          <p:nvPr/>
        </p:nvSpPr>
        <p:spPr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3" name="Google Shape;813;p37"/>
          <p:cNvCxnSpPr>
            <a:stCxn id="804" idx="1"/>
          </p:cNvCxnSpPr>
          <p:nvPr/>
        </p:nvCxnSpPr>
        <p:spPr>
          <a:xfrm rot="10800000">
            <a:off x="2092174" y="2501872"/>
            <a:ext cx="380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4" name="Google Shape;814;p37"/>
          <p:cNvCxnSpPr/>
          <p:nvPr/>
        </p:nvCxnSpPr>
        <p:spPr>
          <a:xfrm>
            <a:off x="2092045" y="2501872"/>
            <a:ext cx="0" cy="25348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5" name="Google Shape;815;p37"/>
          <p:cNvSpPr/>
          <p:nvPr/>
        </p:nvSpPr>
        <p:spPr>
          <a:xfrm>
            <a:off x="2472274" y="3135586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6" name="Google Shape;816;p37"/>
          <p:cNvSpPr/>
          <p:nvPr/>
        </p:nvSpPr>
        <p:spPr>
          <a:xfrm>
            <a:off x="2472274" y="3389072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ai_addr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7" name="Google Shape;817;p37"/>
          <p:cNvSpPr/>
          <p:nvPr/>
        </p:nvSpPr>
        <p:spPr>
          <a:xfrm>
            <a:off x="2472274" y="3642558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ai_next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8" name="Google Shape;818;p37"/>
          <p:cNvSpPr/>
          <p:nvPr/>
        </p:nvSpPr>
        <p:spPr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9" name="Google Shape;819;p37"/>
          <p:cNvCxnSpPr>
            <a:stCxn id="816" idx="3"/>
          </p:cNvCxnSpPr>
          <p:nvPr/>
        </p:nvCxnSpPr>
        <p:spPr>
          <a:xfrm>
            <a:off x="3803074" y="3515815"/>
            <a:ext cx="760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20" name="Google Shape;820;p37"/>
          <p:cNvSpPr/>
          <p:nvPr/>
        </p:nvSpPr>
        <p:spPr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21" name="Google Shape;821;p37"/>
          <p:cNvCxnSpPr/>
          <p:nvPr/>
        </p:nvCxnSpPr>
        <p:spPr>
          <a:xfrm>
            <a:off x="2092045" y="2755358"/>
            <a:ext cx="38022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2" name="Google Shape;822;p37"/>
          <p:cNvCxnSpPr/>
          <p:nvPr/>
        </p:nvCxnSpPr>
        <p:spPr>
          <a:xfrm rot="10800000">
            <a:off x="2092045" y="3769301"/>
            <a:ext cx="38022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3" name="Google Shape;823;p37"/>
          <p:cNvCxnSpPr/>
          <p:nvPr/>
        </p:nvCxnSpPr>
        <p:spPr>
          <a:xfrm>
            <a:off x="2092045" y="3769301"/>
            <a:ext cx="0" cy="25348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4" name="Google Shape;824;p37"/>
          <p:cNvCxnSpPr/>
          <p:nvPr/>
        </p:nvCxnSpPr>
        <p:spPr>
          <a:xfrm>
            <a:off x="2092045" y="4022787"/>
            <a:ext cx="38022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25" name="Google Shape;825;p37"/>
          <p:cNvSpPr/>
          <p:nvPr/>
        </p:nvSpPr>
        <p:spPr>
          <a:xfrm>
            <a:off x="2472274" y="4403016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6" name="Google Shape;826;p37"/>
          <p:cNvSpPr/>
          <p:nvPr/>
        </p:nvSpPr>
        <p:spPr>
          <a:xfrm>
            <a:off x="2472274" y="4656501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ai_addr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7" name="Google Shape;827;p37"/>
          <p:cNvSpPr/>
          <p:nvPr/>
        </p:nvSpPr>
        <p:spPr>
          <a:xfrm>
            <a:off x="2472274" y="4909987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8" name="Google Shape;828;p37"/>
          <p:cNvSpPr/>
          <p:nvPr/>
        </p:nvSpPr>
        <p:spPr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29" name="Google Shape;829;p37"/>
          <p:cNvCxnSpPr/>
          <p:nvPr/>
        </p:nvCxnSpPr>
        <p:spPr>
          <a:xfrm>
            <a:off x="3803074" y="4783244"/>
            <a:ext cx="76045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0" name="Google Shape;830;p37"/>
          <p:cNvSpPr/>
          <p:nvPr/>
        </p:nvSpPr>
        <p:spPr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1" name="Google Shape;831;p37"/>
          <p:cNvSpPr txBox="1"/>
          <p:nvPr>
            <p:ph idx="1" type="body"/>
          </p:nvPr>
        </p:nvSpPr>
        <p:spPr>
          <a:xfrm>
            <a:off x="188328" y="5413528"/>
            <a:ext cx="8442325" cy="148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Clients: walk this list, trying each socket address in turn, until the calls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-US"/>
              <a:t> succeed.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Servers: walk the list until calls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en-US"/>
              <a:t> succeed.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lang="en-US"/>
              <a:t> Struct</a:t>
            </a:r>
            <a:endParaRPr/>
          </a:p>
        </p:txBody>
      </p:sp>
      <p:sp>
        <p:nvSpPr>
          <p:cNvPr id="837" name="Google Shape;837;p38"/>
          <p:cNvSpPr txBox="1"/>
          <p:nvPr>
            <p:ph idx="1" type="body"/>
          </p:nvPr>
        </p:nvSpPr>
        <p:spPr>
          <a:xfrm>
            <a:off x="346323" y="4038600"/>
            <a:ext cx="818807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Each addrinfo struct returned by getaddrinfo contains arguments that can be passed directly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US"/>
              <a:t> function.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Also points to a socket address struct that can be passed directly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lang="en-US"/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bind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8" name="Google Shape;838;p38"/>
          <p:cNvSpPr txBox="1"/>
          <p:nvPr/>
        </p:nvSpPr>
        <p:spPr>
          <a:xfrm>
            <a:off x="304800" y="1333143"/>
            <a:ext cx="8458200" cy="240065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ai_flags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Hints argument flags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ai_family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First arg to socket function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ai_socktype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Second arg to socket function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ai_protocol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Third arg to socket function 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*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ai_canonname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Canonical host name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ai_addrlen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Size of ai_addr struct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sockaddr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ai_addr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Ptr to socket address structure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ai_next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Ptr to next item in linked list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9"/>
          <p:cNvSpPr txBox="1"/>
          <p:nvPr>
            <p:ph type="title"/>
          </p:nvPr>
        </p:nvSpPr>
        <p:spPr>
          <a:xfrm>
            <a:off x="152400" y="435678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Host and Service Conversion: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getnameinfo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4" name="Google Shape;844;p39"/>
          <p:cNvSpPr txBox="1"/>
          <p:nvPr>
            <p:ph idx="1" type="body"/>
          </p:nvPr>
        </p:nvSpPr>
        <p:spPr>
          <a:xfrm>
            <a:off x="396875" y="1362075"/>
            <a:ext cx="8442325" cy="1835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getnameinfo</a:t>
            </a:r>
            <a:r>
              <a:rPr lang="en-US"/>
              <a:t> is the inverse of getaddrinfo, converting a socket address to the corresponding host and service.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Replaces obsolete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gethostbyaddr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getservbyport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funcs.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Reentrant and protocol independent.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39"/>
          <p:cNvSpPr/>
          <p:nvPr/>
        </p:nvSpPr>
        <p:spPr>
          <a:xfrm>
            <a:off x="228600" y="3570982"/>
            <a:ext cx="8610600" cy="107721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getnameinfo(const SA *sa, socklen_t salen,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In: socket addr */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char *host, size_t hostlen, 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Out: host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char *serv, size_t servlen, 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Out: service */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int flags);                 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optional flags */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381000" y="493713"/>
            <a:ext cx="64214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380399" y="121920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</a:t>
            </a:r>
            <a:r>
              <a:rPr i="1" lang="en-US">
                <a:solidFill>
                  <a:srgbClr val="C00000"/>
                </a:solidFill>
              </a:rPr>
              <a:t>network</a:t>
            </a:r>
            <a:r>
              <a:rPr lang="en-US"/>
              <a:t> is a hierarchical system of boxes and wires organized by geographical proximity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LAN (Local Area Network)  spans a building or campus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Ethernet is most prominent example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WAN (Wide Area Network) spans country or world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Typically high-speed point-to-point phone lines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An </a:t>
            </a:r>
            <a:r>
              <a:rPr i="1" lang="en-US">
                <a:solidFill>
                  <a:srgbClr val="C00000"/>
                </a:solidFill>
              </a:rPr>
              <a:t>internetwork</a:t>
            </a:r>
            <a:r>
              <a:rPr i="1" lang="en-US"/>
              <a:t> (</a:t>
            </a:r>
            <a:r>
              <a:rPr i="1" lang="en-US">
                <a:solidFill>
                  <a:srgbClr val="C00000"/>
                </a:solidFill>
              </a:rPr>
              <a:t>internet</a:t>
            </a:r>
            <a:r>
              <a:rPr i="1" lang="en-US"/>
              <a:t>) </a:t>
            </a:r>
            <a:r>
              <a:rPr lang="en-US"/>
              <a:t>is an interconnected set of networks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Global IP Internet (uppercase “I”) is the most famous example of an internet (lowercase “i”)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Let’s see how an internet is built from the ground up</a:t>
            </a:r>
            <a:endParaRPr/>
          </a:p>
          <a:p>
            <a:pPr indent="-1460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Example</a:t>
            </a:r>
            <a:endParaRPr/>
          </a:p>
        </p:txBody>
      </p:sp>
      <p:sp>
        <p:nvSpPr>
          <p:cNvPr id="851" name="Google Shape;851;p40"/>
          <p:cNvSpPr/>
          <p:nvPr/>
        </p:nvSpPr>
        <p:spPr>
          <a:xfrm>
            <a:off x="207066" y="1817906"/>
            <a:ext cx="8708334" cy="427809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26492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"csapp.h"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listp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hints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[MAXLINE];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Get a list of addrinfo records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memset(&amp;hints, 0,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hints.ai_family = AF_INET;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IPv4 only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hints.ai_socktype = SOCK_STREAM;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Connections only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((rc = getaddrinfo(argv[1], </a:t>
            </a:r>
            <a:r>
              <a:rPr b="1" lang="en-US" sz="1600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&amp;hints, &amp;listp)) !=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fprintf(stderr,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"getaddrinfo error: %s\n"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gai_strerror(rc));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exit(1);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2" name="Google Shape;852;p40"/>
          <p:cNvSpPr txBox="1"/>
          <p:nvPr/>
        </p:nvSpPr>
        <p:spPr>
          <a:xfrm>
            <a:off x="7776296" y="5721188"/>
            <a:ext cx="1139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hostinfo.c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Example (cont)</a:t>
            </a:r>
            <a:endParaRPr/>
          </a:p>
        </p:txBody>
      </p:sp>
      <p:sp>
        <p:nvSpPr>
          <p:cNvPr id="858" name="Google Shape;858;p41"/>
          <p:cNvSpPr/>
          <p:nvPr/>
        </p:nvSpPr>
        <p:spPr>
          <a:xfrm>
            <a:off x="396392" y="2133600"/>
            <a:ext cx="8214208" cy="3293209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Walk the list and display each IP address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flags = NI_NUMERICHOST;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Display address instead of name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(p = listp; p; p = p-&gt;ai_next)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Getnameinfo(p-&gt;ai_addr, p-&gt;ai_addrlen,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buf, MAXLINE, </a:t>
            </a:r>
            <a:r>
              <a:rPr b="1" lang="en-US" sz="1600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0, flags);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buf);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Clean up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Freeaddrinfo(listp);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59" name="Google Shape;859;p41"/>
          <p:cNvSpPr txBox="1"/>
          <p:nvPr/>
        </p:nvSpPr>
        <p:spPr>
          <a:xfrm>
            <a:off x="7440749" y="5057477"/>
            <a:ext cx="1139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hostinfo.c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hostinfo</a:t>
            </a:r>
            <a:endParaRPr/>
          </a:p>
        </p:txBody>
      </p:sp>
      <p:sp>
        <p:nvSpPr>
          <p:cNvPr id="865" name="Google Shape;865;p42"/>
          <p:cNvSpPr txBox="1"/>
          <p:nvPr/>
        </p:nvSpPr>
        <p:spPr>
          <a:xfrm>
            <a:off x="475882" y="1542634"/>
            <a:ext cx="6686918" cy="28007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913A8"/>
                </a:solidFill>
                <a:latin typeface="Arial"/>
                <a:ea typeface="Arial"/>
                <a:cs typeface="Arial"/>
                <a:sym typeface="Arial"/>
              </a:rPr>
              <a:t>whaleshark&gt;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./hostinfo localhost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127.0.0.1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913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913A8"/>
                </a:solidFill>
                <a:latin typeface="Arial"/>
                <a:ea typeface="Arial"/>
                <a:cs typeface="Arial"/>
                <a:sym typeface="Arial"/>
              </a:rPr>
              <a:t>whaleshark&gt;</a:t>
            </a:r>
            <a:r>
              <a:rPr b="0" lang="en-US" sz="1600">
                <a:solidFill>
                  <a:srgbClr val="3913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./hostinfo whaleshark.ics.cs.cmu.edu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128.2.210.175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913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913A8"/>
                </a:solidFill>
                <a:latin typeface="Arial"/>
                <a:ea typeface="Arial"/>
                <a:cs typeface="Arial"/>
                <a:sym typeface="Arial"/>
              </a:rPr>
              <a:t>whaleshark&gt;</a:t>
            </a:r>
            <a:r>
              <a:rPr b="0" lang="en-US" sz="1600">
                <a:solidFill>
                  <a:srgbClr val="3913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./hostinfo twitter.com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199.16.156.230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199.16.156.38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199.16.156.102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199.16.156.198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time	</a:t>
            </a:r>
            <a:endParaRPr/>
          </a:p>
        </p:txBody>
      </p:sp>
      <p:sp>
        <p:nvSpPr>
          <p:cNvPr id="871" name="Google Shape;871;p4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r>
              <a:rPr lang="en-US"/>
              <a:t> for host and service conversion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Writing clients and servers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Writing Web servers!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slides</a:t>
            </a:r>
            <a:endParaRPr/>
          </a:p>
        </p:txBody>
      </p:sp>
      <p:sp>
        <p:nvSpPr>
          <p:cNvPr id="877" name="Google Shape;877;p44"/>
          <p:cNvSpPr txBox="1"/>
          <p:nvPr>
            <p:ph idx="1" type="body"/>
          </p:nvPr>
        </p:nvSpPr>
        <p:spPr>
          <a:xfrm>
            <a:off x="396875" y="1362075"/>
            <a:ext cx="7896225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878" name="Google Shape;878;p44"/>
          <p:cNvSpPr txBox="1"/>
          <p:nvPr/>
        </p:nvSpPr>
        <p:spPr>
          <a:xfrm>
            <a:off x="2288358" y="367185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5"/>
          <p:cNvSpPr txBox="1"/>
          <p:nvPr>
            <p:ph type="title"/>
          </p:nvPr>
        </p:nvSpPr>
        <p:spPr>
          <a:xfrm>
            <a:off x="381000" y="458703"/>
            <a:ext cx="6477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Internet Components</a:t>
            </a:r>
            <a:endParaRPr/>
          </a:p>
        </p:txBody>
      </p:sp>
      <p:sp>
        <p:nvSpPr>
          <p:cNvPr id="884" name="Google Shape;884;p45"/>
          <p:cNvSpPr txBox="1"/>
          <p:nvPr>
            <p:ph idx="1" type="body"/>
          </p:nvPr>
        </p:nvSpPr>
        <p:spPr>
          <a:xfrm>
            <a:off x="412449" y="1295400"/>
            <a:ext cx="8502951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Internet backbone: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collection of routers (nationwide or worldwide) connected by high-speed point-to-point networks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Internet Exchange Points (IXP):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router that connects multiple backbones (often referred to as peers)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Also called Network Access Points (NAP)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Regional networks: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smaller backbones that cover smaller geographical areas </a:t>
            </a:r>
            <a:br>
              <a:rPr lang="en-US"/>
            </a:br>
            <a:r>
              <a:rPr lang="en-US"/>
              <a:t>(e.g., cities or states)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Point of presence (POP):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machine that is connected to the Internet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Internet Service Providers (ISPs):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provide dial-up or direct access to POPs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6"/>
          <p:cNvSpPr txBox="1"/>
          <p:nvPr>
            <p:ph type="title"/>
          </p:nvPr>
        </p:nvSpPr>
        <p:spPr>
          <a:xfrm>
            <a:off x="381000" y="334963"/>
            <a:ext cx="7543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Connection Hierarchy</a:t>
            </a:r>
            <a:endParaRPr/>
          </a:p>
        </p:txBody>
      </p:sp>
      <p:sp>
        <p:nvSpPr>
          <p:cNvPr id="890" name="Google Shape;890;p46"/>
          <p:cNvSpPr txBox="1"/>
          <p:nvPr/>
        </p:nvSpPr>
        <p:spPr>
          <a:xfrm>
            <a:off x="2712473" y="1292225"/>
            <a:ext cx="49617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IXP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6"/>
          <p:cNvSpPr txBox="1"/>
          <p:nvPr/>
        </p:nvSpPr>
        <p:spPr>
          <a:xfrm>
            <a:off x="3998348" y="1292225"/>
            <a:ext cx="49617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IXP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46"/>
          <p:cNvSpPr txBox="1"/>
          <p:nvPr/>
        </p:nvSpPr>
        <p:spPr>
          <a:xfrm>
            <a:off x="1711325" y="2343150"/>
            <a:ext cx="112079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Backbone</a:t>
            </a:r>
            <a:endParaRPr/>
          </a:p>
        </p:txBody>
      </p:sp>
      <p:sp>
        <p:nvSpPr>
          <p:cNvPr id="893" name="Google Shape;893;p46"/>
          <p:cNvSpPr txBox="1"/>
          <p:nvPr/>
        </p:nvSpPr>
        <p:spPr>
          <a:xfrm>
            <a:off x="5973763" y="2343150"/>
            <a:ext cx="112079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Backbone</a:t>
            </a:r>
            <a:endParaRPr/>
          </a:p>
        </p:txBody>
      </p:sp>
      <p:sp>
        <p:nvSpPr>
          <p:cNvPr id="894" name="Google Shape;894;p46"/>
          <p:cNvSpPr txBox="1"/>
          <p:nvPr/>
        </p:nvSpPr>
        <p:spPr>
          <a:xfrm>
            <a:off x="4562475" y="2343150"/>
            <a:ext cx="112079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Backbone</a:t>
            </a:r>
            <a:endParaRPr/>
          </a:p>
        </p:txBody>
      </p:sp>
      <p:sp>
        <p:nvSpPr>
          <p:cNvPr id="895" name="Google Shape;895;p46"/>
          <p:cNvSpPr txBox="1"/>
          <p:nvPr/>
        </p:nvSpPr>
        <p:spPr>
          <a:xfrm>
            <a:off x="3136900" y="2343150"/>
            <a:ext cx="112079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Backbone</a:t>
            </a:r>
            <a:endParaRPr/>
          </a:p>
        </p:txBody>
      </p:sp>
      <p:sp>
        <p:nvSpPr>
          <p:cNvPr id="896" name="Google Shape;896;p46"/>
          <p:cNvSpPr txBox="1"/>
          <p:nvPr/>
        </p:nvSpPr>
        <p:spPr>
          <a:xfrm>
            <a:off x="5447421" y="1292225"/>
            <a:ext cx="49617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IXP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46"/>
          <p:cNvSpPr txBox="1"/>
          <p:nvPr/>
        </p:nvSpPr>
        <p:spPr>
          <a:xfrm>
            <a:off x="7350125" y="3255963"/>
            <a:ext cx="63989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</a:t>
            </a:r>
            <a:endParaRPr/>
          </a:p>
        </p:txBody>
      </p:sp>
      <p:sp>
        <p:nvSpPr>
          <p:cNvPr id="898" name="Google Shape;898;p46"/>
          <p:cNvSpPr txBox="1"/>
          <p:nvPr/>
        </p:nvSpPr>
        <p:spPr>
          <a:xfrm>
            <a:off x="5878513" y="3255963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899" name="Google Shape;899;p46"/>
          <p:cNvSpPr txBox="1"/>
          <p:nvPr/>
        </p:nvSpPr>
        <p:spPr>
          <a:xfrm>
            <a:off x="6629400" y="3255963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cxnSp>
        <p:nvCxnSpPr>
          <p:cNvPr id="900" name="Google Shape;900;p46"/>
          <p:cNvCxnSpPr/>
          <p:nvPr/>
        </p:nvCxnSpPr>
        <p:spPr>
          <a:xfrm flipH="1" rot="10800000">
            <a:off x="6164263" y="2709863"/>
            <a:ext cx="446087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46"/>
          <p:cNvCxnSpPr/>
          <p:nvPr/>
        </p:nvCxnSpPr>
        <p:spPr>
          <a:xfrm rot="10800000">
            <a:off x="6772275" y="2709863"/>
            <a:ext cx="152400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46"/>
          <p:cNvCxnSpPr/>
          <p:nvPr/>
        </p:nvCxnSpPr>
        <p:spPr>
          <a:xfrm rot="10800000">
            <a:off x="6924675" y="2709863"/>
            <a:ext cx="836613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46"/>
          <p:cNvCxnSpPr/>
          <p:nvPr/>
        </p:nvCxnSpPr>
        <p:spPr>
          <a:xfrm rot="10800000">
            <a:off x="5799138" y="1658938"/>
            <a:ext cx="811212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46"/>
          <p:cNvCxnSpPr/>
          <p:nvPr/>
        </p:nvCxnSpPr>
        <p:spPr>
          <a:xfrm rot="10800000">
            <a:off x="4373563" y="1658938"/>
            <a:ext cx="2236787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46"/>
          <p:cNvCxnSpPr/>
          <p:nvPr/>
        </p:nvCxnSpPr>
        <p:spPr>
          <a:xfrm flipH="1" rot="10800000">
            <a:off x="3729038" y="1658938"/>
            <a:ext cx="220662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46"/>
          <p:cNvCxnSpPr/>
          <p:nvPr/>
        </p:nvCxnSpPr>
        <p:spPr>
          <a:xfrm flipH="1" rot="10800000">
            <a:off x="3729038" y="1658938"/>
            <a:ext cx="1825625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46"/>
          <p:cNvCxnSpPr/>
          <p:nvPr/>
        </p:nvCxnSpPr>
        <p:spPr>
          <a:xfrm rot="10800000">
            <a:off x="2947988" y="1658938"/>
            <a:ext cx="781050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46"/>
          <p:cNvCxnSpPr/>
          <p:nvPr/>
        </p:nvCxnSpPr>
        <p:spPr>
          <a:xfrm rot="10800000">
            <a:off x="4184650" y="1658938"/>
            <a:ext cx="1049338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46"/>
          <p:cNvCxnSpPr/>
          <p:nvPr/>
        </p:nvCxnSpPr>
        <p:spPr>
          <a:xfrm flipH="1" rot="10800000">
            <a:off x="2282825" y="1658938"/>
            <a:ext cx="665163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0" name="Google Shape;910;p46"/>
          <p:cNvSpPr txBox="1"/>
          <p:nvPr/>
        </p:nvSpPr>
        <p:spPr>
          <a:xfrm>
            <a:off x="982663" y="4183063"/>
            <a:ext cx="143159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Regional net </a:t>
            </a:r>
            <a:endParaRPr/>
          </a:p>
        </p:txBody>
      </p:sp>
      <p:cxnSp>
        <p:nvCxnSpPr>
          <p:cNvPr id="911" name="Google Shape;911;p46"/>
          <p:cNvCxnSpPr/>
          <p:nvPr/>
        </p:nvCxnSpPr>
        <p:spPr>
          <a:xfrm flipH="1" rot="10800000">
            <a:off x="1749425" y="2709863"/>
            <a:ext cx="511175" cy="5603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2" name="Google Shape;912;p46"/>
          <p:cNvSpPr txBox="1"/>
          <p:nvPr/>
        </p:nvSpPr>
        <p:spPr>
          <a:xfrm>
            <a:off x="4451350" y="3270250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913" name="Google Shape;913;p46"/>
          <p:cNvSpPr txBox="1"/>
          <p:nvPr/>
        </p:nvSpPr>
        <p:spPr>
          <a:xfrm>
            <a:off x="2947988" y="3270250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914" name="Google Shape;914;p46"/>
          <p:cNvSpPr txBox="1"/>
          <p:nvPr/>
        </p:nvSpPr>
        <p:spPr>
          <a:xfrm>
            <a:off x="3700463" y="3270250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cxnSp>
        <p:nvCxnSpPr>
          <p:cNvPr id="915" name="Google Shape;915;p46"/>
          <p:cNvCxnSpPr/>
          <p:nvPr/>
        </p:nvCxnSpPr>
        <p:spPr>
          <a:xfrm flipH="1" rot="10800000">
            <a:off x="3233738" y="2724150"/>
            <a:ext cx="447675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46"/>
          <p:cNvCxnSpPr/>
          <p:nvPr/>
        </p:nvCxnSpPr>
        <p:spPr>
          <a:xfrm rot="10800000">
            <a:off x="3843338" y="2724150"/>
            <a:ext cx="152400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46"/>
          <p:cNvCxnSpPr/>
          <p:nvPr/>
        </p:nvCxnSpPr>
        <p:spPr>
          <a:xfrm rot="10800000">
            <a:off x="3995738" y="2724150"/>
            <a:ext cx="836612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8" name="Google Shape;918;p46"/>
          <p:cNvSpPr txBox="1"/>
          <p:nvPr/>
        </p:nvSpPr>
        <p:spPr>
          <a:xfrm>
            <a:off x="1174750" y="5110163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cxnSp>
        <p:nvCxnSpPr>
          <p:cNvPr id="919" name="Google Shape;919;p46"/>
          <p:cNvCxnSpPr/>
          <p:nvPr/>
        </p:nvCxnSpPr>
        <p:spPr>
          <a:xfrm flipH="1" rot="10800000">
            <a:off x="836613" y="4564063"/>
            <a:ext cx="654050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46"/>
          <p:cNvCxnSpPr/>
          <p:nvPr/>
        </p:nvCxnSpPr>
        <p:spPr>
          <a:xfrm flipH="1" rot="10800000">
            <a:off x="1490663" y="4564063"/>
            <a:ext cx="161925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1" name="Google Shape;921;p46"/>
          <p:cNvSpPr txBox="1"/>
          <p:nvPr/>
        </p:nvSpPr>
        <p:spPr>
          <a:xfrm>
            <a:off x="457200" y="5110163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922" name="Google Shape;922;p46"/>
          <p:cNvSpPr txBox="1"/>
          <p:nvPr/>
        </p:nvSpPr>
        <p:spPr>
          <a:xfrm>
            <a:off x="2522538" y="5932488"/>
            <a:ext cx="1582464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Business</a:t>
            </a:r>
            <a:endParaRPr/>
          </a:p>
        </p:txBody>
      </p:sp>
      <p:cxnSp>
        <p:nvCxnSpPr>
          <p:cNvPr id="923" name="Google Shape;923;p46"/>
          <p:cNvCxnSpPr/>
          <p:nvPr/>
        </p:nvCxnSpPr>
        <p:spPr>
          <a:xfrm rot="10800000">
            <a:off x="3424238" y="5434013"/>
            <a:ext cx="0" cy="4984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46"/>
          <p:cNvSpPr txBox="1"/>
          <p:nvPr/>
        </p:nvSpPr>
        <p:spPr>
          <a:xfrm>
            <a:off x="5643563" y="4183063"/>
            <a:ext cx="1354838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Business</a:t>
            </a:r>
            <a:endParaRPr/>
          </a:p>
        </p:txBody>
      </p:sp>
      <p:cxnSp>
        <p:nvCxnSpPr>
          <p:cNvPr id="925" name="Google Shape;925;p46"/>
          <p:cNvCxnSpPr/>
          <p:nvPr/>
        </p:nvCxnSpPr>
        <p:spPr>
          <a:xfrm>
            <a:off x="6164263" y="3608388"/>
            <a:ext cx="0" cy="574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46"/>
          <p:cNvCxnSpPr/>
          <p:nvPr/>
        </p:nvCxnSpPr>
        <p:spPr>
          <a:xfrm rot="10800000">
            <a:off x="4832350" y="3608388"/>
            <a:ext cx="1331913" cy="574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7" name="Google Shape;927;p46"/>
          <p:cNvSpPr txBox="1"/>
          <p:nvPr/>
        </p:nvSpPr>
        <p:spPr>
          <a:xfrm>
            <a:off x="3760788" y="4183063"/>
            <a:ext cx="477996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ISP</a:t>
            </a:r>
            <a:endParaRPr/>
          </a:p>
        </p:txBody>
      </p:sp>
      <p:cxnSp>
        <p:nvCxnSpPr>
          <p:cNvPr id="928" name="Google Shape;928;p46"/>
          <p:cNvCxnSpPr/>
          <p:nvPr/>
        </p:nvCxnSpPr>
        <p:spPr>
          <a:xfrm rot="10800000">
            <a:off x="4032250" y="3608388"/>
            <a:ext cx="0" cy="4984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9" name="Google Shape;929;p46"/>
          <p:cNvSpPr txBox="1"/>
          <p:nvPr/>
        </p:nvSpPr>
        <p:spPr>
          <a:xfrm>
            <a:off x="4603750" y="5110163"/>
            <a:ext cx="63989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</a:t>
            </a:r>
            <a:endParaRPr/>
          </a:p>
        </p:txBody>
      </p:sp>
      <p:sp>
        <p:nvSpPr>
          <p:cNvPr id="930" name="Google Shape;930;p46"/>
          <p:cNvSpPr txBox="1"/>
          <p:nvPr/>
        </p:nvSpPr>
        <p:spPr>
          <a:xfrm>
            <a:off x="3132138" y="5110163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931" name="Google Shape;931;p46"/>
          <p:cNvSpPr txBox="1"/>
          <p:nvPr/>
        </p:nvSpPr>
        <p:spPr>
          <a:xfrm>
            <a:off x="3884613" y="5110163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cxnSp>
        <p:nvCxnSpPr>
          <p:cNvPr id="932" name="Google Shape;932;p46"/>
          <p:cNvCxnSpPr/>
          <p:nvPr/>
        </p:nvCxnSpPr>
        <p:spPr>
          <a:xfrm flipH="1" rot="10800000">
            <a:off x="3417888" y="4549775"/>
            <a:ext cx="447675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46"/>
          <p:cNvCxnSpPr/>
          <p:nvPr/>
        </p:nvCxnSpPr>
        <p:spPr>
          <a:xfrm rot="10800000">
            <a:off x="4025900" y="4549775"/>
            <a:ext cx="152400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46"/>
          <p:cNvCxnSpPr/>
          <p:nvPr/>
        </p:nvCxnSpPr>
        <p:spPr>
          <a:xfrm rot="10800000">
            <a:off x="4178300" y="4549775"/>
            <a:ext cx="838200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46"/>
          <p:cNvCxnSpPr/>
          <p:nvPr/>
        </p:nvCxnSpPr>
        <p:spPr>
          <a:xfrm flipH="1">
            <a:off x="6296025" y="4521200"/>
            <a:ext cx="247650" cy="574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Google Shape;936;p46"/>
          <p:cNvSpPr txBox="1"/>
          <p:nvPr/>
        </p:nvSpPr>
        <p:spPr>
          <a:xfrm>
            <a:off x="6011863" y="5110163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937" name="Google Shape;937;p46"/>
          <p:cNvSpPr txBox="1"/>
          <p:nvPr/>
        </p:nvSpPr>
        <p:spPr>
          <a:xfrm>
            <a:off x="5205413" y="5932488"/>
            <a:ext cx="1535272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Pgh employee</a:t>
            </a:r>
            <a:endParaRPr/>
          </a:p>
        </p:txBody>
      </p:sp>
      <p:cxnSp>
        <p:nvCxnSpPr>
          <p:cNvPr id="938" name="Google Shape;938;p46"/>
          <p:cNvCxnSpPr/>
          <p:nvPr/>
        </p:nvCxnSpPr>
        <p:spPr>
          <a:xfrm flipH="1">
            <a:off x="6011863" y="5384800"/>
            <a:ext cx="152400" cy="5476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46"/>
          <p:cNvSpPr txBox="1"/>
          <p:nvPr/>
        </p:nvSpPr>
        <p:spPr>
          <a:xfrm>
            <a:off x="6096000" y="5410200"/>
            <a:ext cx="758521" cy="52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modem</a:t>
            </a:r>
            <a:endParaRPr/>
          </a:p>
        </p:txBody>
      </p:sp>
      <p:cxnSp>
        <p:nvCxnSpPr>
          <p:cNvPr id="940" name="Google Shape;940;p46"/>
          <p:cNvCxnSpPr/>
          <p:nvPr/>
        </p:nvCxnSpPr>
        <p:spPr>
          <a:xfrm>
            <a:off x="7350125" y="5384800"/>
            <a:ext cx="144463" cy="4984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46"/>
          <p:cNvSpPr txBox="1"/>
          <p:nvPr/>
        </p:nvSpPr>
        <p:spPr>
          <a:xfrm>
            <a:off x="6999288" y="5932488"/>
            <a:ext cx="1447106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 employee</a:t>
            </a:r>
            <a:endParaRPr/>
          </a:p>
        </p:txBody>
      </p:sp>
      <p:sp>
        <p:nvSpPr>
          <p:cNvPr id="942" name="Google Shape;942;p46"/>
          <p:cNvSpPr txBox="1"/>
          <p:nvPr/>
        </p:nvSpPr>
        <p:spPr>
          <a:xfrm>
            <a:off x="6829425" y="5110163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cxnSp>
        <p:nvCxnSpPr>
          <p:cNvPr id="943" name="Google Shape;943;p46"/>
          <p:cNvCxnSpPr/>
          <p:nvPr/>
        </p:nvCxnSpPr>
        <p:spPr>
          <a:xfrm>
            <a:off x="6772275" y="4549775"/>
            <a:ext cx="388938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4" name="Google Shape;944;p46"/>
          <p:cNvSpPr txBox="1"/>
          <p:nvPr/>
        </p:nvSpPr>
        <p:spPr>
          <a:xfrm>
            <a:off x="5707063" y="3713163"/>
            <a:ext cx="364182" cy="307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T3</a:t>
            </a:r>
            <a:endParaRPr/>
          </a:p>
        </p:txBody>
      </p:sp>
      <p:sp>
        <p:nvSpPr>
          <p:cNvPr id="945" name="Google Shape;945;p46"/>
          <p:cNvSpPr txBox="1"/>
          <p:nvPr/>
        </p:nvSpPr>
        <p:spPr>
          <a:xfrm>
            <a:off x="3390900" y="5578475"/>
            <a:ext cx="404258" cy="307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</a:t>
            </a:r>
            <a:endParaRPr/>
          </a:p>
        </p:txBody>
      </p:sp>
      <p:sp>
        <p:nvSpPr>
          <p:cNvPr id="946" name="Google Shape;946;p46"/>
          <p:cNvSpPr txBox="1"/>
          <p:nvPr/>
        </p:nvSpPr>
        <p:spPr>
          <a:xfrm>
            <a:off x="192088" y="5946775"/>
            <a:ext cx="2035857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ISP (for individuals)</a:t>
            </a:r>
            <a:endParaRPr/>
          </a:p>
        </p:txBody>
      </p:sp>
      <p:sp>
        <p:nvSpPr>
          <p:cNvPr id="947" name="Google Shape;947;p46"/>
          <p:cNvSpPr txBox="1"/>
          <p:nvPr/>
        </p:nvSpPr>
        <p:spPr>
          <a:xfrm>
            <a:off x="1404938" y="3270250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cxnSp>
        <p:nvCxnSpPr>
          <p:cNvPr id="948" name="Google Shape;948;p46"/>
          <p:cNvCxnSpPr/>
          <p:nvPr/>
        </p:nvCxnSpPr>
        <p:spPr>
          <a:xfrm rot="10800000">
            <a:off x="1749425" y="3608388"/>
            <a:ext cx="0" cy="4984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46"/>
          <p:cNvCxnSpPr/>
          <p:nvPr/>
        </p:nvCxnSpPr>
        <p:spPr>
          <a:xfrm rot="10800000">
            <a:off x="723900" y="5434013"/>
            <a:ext cx="0" cy="4984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46"/>
          <p:cNvSpPr txBox="1"/>
          <p:nvPr/>
        </p:nvSpPr>
        <p:spPr>
          <a:xfrm>
            <a:off x="7473950" y="5476875"/>
            <a:ext cx="458760" cy="307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DSL</a:t>
            </a:r>
            <a:endParaRPr/>
          </a:p>
        </p:txBody>
      </p:sp>
      <p:sp>
        <p:nvSpPr>
          <p:cNvPr id="951" name="Google Shape;951;p46"/>
          <p:cNvSpPr txBox="1"/>
          <p:nvPr/>
        </p:nvSpPr>
        <p:spPr>
          <a:xfrm>
            <a:off x="700088" y="5578475"/>
            <a:ext cx="364182" cy="307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/>
          </a:p>
        </p:txBody>
      </p:sp>
      <p:sp>
        <p:nvSpPr>
          <p:cNvPr id="952" name="Google Shape;952;p46"/>
          <p:cNvSpPr txBox="1"/>
          <p:nvPr/>
        </p:nvSpPr>
        <p:spPr>
          <a:xfrm>
            <a:off x="7569200" y="1981200"/>
            <a:ext cx="1199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Colocation</a:t>
            </a:r>
            <a:endParaRPr b="1" i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sites</a:t>
            </a:r>
            <a:endParaRPr/>
          </a:p>
        </p:txBody>
      </p:sp>
      <p:cxnSp>
        <p:nvCxnSpPr>
          <p:cNvPr id="953" name="Google Shape;953;p46"/>
          <p:cNvCxnSpPr/>
          <p:nvPr/>
        </p:nvCxnSpPr>
        <p:spPr>
          <a:xfrm flipH="1">
            <a:off x="7837488" y="2571750"/>
            <a:ext cx="319087" cy="7048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4" name="Google Shape;954;p46"/>
          <p:cNvCxnSpPr/>
          <p:nvPr/>
        </p:nvCxnSpPr>
        <p:spPr>
          <a:xfrm>
            <a:off x="2804982" y="2539314"/>
            <a:ext cx="3810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55" name="Google Shape;955;p46"/>
          <p:cNvSpPr txBox="1"/>
          <p:nvPr/>
        </p:nvSpPr>
        <p:spPr>
          <a:xfrm>
            <a:off x="-43231" y="1066800"/>
            <a:ext cx="159525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“peering”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agreements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two backbone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often bypass</a:t>
            </a:r>
            <a:endParaRPr b="1" i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IXP</a:t>
            </a:r>
            <a:endParaRPr b="1" i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6" name="Google Shape;956;p46"/>
          <p:cNvCxnSpPr/>
          <p:nvPr/>
        </p:nvCxnSpPr>
        <p:spPr>
          <a:xfrm>
            <a:off x="1385888" y="1981200"/>
            <a:ext cx="1662112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46"/>
          <p:cNvCxnSpPr/>
          <p:nvPr/>
        </p:nvCxnSpPr>
        <p:spPr>
          <a:xfrm flipH="1">
            <a:off x="7239000" y="2590800"/>
            <a:ext cx="838200" cy="762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Address Structure</a:t>
            </a:r>
            <a:endParaRPr/>
          </a:p>
        </p:txBody>
      </p:sp>
      <p:sp>
        <p:nvSpPr>
          <p:cNvPr id="963" name="Google Shape;963;p47"/>
          <p:cNvSpPr txBox="1"/>
          <p:nvPr>
            <p:ph idx="1" type="body"/>
          </p:nvPr>
        </p:nvSpPr>
        <p:spPr>
          <a:xfrm>
            <a:off x="457200" y="1295400"/>
            <a:ext cx="8307388" cy="5224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IP (V4) Address space divided into classes: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Network ID Written in form w.x.y.z/n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 = number of bits in host address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CMU written as 128.2.0.0/16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Class B address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Unrouted (private) IP addresses: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/>
              <a:t>	10.0.0.0/8   172.16.0.0/12   192.168.0.0/16</a:t>
            </a:r>
            <a:endParaRPr/>
          </a:p>
        </p:txBody>
      </p:sp>
      <p:sp>
        <p:nvSpPr>
          <p:cNvPr id="964" name="Google Shape;964;p47"/>
          <p:cNvSpPr/>
          <p:nvPr/>
        </p:nvSpPr>
        <p:spPr>
          <a:xfrm>
            <a:off x="1454150" y="1981200"/>
            <a:ext cx="6524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A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47"/>
          <p:cNvSpPr/>
          <p:nvPr/>
        </p:nvSpPr>
        <p:spPr>
          <a:xfrm>
            <a:off x="1454150" y="2362200"/>
            <a:ext cx="6444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B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47"/>
          <p:cNvSpPr/>
          <p:nvPr/>
        </p:nvSpPr>
        <p:spPr>
          <a:xfrm>
            <a:off x="1447800" y="2743200"/>
            <a:ext cx="6428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C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47"/>
          <p:cNvSpPr/>
          <p:nvPr/>
        </p:nvSpPr>
        <p:spPr>
          <a:xfrm>
            <a:off x="1447800" y="3124200"/>
            <a:ext cx="6620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47"/>
          <p:cNvSpPr/>
          <p:nvPr/>
        </p:nvSpPr>
        <p:spPr>
          <a:xfrm>
            <a:off x="1454150" y="3505200"/>
            <a:ext cx="6315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E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47"/>
          <p:cNvSpPr/>
          <p:nvPr/>
        </p:nvSpPr>
        <p:spPr>
          <a:xfrm>
            <a:off x="2331590" y="1727886"/>
            <a:ext cx="50430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0 1 2 3          8                   16                   24                    31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47"/>
          <p:cNvSpPr/>
          <p:nvPr/>
        </p:nvSpPr>
        <p:spPr>
          <a:xfrm>
            <a:off x="2292056" y="1981200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47"/>
          <p:cNvSpPr/>
          <p:nvPr/>
        </p:nvSpPr>
        <p:spPr>
          <a:xfrm>
            <a:off x="2484320" y="1981200"/>
            <a:ext cx="1066800" cy="36933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47"/>
          <p:cNvSpPr/>
          <p:nvPr/>
        </p:nvSpPr>
        <p:spPr>
          <a:xfrm>
            <a:off x="3551120" y="1981200"/>
            <a:ext cx="3730272" cy="369332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47"/>
          <p:cNvSpPr/>
          <p:nvPr/>
        </p:nvSpPr>
        <p:spPr>
          <a:xfrm>
            <a:off x="2712920" y="2025477"/>
            <a:ext cx="5934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 ID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47"/>
          <p:cNvSpPr/>
          <p:nvPr/>
        </p:nvSpPr>
        <p:spPr>
          <a:xfrm>
            <a:off x="4998920" y="2025477"/>
            <a:ext cx="6835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ID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47"/>
          <p:cNvSpPr/>
          <p:nvPr/>
        </p:nvSpPr>
        <p:spPr>
          <a:xfrm>
            <a:off x="2679112" y="2350088"/>
            <a:ext cx="2133600" cy="36933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47"/>
          <p:cNvSpPr/>
          <p:nvPr/>
        </p:nvSpPr>
        <p:spPr>
          <a:xfrm>
            <a:off x="4812712" y="2350088"/>
            <a:ext cx="2468680" cy="369332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47"/>
          <p:cNvSpPr/>
          <p:nvPr/>
        </p:nvSpPr>
        <p:spPr>
          <a:xfrm>
            <a:off x="2861792" y="2718976"/>
            <a:ext cx="3200400" cy="36933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47"/>
          <p:cNvSpPr/>
          <p:nvPr/>
        </p:nvSpPr>
        <p:spPr>
          <a:xfrm>
            <a:off x="6062192" y="2718976"/>
            <a:ext cx="1219200" cy="369332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47"/>
          <p:cNvSpPr/>
          <p:nvPr/>
        </p:nvSpPr>
        <p:spPr>
          <a:xfrm>
            <a:off x="5727112" y="2394365"/>
            <a:ext cx="6835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ID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47"/>
          <p:cNvSpPr/>
          <p:nvPr/>
        </p:nvSpPr>
        <p:spPr>
          <a:xfrm>
            <a:off x="6366992" y="2760166"/>
            <a:ext cx="6835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ID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47"/>
          <p:cNvSpPr/>
          <p:nvPr/>
        </p:nvSpPr>
        <p:spPr>
          <a:xfrm>
            <a:off x="4004792" y="2760166"/>
            <a:ext cx="5934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 ID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47"/>
          <p:cNvSpPr/>
          <p:nvPr/>
        </p:nvSpPr>
        <p:spPr>
          <a:xfrm>
            <a:off x="3288712" y="2394365"/>
            <a:ext cx="5934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 ID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47"/>
          <p:cNvSpPr/>
          <p:nvPr/>
        </p:nvSpPr>
        <p:spPr>
          <a:xfrm>
            <a:off x="3276600" y="3149404"/>
            <a:ext cx="16516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Multicast address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47"/>
          <p:cNvSpPr/>
          <p:nvPr/>
        </p:nvSpPr>
        <p:spPr>
          <a:xfrm>
            <a:off x="3276600" y="3517704"/>
            <a:ext cx="24043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Reserved for experiments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47"/>
          <p:cNvSpPr/>
          <p:nvPr/>
        </p:nvSpPr>
        <p:spPr>
          <a:xfrm>
            <a:off x="2292056" y="2350088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47"/>
          <p:cNvSpPr/>
          <p:nvPr/>
        </p:nvSpPr>
        <p:spPr>
          <a:xfrm>
            <a:off x="2484320" y="2350088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47"/>
          <p:cNvSpPr/>
          <p:nvPr/>
        </p:nvSpPr>
        <p:spPr>
          <a:xfrm>
            <a:off x="2484320" y="2718532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47"/>
          <p:cNvSpPr/>
          <p:nvPr/>
        </p:nvSpPr>
        <p:spPr>
          <a:xfrm>
            <a:off x="2674434" y="2718532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47"/>
          <p:cNvSpPr/>
          <p:nvPr/>
        </p:nvSpPr>
        <p:spPr>
          <a:xfrm>
            <a:off x="2292056" y="2718532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47"/>
          <p:cNvSpPr/>
          <p:nvPr/>
        </p:nvSpPr>
        <p:spPr>
          <a:xfrm>
            <a:off x="2292056" y="3087420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47"/>
          <p:cNvSpPr/>
          <p:nvPr/>
        </p:nvSpPr>
        <p:spPr>
          <a:xfrm>
            <a:off x="2674434" y="3087420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47"/>
          <p:cNvSpPr/>
          <p:nvPr/>
        </p:nvSpPr>
        <p:spPr>
          <a:xfrm>
            <a:off x="2866698" y="3087420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47"/>
          <p:cNvSpPr/>
          <p:nvPr/>
        </p:nvSpPr>
        <p:spPr>
          <a:xfrm>
            <a:off x="2484320" y="3087420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47"/>
          <p:cNvSpPr/>
          <p:nvPr/>
        </p:nvSpPr>
        <p:spPr>
          <a:xfrm>
            <a:off x="2292056" y="3458836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47"/>
          <p:cNvSpPr/>
          <p:nvPr/>
        </p:nvSpPr>
        <p:spPr>
          <a:xfrm>
            <a:off x="2674434" y="3458836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47"/>
          <p:cNvSpPr/>
          <p:nvPr/>
        </p:nvSpPr>
        <p:spPr>
          <a:xfrm>
            <a:off x="2866698" y="3458836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47"/>
          <p:cNvSpPr/>
          <p:nvPr/>
        </p:nvSpPr>
        <p:spPr>
          <a:xfrm>
            <a:off x="2484320" y="3458836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8"/>
          <p:cNvSpPr txBox="1"/>
          <p:nvPr>
            <p:ph type="title"/>
          </p:nvPr>
        </p:nvSpPr>
        <p:spPr>
          <a:xfrm>
            <a:off x="357018" y="410964"/>
            <a:ext cx="87107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Evolution of Internet</a:t>
            </a:r>
            <a:endParaRPr/>
          </a:p>
        </p:txBody>
      </p:sp>
      <p:sp>
        <p:nvSpPr>
          <p:cNvPr id="1003" name="Google Shape;1003;p48"/>
          <p:cNvSpPr txBox="1"/>
          <p:nvPr>
            <p:ph idx="1" type="body"/>
          </p:nvPr>
        </p:nvSpPr>
        <p:spPr>
          <a:xfrm>
            <a:off x="372161" y="1219200"/>
            <a:ext cx="8238439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Original Idea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Every node on Internet would have unique IP address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Everyone would be able to talk directly to everyone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secrecy or authentication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Messages visible to routers and hosts on same LAN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Possible to forge source field in packet header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Shortcomings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There aren't enough IP addresses available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Don't want everyone to have access or knowledge of all other hosts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Security issues mandate secrecy &amp; authentication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Evolution of Internet: Naming</a:t>
            </a:r>
            <a:endParaRPr/>
          </a:p>
        </p:txBody>
      </p:sp>
      <p:sp>
        <p:nvSpPr>
          <p:cNvPr id="1009" name="Google Shape;1009;p49"/>
          <p:cNvSpPr txBox="1"/>
          <p:nvPr>
            <p:ph idx="1" type="body"/>
          </p:nvPr>
        </p:nvSpPr>
        <p:spPr>
          <a:xfrm>
            <a:off x="372161" y="1276350"/>
            <a:ext cx="8314639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Dynamic address assignment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Most hosts don't need to have known address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Only those functioning as servers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DHCP (Dynamic Host Configuration Protocol)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Local ISP assigns address for temporary use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Laptop at CMU (wired connection)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IP address 128.2.213.29 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bryant-tp4.cs.cmu.edu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Assigned statically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Laptop at home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IP address 192.168.1.5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Only valid within home network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373062" y="457200"/>
            <a:ext cx="77041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Lowest Level: Ethernet Segment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379413" y="3048000"/>
            <a:ext cx="8307387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Ethernet segment consists of a collection of </a:t>
            </a:r>
            <a:r>
              <a:rPr i="1" lang="en-US">
                <a:solidFill>
                  <a:srgbClr val="C00000"/>
                </a:solidFill>
              </a:rPr>
              <a:t>hosts</a:t>
            </a:r>
            <a:r>
              <a:rPr lang="en-US"/>
              <a:t> connected by wires (twisted pairs) to a </a:t>
            </a:r>
            <a:r>
              <a:rPr i="1" lang="en-US">
                <a:solidFill>
                  <a:srgbClr val="C00000"/>
                </a:solidFill>
              </a:rPr>
              <a:t>hub</a:t>
            </a:r>
            <a:endParaRPr i="1"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Spans room or floor in a building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Operation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Each Ethernet adapter has a unique 48-bit address (MAC address)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E.g., 00:16:ea:e3:54:e6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Hosts send bits to any other host in chunks called </a:t>
            </a:r>
            <a:r>
              <a:rPr b="1" i="1" lang="en-US">
                <a:solidFill>
                  <a:srgbClr val="C00000"/>
                </a:solidFill>
              </a:rPr>
              <a:t>frames</a:t>
            </a:r>
            <a:endParaRPr i="1" sz="1800"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Hub slavishly copies each bit from each port to every other port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▪"/>
            </a:pPr>
            <a:r>
              <a:rPr lang="en-US" sz="1600"/>
              <a:t>Every host sees every bit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▪"/>
            </a:pPr>
            <a:r>
              <a:rPr lang="en-US" sz="1600"/>
              <a:t>Note: Hubs are on their way out. Bridges (switches, routers) became cheap enough to replace them</a:t>
            </a:r>
            <a:endParaRPr/>
          </a:p>
          <a:p>
            <a:pPr indent="-281940" lvl="0" marL="34290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i="1" sz="1600"/>
          </a:p>
        </p:txBody>
      </p:sp>
      <p:cxnSp>
        <p:nvCxnSpPr>
          <p:cNvPr id="154" name="Google Shape;154;p5"/>
          <p:cNvCxnSpPr/>
          <p:nvPr/>
        </p:nvCxnSpPr>
        <p:spPr>
          <a:xfrm>
            <a:off x="3305175" y="1766888"/>
            <a:ext cx="83820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5"/>
          <p:cNvCxnSpPr/>
          <p:nvPr/>
        </p:nvCxnSpPr>
        <p:spPr>
          <a:xfrm>
            <a:off x="4329643" y="1766888"/>
            <a:ext cx="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5"/>
          <p:cNvCxnSpPr/>
          <p:nvPr/>
        </p:nvCxnSpPr>
        <p:spPr>
          <a:xfrm flipH="1">
            <a:off x="4524375" y="1766888"/>
            <a:ext cx="68580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5"/>
          <p:cNvSpPr/>
          <p:nvPr/>
        </p:nvSpPr>
        <p:spPr>
          <a:xfrm>
            <a:off x="2970213" y="14478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3985156" y="14478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4932363" y="14478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3886200" y="2058988"/>
            <a:ext cx="914400" cy="411162"/>
          </a:xfrm>
          <a:prstGeom prst="roundRect">
            <a:avLst>
              <a:gd fmla="val 16667" name="adj"/>
            </a:avLst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4845072" y="1840468"/>
            <a:ext cx="1098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Mb/s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667000" y="1828800"/>
            <a:ext cx="1098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Mb/s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4927599" y="2734733"/>
            <a:ext cx="590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 b="1" i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5"/>
          <p:cNvCxnSpPr/>
          <p:nvPr/>
        </p:nvCxnSpPr>
        <p:spPr>
          <a:xfrm rot="10800000">
            <a:off x="4718880" y="2122487"/>
            <a:ext cx="267985" cy="747712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5"/>
          <p:cNvSpPr/>
          <p:nvPr/>
        </p:nvSpPr>
        <p:spPr>
          <a:xfrm>
            <a:off x="3908213" y="2015068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284134" y="2015068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649894" y="2015068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5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Evolution of Internet: Firewalls</a:t>
            </a:r>
            <a:endParaRPr/>
          </a:p>
        </p:txBody>
      </p:sp>
      <p:sp>
        <p:nvSpPr>
          <p:cNvPr id="1015" name="Google Shape;1015;p50"/>
          <p:cNvSpPr txBox="1"/>
          <p:nvPr>
            <p:ph idx="1" type="body"/>
          </p:nvPr>
        </p:nvSpPr>
        <p:spPr>
          <a:xfrm>
            <a:off x="228600" y="3657600"/>
            <a:ext cx="8307388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Firewalls</a:t>
            </a:r>
            <a:endParaRPr/>
          </a:p>
          <a:p>
            <a:pPr indent="-300038" lvl="1" marL="798513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Hides organizations nodes from rest of Internet</a:t>
            </a:r>
            <a:endParaRPr/>
          </a:p>
          <a:p>
            <a:pPr indent="-300038" lvl="1" marL="798513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 local IP addresses within organization</a:t>
            </a:r>
            <a:endParaRPr/>
          </a:p>
          <a:p>
            <a:pPr indent="-300038" lvl="1" marL="798513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For external service, provides proxy service</a:t>
            </a:r>
            <a:endParaRPr/>
          </a:p>
          <a:p>
            <a:pPr indent="-231775" lvl="2" marL="10302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lang="en-US"/>
              <a:t>Client request: src=10.2.2.2, dest=216.99.99.99</a:t>
            </a:r>
            <a:endParaRPr/>
          </a:p>
          <a:p>
            <a:pPr indent="-231775" lvl="2" marL="10302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lang="en-US"/>
              <a:t>Firewall forwards: src=176.3.3.3, dest=216.99.99.99</a:t>
            </a:r>
            <a:endParaRPr/>
          </a:p>
          <a:p>
            <a:pPr indent="-231775" lvl="2" marL="10302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lang="en-US"/>
              <a:t>Server responds: src=216.99.99.99, dest=176.3.3.3</a:t>
            </a:r>
            <a:endParaRPr/>
          </a:p>
          <a:p>
            <a:pPr indent="-231775" lvl="2" marL="10302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lang="en-US"/>
              <a:t>Firewall forwards response: src=216.99.99.99, dest=10.2.2.2</a:t>
            </a:r>
            <a:endParaRPr/>
          </a:p>
        </p:txBody>
      </p:sp>
      <p:sp>
        <p:nvSpPr>
          <p:cNvPr id="1016" name="Google Shape;1016;p50"/>
          <p:cNvSpPr/>
          <p:nvPr/>
        </p:nvSpPr>
        <p:spPr>
          <a:xfrm>
            <a:off x="1371600" y="1752600"/>
            <a:ext cx="2022926" cy="1350406"/>
          </a:xfrm>
          <a:custGeom>
            <a:rect b="b" l="l" r="r" t="t"/>
            <a:pathLst>
              <a:path extrusionOk="0" h="1350406" w="2022926">
                <a:moveTo>
                  <a:pt x="410060" y="284615"/>
                </a:moveTo>
                <a:cubicBezTo>
                  <a:pt x="331406" y="300344"/>
                  <a:pt x="429173" y="278881"/>
                  <a:pt x="349504" y="302782"/>
                </a:cubicBezTo>
                <a:cubicBezTo>
                  <a:pt x="339646" y="305740"/>
                  <a:pt x="329319" y="306819"/>
                  <a:pt x="319226" y="308837"/>
                </a:cubicBezTo>
                <a:cubicBezTo>
                  <a:pt x="261241" y="337831"/>
                  <a:pt x="339233" y="302323"/>
                  <a:pt x="240502" y="327004"/>
                </a:cubicBezTo>
                <a:cubicBezTo>
                  <a:pt x="233441" y="328769"/>
                  <a:pt x="228845" y="335860"/>
                  <a:pt x="222335" y="339115"/>
                </a:cubicBezTo>
                <a:cubicBezTo>
                  <a:pt x="212612" y="343976"/>
                  <a:pt x="202235" y="347410"/>
                  <a:pt x="192057" y="351227"/>
                </a:cubicBezTo>
                <a:cubicBezTo>
                  <a:pt x="174637" y="357760"/>
                  <a:pt x="166431" y="357789"/>
                  <a:pt x="149668" y="369394"/>
                </a:cubicBezTo>
                <a:cubicBezTo>
                  <a:pt x="26822" y="454442"/>
                  <a:pt x="145103" y="381821"/>
                  <a:pt x="64889" y="429950"/>
                </a:cubicBezTo>
                <a:cubicBezTo>
                  <a:pt x="56815" y="440043"/>
                  <a:pt x="47517" y="449268"/>
                  <a:pt x="40667" y="460228"/>
                </a:cubicBezTo>
                <a:cubicBezTo>
                  <a:pt x="37284" y="465641"/>
                  <a:pt x="37466" y="472686"/>
                  <a:pt x="34611" y="478395"/>
                </a:cubicBezTo>
                <a:cubicBezTo>
                  <a:pt x="31356" y="484905"/>
                  <a:pt x="26537" y="490506"/>
                  <a:pt x="22500" y="496562"/>
                </a:cubicBezTo>
                <a:cubicBezTo>
                  <a:pt x="0" y="631557"/>
                  <a:pt x="8913" y="562981"/>
                  <a:pt x="28555" y="847788"/>
                </a:cubicBezTo>
                <a:cubicBezTo>
                  <a:pt x="29987" y="868554"/>
                  <a:pt x="50827" y="902841"/>
                  <a:pt x="58834" y="920456"/>
                </a:cubicBezTo>
                <a:cubicBezTo>
                  <a:pt x="63332" y="930352"/>
                  <a:pt x="66084" y="941011"/>
                  <a:pt x="70945" y="950734"/>
                </a:cubicBezTo>
                <a:cubicBezTo>
                  <a:pt x="74200" y="957244"/>
                  <a:pt x="80100" y="962250"/>
                  <a:pt x="83056" y="968901"/>
                </a:cubicBezTo>
                <a:cubicBezTo>
                  <a:pt x="110878" y="1031502"/>
                  <a:pt x="77610" y="981826"/>
                  <a:pt x="113334" y="1029457"/>
                </a:cubicBezTo>
                <a:cubicBezTo>
                  <a:pt x="115353" y="1037531"/>
                  <a:pt x="115444" y="1046352"/>
                  <a:pt x="119390" y="1053680"/>
                </a:cubicBezTo>
                <a:cubicBezTo>
                  <a:pt x="158293" y="1125928"/>
                  <a:pt x="142254" y="1088428"/>
                  <a:pt x="179946" y="1132403"/>
                </a:cubicBezTo>
                <a:cubicBezTo>
                  <a:pt x="200575" y="1156471"/>
                  <a:pt x="183641" y="1148210"/>
                  <a:pt x="210224" y="1174792"/>
                </a:cubicBezTo>
                <a:cubicBezTo>
                  <a:pt x="217361" y="1181929"/>
                  <a:pt x="227310" y="1185822"/>
                  <a:pt x="234447" y="1192959"/>
                </a:cubicBezTo>
                <a:cubicBezTo>
                  <a:pt x="243586" y="1202098"/>
                  <a:pt x="249009" y="1214650"/>
                  <a:pt x="258669" y="1223237"/>
                </a:cubicBezTo>
                <a:cubicBezTo>
                  <a:pt x="267466" y="1231057"/>
                  <a:pt x="278614" y="1235768"/>
                  <a:pt x="288947" y="1241404"/>
                </a:cubicBezTo>
                <a:cubicBezTo>
                  <a:pt x="330220" y="1263917"/>
                  <a:pt x="331762" y="1260744"/>
                  <a:pt x="379782" y="1283794"/>
                </a:cubicBezTo>
                <a:cubicBezTo>
                  <a:pt x="412335" y="1299419"/>
                  <a:pt x="440784" y="1328252"/>
                  <a:pt x="476672" y="1332239"/>
                </a:cubicBezTo>
                <a:cubicBezTo>
                  <a:pt x="494839" y="1334257"/>
                  <a:pt x="513055" y="1335878"/>
                  <a:pt x="531173" y="1338294"/>
                </a:cubicBezTo>
                <a:cubicBezTo>
                  <a:pt x="543343" y="1339917"/>
                  <a:pt x="555236" y="1343896"/>
                  <a:pt x="567506" y="1344350"/>
                </a:cubicBezTo>
                <a:cubicBezTo>
                  <a:pt x="664351" y="1347937"/>
                  <a:pt x="761287" y="1348387"/>
                  <a:pt x="858177" y="1350406"/>
                </a:cubicBezTo>
                <a:lnTo>
                  <a:pt x="1269959" y="1344350"/>
                </a:lnTo>
                <a:cubicBezTo>
                  <a:pt x="1294432" y="1343689"/>
                  <a:pt x="1320070" y="1334385"/>
                  <a:pt x="1342627" y="1326183"/>
                </a:cubicBezTo>
                <a:cubicBezTo>
                  <a:pt x="1352843" y="1322468"/>
                  <a:pt x="1362593" y="1317509"/>
                  <a:pt x="1372905" y="1314072"/>
                </a:cubicBezTo>
                <a:cubicBezTo>
                  <a:pt x="1392898" y="1307408"/>
                  <a:pt x="1413468" y="1302569"/>
                  <a:pt x="1433461" y="1295905"/>
                </a:cubicBezTo>
                <a:cubicBezTo>
                  <a:pt x="1449822" y="1290451"/>
                  <a:pt x="1465242" y="1282182"/>
                  <a:pt x="1481906" y="1277738"/>
                </a:cubicBezTo>
                <a:cubicBezTo>
                  <a:pt x="1495698" y="1274060"/>
                  <a:pt x="1510166" y="1273701"/>
                  <a:pt x="1524296" y="1271682"/>
                </a:cubicBezTo>
                <a:cubicBezTo>
                  <a:pt x="1618037" y="1240436"/>
                  <a:pt x="1521218" y="1276249"/>
                  <a:pt x="1578796" y="1247460"/>
                </a:cubicBezTo>
                <a:cubicBezTo>
                  <a:pt x="1592546" y="1240585"/>
                  <a:pt x="1607306" y="1235902"/>
                  <a:pt x="1621186" y="1229293"/>
                </a:cubicBezTo>
                <a:cubicBezTo>
                  <a:pt x="1649712" y="1215709"/>
                  <a:pt x="1676630" y="1198639"/>
                  <a:pt x="1705965" y="1186904"/>
                </a:cubicBezTo>
                <a:cubicBezTo>
                  <a:pt x="1716058" y="1182867"/>
                  <a:pt x="1726741" y="1180071"/>
                  <a:pt x="1736243" y="1174792"/>
                </a:cubicBezTo>
                <a:cubicBezTo>
                  <a:pt x="1745065" y="1169890"/>
                  <a:pt x="1752067" y="1162223"/>
                  <a:pt x="1760465" y="1156625"/>
                </a:cubicBezTo>
                <a:cubicBezTo>
                  <a:pt x="1770258" y="1150096"/>
                  <a:pt x="1781165" y="1145300"/>
                  <a:pt x="1790743" y="1138459"/>
                </a:cubicBezTo>
                <a:cubicBezTo>
                  <a:pt x="1811712" y="1123481"/>
                  <a:pt x="1815198" y="1095837"/>
                  <a:pt x="1833133" y="1077902"/>
                </a:cubicBezTo>
                <a:cubicBezTo>
                  <a:pt x="1841207" y="1069828"/>
                  <a:pt x="1850504" y="1062815"/>
                  <a:pt x="1857355" y="1053680"/>
                </a:cubicBezTo>
                <a:cubicBezTo>
                  <a:pt x="1864238" y="1044503"/>
                  <a:pt x="1878265" y="1008015"/>
                  <a:pt x="1881578" y="999179"/>
                </a:cubicBezTo>
                <a:cubicBezTo>
                  <a:pt x="1883819" y="993202"/>
                  <a:pt x="1884779" y="986721"/>
                  <a:pt x="1887634" y="981012"/>
                </a:cubicBezTo>
                <a:cubicBezTo>
                  <a:pt x="1890889" y="974502"/>
                  <a:pt x="1896134" y="969164"/>
                  <a:pt x="1899745" y="962845"/>
                </a:cubicBezTo>
                <a:cubicBezTo>
                  <a:pt x="1912469" y="940577"/>
                  <a:pt x="1940716" y="873046"/>
                  <a:pt x="1942134" y="865955"/>
                </a:cubicBezTo>
                <a:cubicBezTo>
                  <a:pt x="1950169" y="825780"/>
                  <a:pt x="1942014" y="843911"/>
                  <a:pt x="1966357" y="811455"/>
                </a:cubicBezTo>
                <a:cubicBezTo>
                  <a:pt x="1968375" y="805399"/>
                  <a:pt x="1970864" y="799481"/>
                  <a:pt x="1972412" y="793288"/>
                </a:cubicBezTo>
                <a:cubicBezTo>
                  <a:pt x="1980331" y="761611"/>
                  <a:pt x="1977096" y="754329"/>
                  <a:pt x="1990579" y="720620"/>
                </a:cubicBezTo>
                <a:cubicBezTo>
                  <a:pt x="1993282" y="713863"/>
                  <a:pt x="1998653" y="708509"/>
                  <a:pt x="2002690" y="702453"/>
                </a:cubicBezTo>
                <a:cubicBezTo>
                  <a:pt x="2004709" y="694379"/>
                  <a:pt x="2007378" y="686440"/>
                  <a:pt x="2008746" y="678231"/>
                </a:cubicBezTo>
                <a:cubicBezTo>
                  <a:pt x="2022926" y="593159"/>
                  <a:pt x="2007229" y="660082"/>
                  <a:pt x="2020857" y="605563"/>
                </a:cubicBezTo>
                <a:cubicBezTo>
                  <a:pt x="2018839" y="502617"/>
                  <a:pt x="2018544" y="399623"/>
                  <a:pt x="2014802" y="296726"/>
                </a:cubicBezTo>
                <a:cubicBezTo>
                  <a:pt x="2014500" y="288409"/>
                  <a:pt x="2011137" y="280476"/>
                  <a:pt x="2008746" y="272504"/>
                </a:cubicBezTo>
                <a:cubicBezTo>
                  <a:pt x="1999374" y="241264"/>
                  <a:pt x="1992512" y="224209"/>
                  <a:pt x="1978468" y="193780"/>
                </a:cubicBezTo>
                <a:cubicBezTo>
                  <a:pt x="1972794" y="181486"/>
                  <a:pt x="1965509" y="169946"/>
                  <a:pt x="1960301" y="157447"/>
                </a:cubicBezTo>
                <a:cubicBezTo>
                  <a:pt x="1947099" y="125761"/>
                  <a:pt x="1954582" y="125149"/>
                  <a:pt x="1936079" y="102946"/>
                </a:cubicBezTo>
                <a:cubicBezTo>
                  <a:pt x="1930596" y="96367"/>
                  <a:pt x="1925038" y="89530"/>
                  <a:pt x="1917912" y="84779"/>
                </a:cubicBezTo>
                <a:cubicBezTo>
                  <a:pt x="1912601" y="81238"/>
                  <a:pt x="1905612" y="81237"/>
                  <a:pt x="1899745" y="78723"/>
                </a:cubicBezTo>
                <a:cubicBezTo>
                  <a:pt x="1891448" y="75167"/>
                  <a:pt x="1883360" y="71091"/>
                  <a:pt x="1875522" y="66612"/>
                </a:cubicBezTo>
                <a:cubicBezTo>
                  <a:pt x="1869203" y="63001"/>
                  <a:pt x="1864044" y="57368"/>
                  <a:pt x="1857355" y="54501"/>
                </a:cubicBezTo>
                <a:cubicBezTo>
                  <a:pt x="1849705" y="51223"/>
                  <a:pt x="1841135" y="50731"/>
                  <a:pt x="1833133" y="48445"/>
                </a:cubicBezTo>
                <a:cubicBezTo>
                  <a:pt x="1815886" y="43517"/>
                  <a:pt x="1809664" y="39037"/>
                  <a:pt x="1790743" y="36334"/>
                </a:cubicBezTo>
                <a:cubicBezTo>
                  <a:pt x="1756539" y="31448"/>
                  <a:pt x="1722270" y="26573"/>
                  <a:pt x="1687798" y="24223"/>
                </a:cubicBezTo>
                <a:cubicBezTo>
                  <a:pt x="1633386" y="20513"/>
                  <a:pt x="1578797" y="20186"/>
                  <a:pt x="1524296" y="18167"/>
                </a:cubicBezTo>
                <a:lnTo>
                  <a:pt x="1463739" y="12112"/>
                </a:lnTo>
                <a:cubicBezTo>
                  <a:pt x="1428532" y="8200"/>
                  <a:pt x="1407372" y="4924"/>
                  <a:pt x="1372905" y="0"/>
                </a:cubicBezTo>
                <a:lnTo>
                  <a:pt x="1148847" y="12112"/>
                </a:lnTo>
                <a:cubicBezTo>
                  <a:pt x="1118552" y="13860"/>
                  <a:pt x="1087612" y="11483"/>
                  <a:pt x="1058012" y="18167"/>
                </a:cubicBezTo>
                <a:cubicBezTo>
                  <a:pt x="901016" y="53617"/>
                  <a:pt x="1019255" y="47235"/>
                  <a:pt x="888455" y="90835"/>
                </a:cubicBezTo>
                <a:cubicBezTo>
                  <a:pt x="870288" y="96891"/>
                  <a:pt x="851734" y="101890"/>
                  <a:pt x="833954" y="109002"/>
                </a:cubicBezTo>
                <a:cubicBezTo>
                  <a:pt x="823861" y="113039"/>
                  <a:pt x="813892" y="117398"/>
                  <a:pt x="803676" y="121113"/>
                </a:cubicBezTo>
                <a:cubicBezTo>
                  <a:pt x="791678" y="125476"/>
                  <a:pt x="777964" y="126143"/>
                  <a:pt x="767342" y="133224"/>
                </a:cubicBezTo>
                <a:cubicBezTo>
                  <a:pt x="761286" y="137261"/>
                  <a:pt x="755826" y="142379"/>
                  <a:pt x="749175" y="145335"/>
                </a:cubicBezTo>
                <a:cubicBezTo>
                  <a:pt x="737509" y="150520"/>
                  <a:pt x="724952" y="153410"/>
                  <a:pt x="712841" y="157447"/>
                </a:cubicBezTo>
                <a:cubicBezTo>
                  <a:pt x="706786" y="159465"/>
                  <a:pt x="700867" y="161954"/>
                  <a:pt x="694675" y="163502"/>
                </a:cubicBezTo>
                <a:cubicBezTo>
                  <a:pt x="686601" y="165521"/>
                  <a:pt x="678577" y="167753"/>
                  <a:pt x="670452" y="169558"/>
                </a:cubicBezTo>
                <a:cubicBezTo>
                  <a:pt x="642345" y="175804"/>
                  <a:pt x="641804" y="174282"/>
                  <a:pt x="615951" y="181669"/>
                </a:cubicBezTo>
                <a:cubicBezTo>
                  <a:pt x="609813" y="183423"/>
                  <a:pt x="603977" y="186177"/>
                  <a:pt x="597784" y="187725"/>
                </a:cubicBezTo>
                <a:cubicBezTo>
                  <a:pt x="587799" y="190221"/>
                  <a:pt x="577436" y="191072"/>
                  <a:pt x="567506" y="193780"/>
                </a:cubicBezTo>
                <a:cubicBezTo>
                  <a:pt x="555190" y="197139"/>
                  <a:pt x="531173" y="205892"/>
                  <a:pt x="531173" y="205892"/>
                </a:cubicBezTo>
                <a:cubicBezTo>
                  <a:pt x="511031" y="226032"/>
                  <a:pt x="528408" y="212267"/>
                  <a:pt x="500894" y="224059"/>
                </a:cubicBezTo>
                <a:cubicBezTo>
                  <a:pt x="492597" y="227615"/>
                  <a:pt x="484921" y="232504"/>
                  <a:pt x="476672" y="236170"/>
                </a:cubicBezTo>
                <a:cubicBezTo>
                  <a:pt x="466739" y="240585"/>
                  <a:pt x="456572" y="244464"/>
                  <a:pt x="446394" y="248281"/>
                </a:cubicBezTo>
                <a:cubicBezTo>
                  <a:pt x="440417" y="250522"/>
                  <a:pt x="433936" y="251482"/>
                  <a:pt x="428227" y="254337"/>
                </a:cubicBezTo>
                <a:cubicBezTo>
                  <a:pt x="421717" y="257592"/>
                  <a:pt x="416116" y="262411"/>
                  <a:pt x="410060" y="266448"/>
                </a:cubicBezTo>
                <a:lnTo>
                  <a:pt x="410060" y="284615"/>
                </a:lnTo>
                <a:close/>
              </a:path>
            </a:pathLst>
          </a:cu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7" name="Google Shape;1017;p50"/>
          <p:cNvSpPr/>
          <p:nvPr/>
        </p:nvSpPr>
        <p:spPr>
          <a:xfrm>
            <a:off x="3657600" y="1295400"/>
            <a:ext cx="4808170" cy="2540609"/>
          </a:xfrm>
          <a:custGeom>
            <a:rect b="b" l="l" r="r" t="t"/>
            <a:pathLst>
              <a:path extrusionOk="0" h="2540609" w="4808170">
                <a:moveTo>
                  <a:pt x="0" y="938622"/>
                </a:moveTo>
                <a:cubicBezTo>
                  <a:pt x="0" y="911372"/>
                  <a:pt x="10272" y="889642"/>
                  <a:pt x="18167" y="865955"/>
                </a:cubicBezTo>
                <a:cubicBezTo>
                  <a:pt x="22204" y="853844"/>
                  <a:pt x="25915" y="841619"/>
                  <a:pt x="30278" y="829621"/>
                </a:cubicBezTo>
                <a:cubicBezTo>
                  <a:pt x="33993" y="819405"/>
                  <a:pt x="38952" y="809655"/>
                  <a:pt x="42389" y="799343"/>
                </a:cubicBezTo>
                <a:cubicBezTo>
                  <a:pt x="45021" y="791447"/>
                  <a:pt x="45166" y="782770"/>
                  <a:pt x="48445" y="775120"/>
                </a:cubicBezTo>
                <a:cubicBezTo>
                  <a:pt x="51312" y="768431"/>
                  <a:pt x="57600" y="763604"/>
                  <a:pt x="60556" y="756954"/>
                </a:cubicBezTo>
                <a:cubicBezTo>
                  <a:pt x="65741" y="745288"/>
                  <a:pt x="67318" y="732212"/>
                  <a:pt x="72668" y="720620"/>
                </a:cubicBezTo>
                <a:cubicBezTo>
                  <a:pt x="81372" y="701761"/>
                  <a:pt x="108201" y="659420"/>
                  <a:pt x="121113" y="641897"/>
                </a:cubicBezTo>
                <a:cubicBezTo>
                  <a:pt x="140752" y="615244"/>
                  <a:pt x="163305" y="590719"/>
                  <a:pt x="181669" y="563173"/>
                </a:cubicBezTo>
                <a:cubicBezTo>
                  <a:pt x="227604" y="494270"/>
                  <a:pt x="182070" y="557425"/>
                  <a:pt x="236170" y="496562"/>
                </a:cubicBezTo>
                <a:cubicBezTo>
                  <a:pt x="302896" y="421494"/>
                  <a:pt x="200010" y="526665"/>
                  <a:pt x="278559" y="448116"/>
                </a:cubicBezTo>
                <a:cubicBezTo>
                  <a:pt x="282596" y="438023"/>
                  <a:pt x="285465" y="427381"/>
                  <a:pt x="290670" y="417838"/>
                </a:cubicBezTo>
                <a:cubicBezTo>
                  <a:pt x="307930" y="386195"/>
                  <a:pt x="322588" y="373400"/>
                  <a:pt x="345171" y="345171"/>
                </a:cubicBezTo>
                <a:cubicBezTo>
                  <a:pt x="351476" y="337290"/>
                  <a:pt x="355942" y="327816"/>
                  <a:pt x="363338" y="320948"/>
                </a:cubicBezTo>
                <a:cubicBezTo>
                  <a:pt x="384361" y="301427"/>
                  <a:pt x="407548" y="284370"/>
                  <a:pt x="429950" y="266448"/>
                </a:cubicBezTo>
                <a:cubicBezTo>
                  <a:pt x="453146" y="247892"/>
                  <a:pt x="487810" y="223387"/>
                  <a:pt x="514728" y="218003"/>
                </a:cubicBezTo>
                <a:lnTo>
                  <a:pt x="545007" y="211947"/>
                </a:lnTo>
                <a:cubicBezTo>
                  <a:pt x="561155" y="201854"/>
                  <a:pt x="575949" y="189170"/>
                  <a:pt x="593452" y="181669"/>
                </a:cubicBezTo>
                <a:cubicBezTo>
                  <a:pt x="604737" y="176832"/>
                  <a:pt x="617821" y="178374"/>
                  <a:pt x="629785" y="175613"/>
                </a:cubicBezTo>
                <a:cubicBezTo>
                  <a:pt x="644104" y="172309"/>
                  <a:pt x="657555" y="164989"/>
                  <a:pt x="672175" y="163502"/>
                </a:cubicBezTo>
                <a:cubicBezTo>
                  <a:pt x="776909" y="152851"/>
                  <a:pt x="882178" y="148269"/>
                  <a:pt x="987068" y="139279"/>
                </a:cubicBezTo>
                <a:lnTo>
                  <a:pt x="1199015" y="121113"/>
                </a:lnTo>
                <a:cubicBezTo>
                  <a:pt x="1227722" y="118443"/>
                  <a:pt x="1261082" y="112836"/>
                  <a:pt x="1289849" y="109001"/>
                </a:cubicBezTo>
                <a:lnTo>
                  <a:pt x="1338294" y="102946"/>
                </a:lnTo>
                <a:cubicBezTo>
                  <a:pt x="1352424" y="86798"/>
                  <a:pt x="1361491" y="64097"/>
                  <a:pt x="1380683" y="54501"/>
                </a:cubicBezTo>
                <a:cubicBezTo>
                  <a:pt x="1400625" y="44530"/>
                  <a:pt x="1425076" y="50297"/>
                  <a:pt x="1447295" y="48445"/>
                </a:cubicBezTo>
                <a:cubicBezTo>
                  <a:pt x="1473523" y="46259"/>
                  <a:pt x="1499874" y="45406"/>
                  <a:pt x="1526019" y="42389"/>
                </a:cubicBezTo>
                <a:cubicBezTo>
                  <a:pt x="1676705" y="25002"/>
                  <a:pt x="1532825" y="29401"/>
                  <a:pt x="1744021" y="18167"/>
                </a:cubicBezTo>
                <a:cubicBezTo>
                  <a:pt x="1887263" y="10548"/>
                  <a:pt x="2173971" y="0"/>
                  <a:pt x="2173971" y="0"/>
                </a:cubicBezTo>
                <a:lnTo>
                  <a:pt x="2949091" y="12111"/>
                </a:lnTo>
                <a:cubicBezTo>
                  <a:pt x="2987480" y="13240"/>
                  <a:pt x="3025788" y="16296"/>
                  <a:pt x="3064148" y="18167"/>
                </a:cubicBezTo>
                <a:lnTo>
                  <a:pt x="3197372" y="24222"/>
                </a:lnTo>
                <a:lnTo>
                  <a:pt x="3584932" y="36334"/>
                </a:lnTo>
                <a:lnTo>
                  <a:pt x="3730268" y="42389"/>
                </a:lnTo>
                <a:cubicBezTo>
                  <a:pt x="3749906" y="47299"/>
                  <a:pt x="3794514" y="57136"/>
                  <a:pt x="3815046" y="66612"/>
                </a:cubicBezTo>
                <a:cubicBezTo>
                  <a:pt x="3829822" y="73432"/>
                  <a:pt x="3841823" y="86242"/>
                  <a:pt x="3857436" y="90834"/>
                </a:cubicBezTo>
                <a:cubicBezTo>
                  <a:pt x="3876898" y="96558"/>
                  <a:pt x="3897807" y="94871"/>
                  <a:pt x="3917992" y="96890"/>
                </a:cubicBezTo>
                <a:cubicBezTo>
                  <a:pt x="3942215" y="104964"/>
                  <a:pt x="3967028" y="111445"/>
                  <a:pt x="3990660" y="121113"/>
                </a:cubicBezTo>
                <a:cubicBezTo>
                  <a:pt x="4011548" y="129658"/>
                  <a:pt x="4029012" y="147354"/>
                  <a:pt x="4051216" y="151391"/>
                </a:cubicBezTo>
                <a:cubicBezTo>
                  <a:pt x="4057496" y="152533"/>
                  <a:pt x="4055253" y="139280"/>
                  <a:pt x="4057272" y="133224"/>
                </a:cubicBezTo>
                <a:cubicBezTo>
                  <a:pt x="4211421" y="229567"/>
                  <a:pt x="3982873" y="82968"/>
                  <a:pt x="4160217" y="211947"/>
                </a:cubicBezTo>
                <a:cubicBezTo>
                  <a:pt x="4185135" y="230070"/>
                  <a:pt x="4212699" y="244244"/>
                  <a:pt x="4238940" y="260392"/>
                </a:cubicBezTo>
                <a:cubicBezTo>
                  <a:pt x="4283233" y="317340"/>
                  <a:pt x="4280539" y="318525"/>
                  <a:pt x="4335830" y="369393"/>
                </a:cubicBezTo>
                <a:cubicBezTo>
                  <a:pt x="4432056" y="457920"/>
                  <a:pt x="4392431" y="444099"/>
                  <a:pt x="4456943" y="460228"/>
                </a:cubicBezTo>
                <a:cubicBezTo>
                  <a:pt x="4471073" y="478395"/>
                  <a:pt x="4486565" y="495579"/>
                  <a:pt x="4499332" y="514728"/>
                </a:cubicBezTo>
                <a:cubicBezTo>
                  <a:pt x="4512827" y="534969"/>
                  <a:pt x="4517174" y="542626"/>
                  <a:pt x="4535666" y="563173"/>
                </a:cubicBezTo>
                <a:cubicBezTo>
                  <a:pt x="4545214" y="573782"/>
                  <a:pt x="4556545" y="582710"/>
                  <a:pt x="4565944" y="593452"/>
                </a:cubicBezTo>
                <a:cubicBezTo>
                  <a:pt x="4570737" y="598929"/>
                  <a:pt x="4573775" y="605732"/>
                  <a:pt x="4578056" y="611618"/>
                </a:cubicBezTo>
                <a:cubicBezTo>
                  <a:pt x="4589929" y="627943"/>
                  <a:pt x="4603691" y="642947"/>
                  <a:pt x="4614389" y="660064"/>
                </a:cubicBezTo>
                <a:cubicBezTo>
                  <a:pt x="4623958" y="675374"/>
                  <a:pt x="4630924" y="692173"/>
                  <a:pt x="4638612" y="708509"/>
                </a:cubicBezTo>
                <a:cubicBezTo>
                  <a:pt x="4672309" y="780114"/>
                  <a:pt x="4653711" y="743228"/>
                  <a:pt x="4681001" y="811454"/>
                </a:cubicBezTo>
                <a:cubicBezTo>
                  <a:pt x="4686710" y="825727"/>
                  <a:pt x="4693998" y="839367"/>
                  <a:pt x="4699168" y="853844"/>
                </a:cubicBezTo>
                <a:cubicBezTo>
                  <a:pt x="4704110" y="867683"/>
                  <a:pt x="4706632" y="882292"/>
                  <a:pt x="4711279" y="896233"/>
                </a:cubicBezTo>
                <a:cubicBezTo>
                  <a:pt x="4726998" y="943391"/>
                  <a:pt x="4742722" y="975233"/>
                  <a:pt x="4753669" y="1023401"/>
                </a:cubicBezTo>
                <a:cubicBezTo>
                  <a:pt x="4759111" y="1047347"/>
                  <a:pt x="4760338" y="1072123"/>
                  <a:pt x="4765780" y="1096069"/>
                </a:cubicBezTo>
                <a:cubicBezTo>
                  <a:pt x="4770450" y="1116619"/>
                  <a:pt x="4778836" y="1136180"/>
                  <a:pt x="4783947" y="1156625"/>
                </a:cubicBezTo>
                <a:cubicBezTo>
                  <a:pt x="4787533" y="1170971"/>
                  <a:pt x="4799195" y="1231621"/>
                  <a:pt x="4802114" y="1253515"/>
                </a:cubicBezTo>
                <a:cubicBezTo>
                  <a:pt x="4804530" y="1271633"/>
                  <a:pt x="4806151" y="1289849"/>
                  <a:pt x="4808170" y="1308016"/>
                </a:cubicBezTo>
                <a:cubicBezTo>
                  <a:pt x="4804133" y="1380683"/>
                  <a:pt x="4800694" y="1453386"/>
                  <a:pt x="4796058" y="1526018"/>
                </a:cubicBezTo>
                <a:cubicBezTo>
                  <a:pt x="4794092" y="1556822"/>
                  <a:pt x="4787757" y="1614752"/>
                  <a:pt x="4783947" y="1647131"/>
                </a:cubicBezTo>
                <a:cubicBezTo>
                  <a:pt x="4782045" y="1663294"/>
                  <a:pt x="4781550" y="1679719"/>
                  <a:pt x="4777891" y="1695576"/>
                </a:cubicBezTo>
                <a:cubicBezTo>
                  <a:pt x="4772662" y="1718233"/>
                  <a:pt x="4765392" y="1726436"/>
                  <a:pt x="4753669" y="1744021"/>
                </a:cubicBezTo>
                <a:cubicBezTo>
                  <a:pt x="4731378" y="1822042"/>
                  <a:pt x="4711380" y="1901268"/>
                  <a:pt x="4674946" y="1974135"/>
                </a:cubicBezTo>
                <a:cubicBezTo>
                  <a:pt x="4641532" y="2040964"/>
                  <a:pt x="4663096" y="1993318"/>
                  <a:pt x="4626501" y="2046803"/>
                </a:cubicBezTo>
                <a:cubicBezTo>
                  <a:pt x="4482881" y="2256710"/>
                  <a:pt x="4654220" y="2016417"/>
                  <a:pt x="4523555" y="2204249"/>
                </a:cubicBezTo>
                <a:cubicBezTo>
                  <a:pt x="4516360" y="2214592"/>
                  <a:pt x="4439108" y="2322085"/>
                  <a:pt x="4426665" y="2331417"/>
                </a:cubicBezTo>
                <a:cubicBezTo>
                  <a:pt x="4342531" y="2394518"/>
                  <a:pt x="4415277" y="2344472"/>
                  <a:pt x="4329775" y="2391973"/>
                </a:cubicBezTo>
                <a:cubicBezTo>
                  <a:pt x="4260387" y="2430522"/>
                  <a:pt x="4267957" y="2436802"/>
                  <a:pt x="4184440" y="2464641"/>
                </a:cubicBezTo>
                <a:cubicBezTo>
                  <a:pt x="4146817" y="2477182"/>
                  <a:pt x="4107126" y="2482744"/>
                  <a:pt x="4069383" y="2494919"/>
                </a:cubicBezTo>
                <a:cubicBezTo>
                  <a:pt x="3927744" y="2540609"/>
                  <a:pt x="4071694" y="2520786"/>
                  <a:pt x="3893770" y="2531253"/>
                </a:cubicBezTo>
                <a:lnTo>
                  <a:pt x="1883301" y="2507030"/>
                </a:lnTo>
                <a:cubicBezTo>
                  <a:pt x="1827123" y="2502709"/>
                  <a:pt x="1683302" y="2483050"/>
                  <a:pt x="1635020" y="2476752"/>
                </a:cubicBezTo>
                <a:cubicBezTo>
                  <a:pt x="1596668" y="2464641"/>
                  <a:pt x="1559137" y="2449528"/>
                  <a:pt x="1519963" y="2440418"/>
                </a:cubicBezTo>
                <a:cubicBezTo>
                  <a:pt x="1472126" y="2429293"/>
                  <a:pt x="1422865" y="2425433"/>
                  <a:pt x="1374628" y="2416196"/>
                </a:cubicBezTo>
                <a:cubicBezTo>
                  <a:pt x="1324533" y="2406604"/>
                  <a:pt x="1174503" y="2373711"/>
                  <a:pt x="1120291" y="2355640"/>
                </a:cubicBezTo>
                <a:cubicBezTo>
                  <a:pt x="1027244" y="2324624"/>
                  <a:pt x="971997" y="2304916"/>
                  <a:pt x="896233" y="2264805"/>
                </a:cubicBezTo>
                <a:cubicBezTo>
                  <a:pt x="877866" y="2255081"/>
                  <a:pt x="860099" y="2244251"/>
                  <a:pt x="841732" y="2234527"/>
                </a:cubicBezTo>
                <a:cubicBezTo>
                  <a:pt x="825776" y="2226080"/>
                  <a:pt x="808849" y="2219459"/>
                  <a:pt x="793287" y="2210305"/>
                </a:cubicBezTo>
                <a:cubicBezTo>
                  <a:pt x="774468" y="2199235"/>
                  <a:pt x="757247" y="2185630"/>
                  <a:pt x="738787" y="2173971"/>
                </a:cubicBezTo>
                <a:cubicBezTo>
                  <a:pt x="603644" y="2088617"/>
                  <a:pt x="754174" y="2191567"/>
                  <a:pt x="617674" y="2089192"/>
                </a:cubicBezTo>
                <a:cubicBezTo>
                  <a:pt x="597963" y="2074408"/>
                  <a:pt x="574960" y="2063796"/>
                  <a:pt x="557118" y="2046803"/>
                </a:cubicBezTo>
                <a:cubicBezTo>
                  <a:pt x="509883" y="2001817"/>
                  <a:pt x="493411" y="1976070"/>
                  <a:pt x="466283" y="1925690"/>
                </a:cubicBezTo>
                <a:cubicBezTo>
                  <a:pt x="459863" y="1913768"/>
                  <a:pt x="455387" y="1900780"/>
                  <a:pt x="448117" y="1889356"/>
                </a:cubicBezTo>
                <a:cubicBezTo>
                  <a:pt x="382843" y="1786781"/>
                  <a:pt x="482480" y="1988357"/>
                  <a:pt x="375449" y="1774299"/>
                </a:cubicBezTo>
                <a:lnTo>
                  <a:pt x="339115" y="1701632"/>
                </a:lnTo>
                <a:cubicBezTo>
                  <a:pt x="333059" y="1689521"/>
                  <a:pt x="327915" y="1676909"/>
                  <a:pt x="320948" y="1665298"/>
                </a:cubicBezTo>
                <a:cubicBezTo>
                  <a:pt x="308837" y="1645113"/>
                  <a:pt x="295142" y="1625797"/>
                  <a:pt x="284615" y="1604742"/>
                </a:cubicBezTo>
                <a:cubicBezTo>
                  <a:pt x="276902" y="1589316"/>
                  <a:pt x="273242" y="1572149"/>
                  <a:pt x="266448" y="1556297"/>
                </a:cubicBezTo>
                <a:cubicBezTo>
                  <a:pt x="261114" y="1543851"/>
                  <a:pt x="254857" y="1531800"/>
                  <a:pt x="248281" y="1519963"/>
                </a:cubicBezTo>
                <a:cubicBezTo>
                  <a:pt x="244747" y="1513601"/>
                  <a:pt x="239126" y="1508447"/>
                  <a:pt x="236170" y="1501796"/>
                </a:cubicBezTo>
                <a:cubicBezTo>
                  <a:pt x="230985" y="1490130"/>
                  <a:pt x="229768" y="1476881"/>
                  <a:pt x="224058" y="1465462"/>
                </a:cubicBezTo>
                <a:cubicBezTo>
                  <a:pt x="219544" y="1456435"/>
                  <a:pt x="211757" y="1449453"/>
                  <a:pt x="205891" y="1441240"/>
                </a:cubicBezTo>
                <a:cubicBezTo>
                  <a:pt x="201661" y="1435318"/>
                  <a:pt x="197035" y="1429583"/>
                  <a:pt x="193780" y="1423073"/>
                </a:cubicBezTo>
                <a:cubicBezTo>
                  <a:pt x="188919" y="1413350"/>
                  <a:pt x="186084" y="1402728"/>
                  <a:pt x="181669" y="1392795"/>
                </a:cubicBezTo>
                <a:cubicBezTo>
                  <a:pt x="158344" y="1340312"/>
                  <a:pt x="181961" y="1399433"/>
                  <a:pt x="151391" y="1338294"/>
                </a:cubicBezTo>
                <a:cubicBezTo>
                  <a:pt x="112280" y="1260073"/>
                  <a:pt x="202706" y="1415744"/>
                  <a:pt x="127168" y="1289849"/>
                </a:cubicBezTo>
                <a:cubicBezTo>
                  <a:pt x="116703" y="1247983"/>
                  <a:pt x="127596" y="1281566"/>
                  <a:pt x="102946" y="1235348"/>
                </a:cubicBezTo>
                <a:cubicBezTo>
                  <a:pt x="92326" y="1215435"/>
                  <a:pt x="78142" y="1196686"/>
                  <a:pt x="72668" y="1174792"/>
                </a:cubicBezTo>
                <a:cubicBezTo>
                  <a:pt x="70649" y="1166718"/>
                  <a:pt x="70334" y="1158013"/>
                  <a:pt x="66612" y="1150569"/>
                </a:cubicBezTo>
                <a:cubicBezTo>
                  <a:pt x="62098" y="1141542"/>
                  <a:pt x="53346" y="1135170"/>
                  <a:pt x="48445" y="1126347"/>
                </a:cubicBezTo>
                <a:cubicBezTo>
                  <a:pt x="43166" y="1116845"/>
                  <a:pt x="40151" y="1106247"/>
                  <a:pt x="36334" y="1096069"/>
                </a:cubicBezTo>
                <a:cubicBezTo>
                  <a:pt x="29587" y="1078078"/>
                  <a:pt x="19900" y="1042458"/>
                  <a:pt x="18167" y="1029457"/>
                </a:cubicBezTo>
                <a:cubicBezTo>
                  <a:pt x="5459" y="934148"/>
                  <a:pt x="0" y="965872"/>
                  <a:pt x="0" y="938622"/>
                </a:cubicBezTo>
                <a:close/>
              </a:path>
            </a:pathLst>
          </a:cu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8" name="Google Shape;1018;p50"/>
          <p:cNvSpPr/>
          <p:nvPr/>
        </p:nvSpPr>
        <p:spPr>
          <a:xfrm>
            <a:off x="1562100" y="2438400"/>
            <a:ext cx="228600" cy="228600"/>
          </a:xfrm>
          <a:prstGeom prst="ellipse">
            <a:avLst/>
          </a:prstGeom>
          <a:solidFill>
            <a:srgbClr val="838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50"/>
          <p:cNvSpPr txBox="1"/>
          <p:nvPr/>
        </p:nvSpPr>
        <p:spPr>
          <a:xfrm>
            <a:off x="1636536" y="2743200"/>
            <a:ext cx="13692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Corporation X</a:t>
            </a:r>
            <a:endParaRPr/>
          </a:p>
        </p:txBody>
      </p:sp>
      <p:sp>
        <p:nvSpPr>
          <p:cNvPr id="1020" name="Google Shape;1020;p50"/>
          <p:cNvSpPr/>
          <p:nvPr/>
        </p:nvSpPr>
        <p:spPr>
          <a:xfrm>
            <a:off x="2095500" y="2484320"/>
            <a:ext cx="228600" cy="228600"/>
          </a:xfrm>
          <a:prstGeom prst="ellipse">
            <a:avLst/>
          </a:prstGeom>
          <a:solidFill>
            <a:srgbClr val="838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50"/>
          <p:cNvSpPr/>
          <p:nvPr/>
        </p:nvSpPr>
        <p:spPr>
          <a:xfrm>
            <a:off x="2133600" y="2087680"/>
            <a:ext cx="228600" cy="228600"/>
          </a:xfrm>
          <a:prstGeom prst="ellipse">
            <a:avLst/>
          </a:prstGeom>
          <a:solidFill>
            <a:srgbClr val="838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50"/>
          <p:cNvSpPr/>
          <p:nvPr/>
        </p:nvSpPr>
        <p:spPr>
          <a:xfrm>
            <a:off x="2843624" y="2514600"/>
            <a:ext cx="228600" cy="228600"/>
          </a:xfrm>
          <a:prstGeom prst="ellipse">
            <a:avLst/>
          </a:prstGeom>
          <a:solidFill>
            <a:srgbClr val="838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50"/>
          <p:cNvSpPr/>
          <p:nvPr/>
        </p:nvSpPr>
        <p:spPr>
          <a:xfrm>
            <a:off x="3048000" y="2057400"/>
            <a:ext cx="990600" cy="304800"/>
          </a:xfrm>
          <a:prstGeom prst="roundRect">
            <a:avLst>
              <a:gd fmla="val 16667" name="adj"/>
            </a:avLst>
          </a:prstGeom>
          <a:solidFill>
            <a:srgbClr val="838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 b="1"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50"/>
          <p:cNvSpPr/>
          <p:nvPr/>
        </p:nvSpPr>
        <p:spPr>
          <a:xfrm>
            <a:off x="6211064" y="2552700"/>
            <a:ext cx="228600" cy="228600"/>
          </a:xfrm>
          <a:prstGeom prst="ellipse">
            <a:avLst/>
          </a:prstGeom>
          <a:solidFill>
            <a:srgbClr val="838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50"/>
          <p:cNvSpPr txBox="1"/>
          <p:nvPr/>
        </p:nvSpPr>
        <p:spPr>
          <a:xfrm>
            <a:off x="5639957" y="3429000"/>
            <a:ext cx="8745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</p:txBody>
      </p:sp>
      <p:sp>
        <p:nvSpPr>
          <p:cNvPr id="1026" name="Google Shape;1026;p50"/>
          <p:cNvSpPr txBox="1"/>
          <p:nvPr/>
        </p:nvSpPr>
        <p:spPr>
          <a:xfrm>
            <a:off x="1442175" y="2054423"/>
            <a:ext cx="7857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10.2.2.2</a:t>
            </a:r>
            <a:endParaRPr/>
          </a:p>
        </p:txBody>
      </p:sp>
      <p:cxnSp>
        <p:nvCxnSpPr>
          <p:cNvPr id="1027" name="Google Shape;1027;p50"/>
          <p:cNvCxnSpPr/>
          <p:nvPr/>
        </p:nvCxnSpPr>
        <p:spPr>
          <a:xfrm>
            <a:off x="2416154" y="2138068"/>
            <a:ext cx="571500" cy="1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028" name="Google Shape;1028;p50"/>
          <p:cNvCxnSpPr/>
          <p:nvPr/>
        </p:nvCxnSpPr>
        <p:spPr>
          <a:xfrm flipH="1">
            <a:off x="2386424" y="2246136"/>
            <a:ext cx="571500" cy="1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29" name="Google Shape;1029;p50"/>
          <p:cNvSpPr txBox="1"/>
          <p:nvPr/>
        </p:nvSpPr>
        <p:spPr>
          <a:xfrm>
            <a:off x="2549418" y="19020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30" name="Google Shape;1030;p50"/>
          <p:cNvSpPr txBox="1"/>
          <p:nvPr/>
        </p:nvSpPr>
        <p:spPr>
          <a:xfrm>
            <a:off x="2555474" y="217654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1031" name="Google Shape;1031;p50"/>
          <p:cNvCxnSpPr/>
          <p:nvPr/>
        </p:nvCxnSpPr>
        <p:spPr>
          <a:xfrm>
            <a:off x="4111272" y="2165644"/>
            <a:ext cx="2057400" cy="413044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032" name="Google Shape;1032;p50"/>
          <p:cNvCxnSpPr/>
          <p:nvPr/>
        </p:nvCxnSpPr>
        <p:spPr>
          <a:xfrm>
            <a:off x="4080992" y="2278180"/>
            <a:ext cx="2057400" cy="413044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stealth"/>
            <a:tailEnd len="sm" w="sm" type="none"/>
          </a:ln>
        </p:spPr>
      </p:cxnSp>
      <p:sp>
        <p:nvSpPr>
          <p:cNvPr id="1033" name="Google Shape;1033;p50"/>
          <p:cNvSpPr txBox="1"/>
          <p:nvPr/>
        </p:nvSpPr>
        <p:spPr>
          <a:xfrm>
            <a:off x="4981762" y="2124115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34" name="Google Shape;1034;p50"/>
          <p:cNvSpPr txBox="1"/>
          <p:nvPr/>
        </p:nvSpPr>
        <p:spPr>
          <a:xfrm>
            <a:off x="4876800" y="2411199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35" name="Google Shape;1035;p50"/>
          <p:cNvSpPr txBox="1"/>
          <p:nvPr/>
        </p:nvSpPr>
        <p:spPr>
          <a:xfrm>
            <a:off x="3782248" y="1794992"/>
            <a:ext cx="8675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176.3.3.3</a:t>
            </a:r>
            <a:endParaRPr/>
          </a:p>
        </p:txBody>
      </p:sp>
      <p:sp>
        <p:nvSpPr>
          <p:cNvPr id="1036" name="Google Shape;1036;p50"/>
          <p:cNvSpPr txBox="1"/>
          <p:nvPr/>
        </p:nvSpPr>
        <p:spPr>
          <a:xfrm>
            <a:off x="6439664" y="2514600"/>
            <a:ext cx="11416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216.99.99.99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6"/>
          <p:cNvCxnSpPr/>
          <p:nvPr/>
        </p:nvCxnSpPr>
        <p:spPr>
          <a:xfrm>
            <a:off x="4639122" y="2704414"/>
            <a:ext cx="0" cy="109728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6"/>
          <p:cNvSpPr txBox="1"/>
          <p:nvPr>
            <p:ph type="title"/>
          </p:nvPr>
        </p:nvSpPr>
        <p:spPr>
          <a:xfrm>
            <a:off x="381000" y="493713"/>
            <a:ext cx="82169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Level: Bridged Ethernet Segment</a:t>
            </a:r>
            <a:endParaRPr/>
          </a:p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379413" y="5416550"/>
            <a:ext cx="83073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Spans building or campus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Bridges cleverly learn which hosts are reachable from which ports and then selectively copy frames from port to port</a:t>
            </a:r>
            <a:endParaRPr/>
          </a:p>
        </p:txBody>
      </p:sp>
      <p:cxnSp>
        <p:nvCxnSpPr>
          <p:cNvPr id="175" name="Google Shape;175;p6"/>
          <p:cNvCxnSpPr/>
          <p:nvPr/>
        </p:nvCxnSpPr>
        <p:spPr>
          <a:xfrm>
            <a:off x="1752600" y="1993900"/>
            <a:ext cx="838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6"/>
          <p:cNvCxnSpPr/>
          <p:nvPr/>
        </p:nvCxnSpPr>
        <p:spPr>
          <a:xfrm>
            <a:off x="2743200" y="19939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6"/>
          <p:cNvCxnSpPr/>
          <p:nvPr/>
        </p:nvCxnSpPr>
        <p:spPr>
          <a:xfrm flipH="1">
            <a:off x="2971800" y="1993900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6"/>
          <p:cNvSpPr/>
          <p:nvPr/>
        </p:nvSpPr>
        <p:spPr>
          <a:xfrm>
            <a:off x="1444625" y="170815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2425700" y="16891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3406775" y="16891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cxnSp>
        <p:nvCxnSpPr>
          <p:cNvPr id="181" name="Google Shape;181;p6"/>
          <p:cNvCxnSpPr/>
          <p:nvPr/>
        </p:nvCxnSpPr>
        <p:spPr>
          <a:xfrm>
            <a:off x="6477000" y="19939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6"/>
          <p:cNvCxnSpPr/>
          <p:nvPr/>
        </p:nvCxnSpPr>
        <p:spPr>
          <a:xfrm flipH="1">
            <a:off x="6705600" y="1993900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6"/>
          <p:cNvSpPr/>
          <p:nvPr/>
        </p:nvSpPr>
        <p:spPr>
          <a:xfrm>
            <a:off x="6159500" y="16891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184" name="Google Shape;184;p6"/>
          <p:cNvSpPr/>
          <p:nvPr/>
        </p:nvSpPr>
        <p:spPr>
          <a:xfrm>
            <a:off x="7140575" y="16891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3019425" y="2527300"/>
            <a:ext cx="1295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6"/>
          <p:cNvCxnSpPr/>
          <p:nvPr/>
        </p:nvCxnSpPr>
        <p:spPr>
          <a:xfrm>
            <a:off x="5000625" y="2527300"/>
            <a:ext cx="1295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6"/>
          <p:cNvSpPr/>
          <p:nvPr/>
        </p:nvSpPr>
        <p:spPr>
          <a:xfrm>
            <a:off x="2471738" y="2301875"/>
            <a:ext cx="592529" cy="408623"/>
          </a:xfrm>
          <a:prstGeom prst="roundRect">
            <a:avLst>
              <a:gd fmla="val 16667" name="adj"/>
            </a:avLst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6205538" y="2301875"/>
            <a:ext cx="592529" cy="408623"/>
          </a:xfrm>
          <a:prstGeom prst="roundRect">
            <a:avLst>
              <a:gd fmla="val 16667" name="adj"/>
            </a:avLst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</a:t>
            </a:r>
            <a:endParaRPr/>
          </a:p>
        </p:txBody>
      </p:sp>
      <p:sp>
        <p:nvSpPr>
          <p:cNvPr id="189" name="Google Shape;189;p6"/>
          <p:cNvSpPr/>
          <p:nvPr/>
        </p:nvSpPr>
        <p:spPr>
          <a:xfrm>
            <a:off x="4224337" y="2298700"/>
            <a:ext cx="829570" cy="408623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</a:t>
            </a:r>
            <a:endParaRPr/>
          </a:p>
        </p:txBody>
      </p:sp>
      <p:sp>
        <p:nvSpPr>
          <p:cNvPr id="190" name="Google Shape;190;p6"/>
          <p:cNvSpPr txBox="1"/>
          <p:nvPr/>
        </p:nvSpPr>
        <p:spPr>
          <a:xfrm>
            <a:off x="3111500" y="2209800"/>
            <a:ext cx="1098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Mb/s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5095875" y="2209800"/>
            <a:ext cx="1098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Mb/s</a:t>
            </a:r>
            <a:endParaRPr/>
          </a:p>
        </p:txBody>
      </p:sp>
      <p:cxnSp>
        <p:nvCxnSpPr>
          <p:cNvPr id="192" name="Google Shape;192;p6"/>
          <p:cNvCxnSpPr/>
          <p:nvPr/>
        </p:nvCxnSpPr>
        <p:spPr>
          <a:xfrm flipH="1">
            <a:off x="1781175" y="4127500"/>
            <a:ext cx="838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6"/>
          <p:cNvCxnSpPr/>
          <p:nvPr/>
        </p:nvCxnSpPr>
        <p:spPr>
          <a:xfrm>
            <a:off x="2771775" y="41275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6"/>
          <p:cNvSpPr/>
          <p:nvPr/>
        </p:nvSpPr>
        <p:spPr>
          <a:xfrm>
            <a:off x="1473200" y="445135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195" name="Google Shape;195;p6"/>
          <p:cNvSpPr/>
          <p:nvPr/>
        </p:nvSpPr>
        <p:spPr>
          <a:xfrm>
            <a:off x="2454275" y="44323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cxnSp>
        <p:nvCxnSpPr>
          <p:cNvPr id="196" name="Google Shape;196;p6"/>
          <p:cNvCxnSpPr/>
          <p:nvPr/>
        </p:nvCxnSpPr>
        <p:spPr>
          <a:xfrm>
            <a:off x="3048000" y="4019550"/>
            <a:ext cx="1295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6"/>
          <p:cNvCxnSpPr/>
          <p:nvPr/>
        </p:nvCxnSpPr>
        <p:spPr>
          <a:xfrm>
            <a:off x="5029200" y="4019550"/>
            <a:ext cx="1295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6"/>
          <p:cNvSpPr/>
          <p:nvPr/>
        </p:nvSpPr>
        <p:spPr>
          <a:xfrm>
            <a:off x="2500313" y="3794125"/>
            <a:ext cx="592529" cy="408623"/>
          </a:xfrm>
          <a:prstGeom prst="roundRect">
            <a:avLst>
              <a:gd fmla="val 16667" name="adj"/>
            </a:avLst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3140075" y="3681798"/>
            <a:ext cx="1098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Mb/s</a:t>
            </a:r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5124450" y="3681798"/>
            <a:ext cx="1098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Mb/s</a:t>
            </a:r>
            <a:endParaRPr/>
          </a:p>
        </p:txBody>
      </p:sp>
      <p:sp>
        <p:nvSpPr>
          <p:cNvPr id="201" name="Google Shape;201;p6"/>
          <p:cNvSpPr txBox="1"/>
          <p:nvPr/>
        </p:nvSpPr>
        <p:spPr>
          <a:xfrm>
            <a:off x="4613060" y="3039762"/>
            <a:ext cx="810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Gb/s</a:t>
            </a:r>
            <a:endParaRPr/>
          </a:p>
        </p:txBody>
      </p:sp>
      <p:cxnSp>
        <p:nvCxnSpPr>
          <p:cNvPr id="202" name="Google Shape;202;p6"/>
          <p:cNvCxnSpPr/>
          <p:nvPr/>
        </p:nvCxnSpPr>
        <p:spPr>
          <a:xfrm flipH="1">
            <a:off x="5534025" y="4127500"/>
            <a:ext cx="838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6"/>
          <p:cNvCxnSpPr/>
          <p:nvPr/>
        </p:nvCxnSpPr>
        <p:spPr>
          <a:xfrm>
            <a:off x="6524625" y="41275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6"/>
          <p:cNvCxnSpPr/>
          <p:nvPr/>
        </p:nvCxnSpPr>
        <p:spPr>
          <a:xfrm>
            <a:off x="6753225" y="4127500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6"/>
          <p:cNvSpPr/>
          <p:nvPr/>
        </p:nvSpPr>
        <p:spPr>
          <a:xfrm>
            <a:off x="5207000" y="445135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06" name="Google Shape;206;p6"/>
          <p:cNvSpPr/>
          <p:nvPr/>
        </p:nvSpPr>
        <p:spPr>
          <a:xfrm>
            <a:off x="6188075" y="44323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7169150" y="44323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4224337" y="3790950"/>
            <a:ext cx="829570" cy="408623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</a:t>
            </a:r>
            <a:endParaRPr/>
          </a:p>
        </p:txBody>
      </p:sp>
      <p:cxnSp>
        <p:nvCxnSpPr>
          <p:cNvPr id="209" name="Google Shape;209;p6"/>
          <p:cNvCxnSpPr/>
          <p:nvPr/>
        </p:nvCxnSpPr>
        <p:spPr>
          <a:xfrm flipH="1">
            <a:off x="6705600" y="3517900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6"/>
          <p:cNvSpPr/>
          <p:nvPr/>
        </p:nvSpPr>
        <p:spPr>
          <a:xfrm>
            <a:off x="7140575" y="32131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cxnSp>
        <p:nvCxnSpPr>
          <p:cNvPr id="211" name="Google Shape;211;p6"/>
          <p:cNvCxnSpPr/>
          <p:nvPr/>
        </p:nvCxnSpPr>
        <p:spPr>
          <a:xfrm>
            <a:off x="6515100" y="35179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6"/>
          <p:cNvSpPr/>
          <p:nvPr/>
        </p:nvSpPr>
        <p:spPr>
          <a:xfrm>
            <a:off x="6197600" y="32131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13" name="Google Shape;213;p6"/>
          <p:cNvSpPr/>
          <p:nvPr/>
        </p:nvSpPr>
        <p:spPr>
          <a:xfrm>
            <a:off x="6234113" y="3794125"/>
            <a:ext cx="592529" cy="408623"/>
          </a:xfrm>
          <a:prstGeom prst="roundRect">
            <a:avLst>
              <a:gd fmla="val 16667" name="adj"/>
            </a:avLst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</a:t>
            </a:r>
            <a:endParaRPr/>
          </a:p>
        </p:txBody>
      </p:sp>
      <p:sp>
        <p:nvSpPr>
          <p:cNvPr id="214" name="Google Shape;214;p6"/>
          <p:cNvSpPr txBox="1"/>
          <p:nvPr/>
        </p:nvSpPr>
        <p:spPr>
          <a:xfrm>
            <a:off x="1589088" y="1371600"/>
            <a:ext cx="324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3576638" y="1371600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7315200" y="476885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17" name="Google Shape;217;p6"/>
          <p:cNvSpPr txBox="1"/>
          <p:nvPr/>
        </p:nvSpPr>
        <p:spPr>
          <a:xfrm>
            <a:off x="4483470" y="198120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18" name="Google Shape;218;p6"/>
          <p:cNvSpPr txBox="1"/>
          <p:nvPr/>
        </p:nvSpPr>
        <p:spPr>
          <a:xfrm>
            <a:off x="4486677" y="4155990"/>
            <a:ext cx="3048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type="title"/>
          </p:nvPr>
        </p:nvSpPr>
        <p:spPr>
          <a:xfrm>
            <a:off x="373062" y="493713"/>
            <a:ext cx="70183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Conceptual View of LANs</a:t>
            </a:r>
            <a:endParaRPr/>
          </a:p>
        </p:txBody>
      </p:sp>
      <p:sp>
        <p:nvSpPr>
          <p:cNvPr id="224" name="Google Shape;224;p7"/>
          <p:cNvSpPr txBox="1"/>
          <p:nvPr>
            <p:ph idx="1" type="body"/>
          </p:nvPr>
        </p:nvSpPr>
        <p:spPr>
          <a:xfrm>
            <a:off x="379413" y="1220788"/>
            <a:ext cx="83073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 simplicity, hubs, bridges, and wires are often shown as a collection of hosts attached to a single wire:</a:t>
            </a:r>
            <a:endParaRPr/>
          </a:p>
        </p:txBody>
      </p:sp>
      <p:cxnSp>
        <p:nvCxnSpPr>
          <p:cNvPr id="225" name="Google Shape;225;p7"/>
          <p:cNvCxnSpPr/>
          <p:nvPr/>
        </p:nvCxnSpPr>
        <p:spPr>
          <a:xfrm>
            <a:off x="2971800" y="3429000"/>
            <a:ext cx="2590800" cy="0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7"/>
          <p:cNvCxnSpPr/>
          <p:nvPr/>
        </p:nvCxnSpPr>
        <p:spPr>
          <a:xfrm>
            <a:off x="3276600" y="3124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7"/>
          <p:cNvCxnSpPr/>
          <p:nvPr/>
        </p:nvCxnSpPr>
        <p:spPr>
          <a:xfrm>
            <a:off x="4191000" y="3124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7"/>
          <p:cNvCxnSpPr/>
          <p:nvPr/>
        </p:nvCxnSpPr>
        <p:spPr>
          <a:xfrm>
            <a:off x="5257800" y="3124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7"/>
          <p:cNvSpPr/>
          <p:nvPr/>
        </p:nvSpPr>
        <p:spPr>
          <a:xfrm>
            <a:off x="2920314" y="2819400"/>
            <a:ext cx="742255" cy="461665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30" name="Google Shape;230;p7"/>
          <p:cNvSpPr/>
          <p:nvPr/>
        </p:nvSpPr>
        <p:spPr>
          <a:xfrm>
            <a:off x="3815664" y="2819400"/>
            <a:ext cx="742255" cy="461665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31" name="Google Shape;231;p7"/>
          <p:cNvSpPr/>
          <p:nvPr/>
        </p:nvSpPr>
        <p:spPr>
          <a:xfrm>
            <a:off x="4882464" y="2819400"/>
            <a:ext cx="742255" cy="461665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32" name="Google Shape;232;p7"/>
          <p:cNvSpPr txBox="1"/>
          <p:nvPr/>
        </p:nvSpPr>
        <p:spPr>
          <a:xfrm>
            <a:off x="4495800" y="2743200"/>
            <a:ext cx="4299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>
            <p:ph type="title"/>
          </p:nvPr>
        </p:nvSpPr>
        <p:spPr>
          <a:xfrm>
            <a:off x="372762" y="466941"/>
            <a:ext cx="64468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Level: internets</a:t>
            </a:r>
            <a:endParaRPr/>
          </a:p>
        </p:txBody>
      </p:sp>
      <p:sp>
        <p:nvSpPr>
          <p:cNvPr id="238" name="Google Shape;238;p8"/>
          <p:cNvSpPr txBox="1"/>
          <p:nvPr>
            <p:ph idx="1" type="body"/>
          </p:nvPr>
        </p:nvSpPr>
        <p:spPr>
          <a:xfrm>
            <a:off x="379413" y="1220788"/>
            <a:ext cx="8307387" cy="1217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Multiple incompatible LANs can be physically connected by specialized computers called </a:t>
            </a:r>
            <a:r>
              <a:rPr i="1" lang="en-US">
                <a:solidFill>
                  <a:srgbClr val="C00000"/>
                </a:solidFill>
              </a:rPr>
              <a:t>routers</a:t>
            </a:r>
            <a:endParaRPr i="1"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connected networks are called an </a:t>
            </a:r>
            <a:r>
              <a:rPr i="1" lang="en-US">
                <a:solidFill>
                  <a:srgbClr val="C00000"/>
                </a:solidFill>
              </a:rPr>
              <a:t>internet </a:t>
            </a:r>
            <a:r>
              <a:rPr lang="en-US"/>
              <a:t>(lower case)</a:t>
            </a:r>
            <a:endParaRPr i="1">
              <a:solidFill>
                <a:srgbClr val="C00000"/>
              </a:solidFill>
            </a:endParaRPr>
          </a:p>
        </p:txBody>
      </p:sp>
      <p:cxnSp>
        <p:nvCxnSpPr>
          <p:cNvPr id="239" name="Google Shape;239;p8"/>
          <p:cNvCxnSpPr/>
          <p:nvPr/>
        </p:nvCxnSpPr>
        <p:spPr>
          <a:xfrm>
            <a:off x="1032437" y="3720754"/>
            <a:ext cx="2590800" cy="0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8"/>
          <p:cNvCxnSpPr/>
          <p:nvPr/>
        </p:nvCxnSpPr>
        <p:spPr>
          <a:xfrm>
            <a:off x="1337237" y="3415954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8"/>
          <p:cNvCxnSpPr/>
          <p:nvPr/>
        </p:nvCxnSpPr>
        <p:spPr>
          <a:xfrm>
            <a:off x="2251637" y="3415954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8"/>
          <p:cNvCxnSpPr/>
          <p:nvPr/>
        </p:nvCxnSpPr>
        <p:spPr>
          <a:xfrm>
            <a:off x="3318437" y="3415954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8"/>
          <p:cNvSpPr/>
          <p:nvPr/>
        </p:nvSpPr>
        <p:spPr>
          <a:xfrm>
            <a:off x="1029262" y="3111154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1924612" y="3111154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2991412" y="3111154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46" name="Google Shape;246;p8"/>
          <p:cNvSpPr txBox="1"/>
          <p:nvPr/>
        </p:nvSpPr>
        <p:spPr>
          <a:xfrm>
            <a:off x="2556437" y="3034954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cxnSp>
        <p:nvCxnSpPr>
          <p:cNvPr id="247" name="Google Shape;247;p8"/>
          <p:cNvCxnSpPr/>
          <p:nvPr/>
        </p:nvCxnSpPr>
        <p:spPr>
          <a:xfrm>
            <a:off x="5680637" y="3720754"/>
            <a:ext cx="2590800" cy="0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8"/>
          <p:cNvCxnSpPr/>
          <p:nvPr/>
        </p:nvCxnSpPr>
        <p:spPr>
          <a:xfrm>
            <a:off x="5985437" y="3415954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8"/>
          <p:cNvCxnSpPr/>
          <p:nvPr/>
        </p:nvCxnSpPr>
        <p:spPr>
          <a:xfrm>
            <a:off x="6899837" y="3415954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8"/>
          <p:cNvCxnSpPr/>
          <p:nvPr/>
        </p:nvCxnSpPr>
        <p:spPr>
          <a:xfrm>
            <a:off x="7966637" y="3415954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8"/>
          <p:cNvSpPr/>
          <p:nvPr/>
        </p:nvSpPr>
        <p:spPr>
          <a:xfrm>
            <a:off x="5677462" y="3111154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52" name="Google Shape;252;p8"/>
          <p:cNvSpPr/>
          <p:nvPr/>
        </p:nvSpPr>
        <p:spPr>
          <a:xfrm>
            <a:off x="6572812" y="3111154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53" name="Google Shape;253;p8"/>
          <p:cNvSpPr/>
          <p:nvPr/>
        </p:nvSpPr>
        <p:spPr>
          <a:xfrm>
            <a:off x="7639612" y="3111154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54" name="Google Shape;254;p8"/>
          <p:cNvSpPr txBox="1"/>
          <p:nvPr/>
        </p:nvSpPr>
        <p:spPr>
          <a:xfrm>
            <a:off x="7204637" y="3034954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cxnSp>
        <p:nvCxnSpPr>
          <p:cNvPr id="255" name="Google Shape;255;p8"/>
          <p:cNvCxnSpPr/>
          <p:nvPr/>
        </p:nvCxnSpPr>
        <p:spPr>
          <a:xfrm>
            <a:off x="2861237" y="3720754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8"/>
          <p:cNvCxnSpPr/>
          <p:nvPr/>
        </p:nvCxnSpPr>
        <p:spPr>
          <a:xfrm>
            <a:off x="6518837" y="3720754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8"/>
          <p:cNvCxnSpPr/>
          <p:nvPr/>
        </p:nvCxnSpPr>
        <p:spPr>
          <a:xfrm>
            <a:off x="3166037" y="4202668"/>
            <a:ext cx="1219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8"/>
          <p:cNvCxnSpPr/>
          <p:nvPr/>
        </p:nvCxnSpPr>
        <p:spPr>
          <a:xfrm>
            <a:off x="4994837" y="4202668"/>
            <a:ext cx="1219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8"/>
          <p:cNvSpPr txBox="1"/>
          <p:nvPr/>
        </p:nvSpPr>
        <p:spPr>
          <a:xfrm>
            <a:off x="3443850" y="4202668"/>
            <a:ext cx="675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</a:t>
            </a:r>
            <a:endParaRPr/>
          </a:p>
        </p:txBody>
      </p:sp>
      <p:sp>
        <p:nvSpPr>
          <p:cNvPr id="260" name="Google Shape;260;p8"/>
          <p:cNvSpPr txBox="1"/>
          <p:nvPr/>
        </p:nvSpPr>
        <p:spPr>
          <a:xfrm>
            <a:off x="5271062" y="4202668"/>
            <a:ext cx="675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</a:t>
            </a:r>
            <a:endParaRPr/>
          </a:p>
        </p:txBody>
      </p:sp>
      <p:sp>
        <p:nvSpPr>
          <p:cNvPr id="261" name="Google Shape;261;p8"/>
          <p:cNvSpPr txBox="1"/>
          <p:nvPr/>
        </p:nvSpPr>
        <p:spPr>
          <a:xfrm>
            <a:off x="793341" y="5105400"/>
            <a:ext cx="8122059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LAN 1 and LAN 2 might be completely different, totally incompatible </a:t>
            </a:r>
            <a:endParaRPr b="1" i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(e.g., Ethernet, Fibre Channel, 802.11*, T1-links, DSL, …)</a:t>
            </a:r>
            <a:endParaRPr/>
          </a:p>
        </p:txBody>
      </p:sp>
      <p:sp>
        <p:nvSpPr>
          <p:cNvPr id="262" name="Google Shape;262;p8"/>
          <p:cNvSpPr/>
          <p:nvPr/>
        </p:nvSpPr>
        <p:spPr>
          <a:xfrm>
            <a:off x="2480237" y="4025554"/>
            <a:ext cx="7620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sp>
        <p:nvSpPr>
          <p:cNvPr id="263" name="Google Shape;263;p8"/>
          <p:cNvSpPr/>
          <p:nvPr/>
        </p:nvSpPr>
        <p:spPr>
          <a:xfrm>
            <a:off x="4309037" y="4025554"/>
            <a:ext cx="7620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sp>
        <p:nvSpPr>
          <p:cNvPr id="264" name="Google Shape;264;p8"/>
          <p:cNvSpPr/>
          <p:nvPr/>
        </p:nvSpPr>
        <p:spPr>
          <a:xfrm>
            <a:off x="6137837" y="4025554"/>
            <a:ext cx="7620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sp>
        <p:nvSpPr>
          <p:cNvPr id="265" name="Google Shape;265;p8"/>
          <p:cNvSpPr txBox="1"/>
          <p:nvPr/>
        </p:nvSpPr>
        <p:spPr>
          <a:xfrm>
            <a:off x="841923" y="3727744"/>
            <a:ext cx="743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 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 txBox="1"/>
          <p:nvPr/>
        </p:nvSpPr>
        <p:spPr>
          <a:xfrm>
            <a:off x="7700849" y="3733800"/>
            <a:ext cx="800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  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Structure of an internet</a:t>
            </a:r>
            <a:endParaRPr/>
          </a:p>
        </p:txBody>
      </p:sp>
      <p:sp>
        <p:nvSpPr>
          <p:cNvPr id="272" name="Google Shape;272;p9"/>
          <p:cNvSpPr txBox="1"/>
          <p:nvPr>
            <p:ph idx="1" type="body"/>
          </p:nvPr>
        </p:nvSpPr>
        <p:spPr>
          <a:xfrm>
            <a:off x="290513" y="4038600"/>
            <a:ext cx="8307387" cy="21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Ad hoc interconnection of networks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particular topology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Vastly different router &amp; link capacities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Send packets from source to destination by hopping through networks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Router forms bridge from one network to another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Different packets may take different routes</a:t>
            </a: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533400" y="1524000"/>
            <a:ext cx="3505200" cy="1143000"/>
          </a:xfrm>
          <a:prstGeom prst="ellipse">
            <a:avLst/>
          </a:prstGeom>
          <a:solidFill>
            <a:srgbClr val="E6E6E6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1905000" y="2667000"/>
            <a:ext cx="6234580" cy="1143000"/>
          </a:xfrm>
          <a:prstGeom prst="ellipse">
            <a:avLst/>
          </a:prstGeom>
          <a:solidFill>
            <a:srgbClr val="E6E6E6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4724400" y="1219200"/>
            <a:ext cx="3505200" cy="1143000"/>
          </a:xfrm>
          <a:prstGeom prst="ellipse">
            <a:avLst/>
          </a:prstGeom>
          <a:solidFill>
            <a:srgbClr val="E6E6E6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2590800" y="1371600"/>
            <a:ext cx="3505200" cy="1143000"/>
          </a:xfrm>
          <a:prstGeom prst="ellipse">
            <a:avLst/>
          </a:prstGeom>
          <a:solidFill>
            <a:srgbClr val="E6E6E6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1219200" y="2133600"/>
            <a:ext cx="1981200" cy="1447800"/>
          </a:xfrm>
          <a:prstGeom prst="ellipse">
            <a:avLst/>
          </a:prstGeom>
          <a:solidFill>
            <a:srgbClr val="E6E6E6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6096000" y="1676400"/>
            <a:ext cx="990600" cy="1905000"/>
          </a:xfrm>
          <a:prstGeom prst="ellipse">
            <a:avLst/>
          </a:prstGeom>
          <a:solidFill>
            <a:srgbClr val="E6E6E6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1841500" y="222250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2273300" y="298450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3048000" y="182880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sp>
        <p:nvSpPr>
          <p:cNvPr id="282" name="Google Shape;282;p9"/>
          <p:cNvSpPr/>
          <p:nvPr/>
        </p:nvSpPr>
        <p:spPr>
          <a:xfrm>
            <a:off x="5105400" y="167640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sp>
        <p:nvSpPr>
          <p:cNvPr id="283" name="Google Shape;283;p9"/>
          <p:cNvSpPr/>
          <p:nvPr/>
        </p:nvSpPr>
        <p:spPr>
          <a:xfrm>
            <a:off x="6273800" y="289560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sp>
        <p:nvSpPr>
          <p:cNvPr id="284" name="Google Shape;284;p9"/>
          <p:cNvSpPr/>
          <p:nvPr/>
        </p:nvSpPr>
        <p:spPr>
          <a:xfrm>
            <a:off x="6286500" y="190500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sp>
        <p:nvSpPr>
          <p:cNvPr id="285" name="Google Shape;285;p9"/>
          <p:cNvSpPr/>
          <p:nvPr/>
        </p:nvSpPr>
        <p:spPr>
          <a:xfrm>
            <a:off x="7162800" y="1535668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>
            <a:off x="946710" y="18034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>
            <a:off x="1553633" y="2006600"/>
            <a:ext cx="287867" cy="520700"/>
          </a:xfrm>
          <a:custGeom>
            <a:rect b="b" l="l" r="r" t="t"/>
            <a:pathLst>
              <a:path extrusionOk="0" h="520700" w="275167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1562100" y="1693333"/>
            <a:ext cx="1485900" cy="338667"/>
          </a:xfrm>
          <a:custGeom>
            <a:rect b="b" l="l" r="r" t="t"/>
            <a:pathLst>
              <a:path extrusionOk="0" h="338667" w="1485900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2146300" y="2590800"/>
            <a:ext cx="444500" cy="406400"/>
          </a:xfrm>
          <a:custGeom>
            <a:rect b="b" l="l" r="r" t="t"/>
            <a:pathLst>
              <a:path extrusionOk="0" h="406400" w="4445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3670300" y="1748367"/>
            <a:ext cx="1435100" cy="463550"/>
          </a:xfrm>
          <a:custGeom>
            <a:rect b="b" l="l" r="r" t="t"/>
            <a:pathLst>
              <a:path extrusionOk="0" h="463550" w="143510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715000" y="1375833"/>
            <a:ext cx="1435100" cy="478367"/>
          </a:xfrm>
          <a:custGeom>
            <a:rect b="b" l="l" r="r" t="t"/>
            <a:pathLst>
              <a:path extrusionOk="0" h="478367" w="1435100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2895600" y="2865967"/>
            <a:ext cx="3378200" cy="728133"/>
          </a:xfrm>
          <a:custGeom>
            <a:rect b="b" l="l" r="r" t="t"/>
            <a:pathLst>
              <a:path extrusionOk="0" h="728133" w="3378200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6565900" y="2281766"/>
            <a:ext cx="131233" cy="609600"/>
          </a:xfrm>
          <a:custGeom>
            <a:rect b="b" l="l" r="r" t="t"/>
            <a:pathLst>
              <a:path extrusionOk="0" h="609600" w="131233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6896100" y="1752600"/>
            <a:ext cx="254000" cy="355600"/>
          </a:xfrm>
          <a:custGeom>
            <a:rect b="b" l="l" r="r" t="t"/>
            <a:pathLst>
              <a:path extrusionOk="0" h="355600" w="2540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2012-11-06T16:54:28Z</dcterms:created>
  <dc:creator>Markus Pueschel</dc:creator>
</cp:coreProperties>
</file>