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y="6858000" cx="9144000"/>
  <p:notesSz cx="6858000" cy="9144000"/>
  <p:embeddedFontLst>
    <p:embeddedFont>
      <p:font typeface="Arial Narrow"/>
      <p:regular r:id="rId51"/>
      <p:bold r:id="rId52"/>
      <p:italic r:id="rId53"/>
      <p:boldItalic r:id="rId54"/>
    </p:embeddedFont>
    <p:embeddedFont>
      <p:font typeface="Gill Sans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7" roundtripDataSignature="AMtx7miwyo80sTiCcSku/AZPzl7VQCfW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A55EDA-24C4-45B8-9C92-A31B11A5FF11}">
  <a:tblStyle styleId="{82A55EDA-24C4-45B8-9C92-A31B11A5FF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8042C41-7C58-491D-97EF-C9457DB65421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 b="off" i="off"/>
      <a:tcStyle>
        <a:fill>
          <a:solidFill>
            <a:srgbClr val="DD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DCACA"/>
          </a:solidFill>
        </a:fill>
      </a:tcStyle>
    </a:band1V>
    <a:band2V>
      <a:tcTxStyle b="off" i="off"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ArialNarrow-regular.fntdata"/><Relationship Id="rId50" Type="http://schemas.openxmlformats.org/officeDocument/2006/relationships/slide" Target="slides/slide41.xml"/><Relationship Id="rId53" Type="http://schemas.openxmlformats.org/officeDocument/2006/relationships/font" Target="fonts/ArialNarrow-italic.fntdata"/><Relationship Id="rId52" Type="http://schemas.openxmlformats.org/officeDocument/2006/relationships/font" Target="fonts/ArialNarrow-bold.fntdata"/><Relationship Id="rId11" Type="http://schemas.openxmlformats.org/officeDocument/2006/relationships/slide" Target="slides/slide2.xml"/><Relationship Id="rId55" Type="http://schemas.openxmlformats.org/officeDocument/2006/relationships/font" Target="fonts/GillSans-regular.fntdata"/><Relationship Id="rId10" Type="http://schemas.openxmlformats.org/officeDocument/2006/relationships/slide" Target="slides/slide1.xml"/><Relationship Id="rId54" Type="http://schemas.openxmlformats.org/officeDocument/2006/relationships/font" Target="fonts/ArialNarrow-boldItalic.fntdata"/><Relationship Id="rId13" Type="http://schemas.openxmlformats.org/officeDocument/2006/relationships/slide" Target="slides/slide4.xml"/><Relationship Id="rId57" Type="http://customschemas.google.com/relationships/presentationmetadata" Target="metadata"/><Relationship Id="rId12" Type="http://schemas.openxmlformats.org/officeDocument/2006/relationships/slide" Target="slides/slide3.xml"/><Relationship Id="rId56" Type="http://schemas.openxmlformats.org/officeDocument/2006/relationships/font" Target="fonts/GillSans-bold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5" name="Google Shape;66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5" name="Google Shape;67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/>
          <p:nvPr>
            <p:ph type="title"/>
          </p:nvPr>
        </p:nvSpPr>
        <p:spPr>
          <a:xfrm rot="5400000">
            <a:off x="5094288" y="2533650"/>
            <a:ext cx="51276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idx="1" type="body"/>
          </p:nvPr>
        </p:nvSpPr>
        <p:spPr>
          <a:xfrm rot="5400000">
            <a:off x="903288" y="552450"/>
            <a:ext cx="51276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7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7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7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9" name="Google Shape;79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9" name="Google Shape;109;p6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6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4" name="Google Shape;114;p6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6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20" name="Google Shape;120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6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0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1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1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8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8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8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8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8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0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0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47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4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9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0000"/>
                </a:solidFill>
              </a:rPr>
              <a:t>Machine-Level Programming II: Control</a:t>
            </a: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Systems Programming</a:t>
            </a:r>
            <a:b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aseline="3000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Lecture, Apr. 14, 2022</a:t>
            </a:r>
            <a:endParaRPr/>
          </a:p>
        </p:txBody>
      </p:sp>
      <p:sp>
        <p:nvSpPr>
          <p:cNvPr id="178" name="Google Shape;178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7759525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685800" y="4419600"/>
            <a:ext cx="76787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Jumping</a:t>
            </a:r>
            <a:endParaRPr/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81000" y="1397000"/>
            <a:ext cx="83820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different part of code depending on condition codes</a:t>
            </a:r>
            <a:endParaRPr/>
          </a:p>
        </p:txBody>
      </p:sp>
      <p:graphicFrame>
        <p:nvGraphicFramePr>
          <p:cNvPr id="322" name="Google Shape;322;p11"/>
          <p:cNvGraphicFramePr/>
          <p:nvPr/>
        </p:nvGraphicFramePr>
        <p:xfrm>
          <a:off x="1511300" y="243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{82A55EDA-24C4-45B8-9C92-A31B11A5FF11}</a:tableStyleId>
              </a:tblPr>
              <a:tblGrid>
                <a:gridCol w="1109675"/>
                <a:gridCol w="2216150"/>
                <a:gridCol w="2770175"/>
              </a:tblGrid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jX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jmp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Unconditional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jns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jge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jle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ja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jb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960"/>
                        <a:buFont typeface="Noto San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38100" marB="38100" marR="38100" marL="38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Branch Example (Old Style)</a:t>
            </a:r>
            <a:endParaRPr/>
          </a:p>
        </p:txBody>
      </p:sp>
      <p:sp>
        <p:nvSpPr>
          <p:cNvPr id="330" name="Google Shape;330;p12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4445000" y="1968500"/>
            <a:ext cx="43942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jle     .L4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subq    %rsi, %rax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       # x &lt;=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%rsi,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%rax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12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Generation</a:t>
            </a:r>
            <a:endParaRPr/>
          </a:p>
          <a:p>
            <a:pPr indent="0" lvl="1" marL="27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unix</a:t>
            </a:r>
            <a:r>
              <a:rPr b="1" lang="en-US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 gcc –Og -S control.c</a:t>
            </a:r>
            <a:endParaRPr b="1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3" name="Google Shape;333;p12"/>
          <p:cNvGraphicFramePr/>
          <p:nvPr/>
        </p:nvGraphicFramePr>
        <p:xfrm>
          <a:off x="4800600" y="50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{D8042C41-7C58-491D-97EF-C9457DB65421}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Expressing with Goto Code</a:t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3"/>
          <p:cNvSpPr txBox="1"/>
          <p:nvPr>
            <p:ph idx="1" type="body"/>
          </p:nvPr>
        </p:nvSpPr>
        <p:spPr>
          <a:xfrm>
            <a:off x="457200" y="1066800"/>
            <a:ext cx="81534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allows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/>
              <a:t>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 to position designated by label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4495800" y="2209800"/>
            <a:ext cx="3657600" cy="4103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absdiff_j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ntest = x &lt;=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(ntest)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goto Else;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366713" y="141605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381000" y="339725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ntest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(ntest) goto Else;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Done;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Conditional Expression Translation (Using Branches)</a:t>
            </a:r>
            <a:endParaRPr/>
          </a:p>
        </p:txBody>
      </p:sp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4330700" y="3886200"/>
            <a:ext cx="4432300" cy="2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52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 separate code regions for then &amp; else expressions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Execute appropriate one</a:t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x&gt;y ? x-y :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5181600" y="2362200"/>
            <a:ext cx="2933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?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5105400" y="40386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Then_Expr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eval =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Else_Expr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nt = !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(nt) result = eval;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1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Conditional Moves</a:t>
            </a:r>
            <a:endParaRPr/>
          </a:p>
        </p:txBody>
      </p:sp>
      <p:sp>
        <p:nvSpPr>
          <p:cNvPr id="368" name="Google Shape;368;p15"/>
          <p:cNvSpPr txBox="1"/>
          <p:nvPr>
            <p:ph idx="1" type="body"/>
          </p:nvPr>
        </p:nvSpPr>
        <p:spPr>
          <a:xfrm>
            <a:off x="63500" y="1219200"/>
            <a:ext cx="48895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Conditional Move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 supports: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if (Test) Dest 🡨 Src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Supported in post-1995 x86 processors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GCC tries to use them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But, only when known to be safe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Branches are very disruptive to instruction flow through pipelines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moves do not require control transfer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5" name="Google Shape;375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 Move Example</a:t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2286000" y="4267200"/>
            <a:ext cx="66421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absdiff: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%rdi, %rax  # 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subq    %rsi, %rax  # result = x-y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subq    %rdi, %rdx  # eval = y-x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cmpq    %rsi, %rdi  #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cmovle  %rdx, %rax  # if &lt;=, result = eval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absdiff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result = x-y;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= y-x;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16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{D8042C41-7C58-491D-97EF-C9457DB65421}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457200" y="11430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Bad Cases for Conditional Move</a:t>
            </a:r>
            <a:endParaRPr/>
          </a:p>
        </p:txBody>
      </p:sp>
      <p:sp>
        <p:nvSpPr>
          <p:cNvPr id="388" name="Google Shape;388;p17"/>
          <p:cNvSpPr txBox="1"/>
          <p:nvPr>
            <p:ph idx="1" type="body"/>
          </p:nvPr>
        </p:nvSpPr>
        <p:spPr>
          <a:xfrm>
            <a:off x="685800" y="21510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Both values get computed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Only makes sense when computations are very simple</a:t>
            </a:r>
            <a:endParaRPr sz="2000"/>
          </a:p>
        </p:txBody>
      </p:sp>
      <p:sp>
        <p:nvSpPr>
          <p:cNvPr id="389" name="Google Shape;389;p17"/>
          <p:cNvSpPr/>
          <p:nvPr/>
        </p:nvSpPr>
        <p:spPr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Test(x) ? Hard1(x) : Hard2(x);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457200" y="32766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Risky Computations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685800" y="42846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undesirable effects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p ? *p : 0;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457200" y="5029200"/>
            <a:ext cx="4724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 with side effects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685800" y="6037262"/>
            <a:ext cx="472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values get computed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side-effect free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 = x &gt; 0 ? x*=7 : x+=3;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03" name="Google Shape;403;p1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pcount_do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while 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Example</a:t>
            </a:r>
            <a:endParaRPr/>
          </a:p>
        </p:txBody>
      </p:sp>
      <p:sp>
        <p:nvSpPr>
          <p:cNvPr id="415" name="Google Shape;415;p19"/>
          <p:cNvSpPr txBox="1"/>
          <p:nvPr>
            <p:ph idx="1" type="body"/>
          </p:nvPr>
        </p:nvSpPr>
        <p:spPr>
          <a:xfrm>
            <a:off x="381000" y="49530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Count number of 1’s in argument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 (“popcount”)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conditional branch to either continue looping or to exit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/>
          <p:nvPr/>
        </p:nvSpPr>
        <p:spPr>
          <a:xfrm>
            <a:off x="-6300" y="-3175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759526" y="22225"/>
            <a:ext cx="1447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000000"/>
                </a:solidFill>
              </a:rPr>
              <a:t>Control: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Switch Statements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p20"/>
          <p:cNvSpPr/>
          <p:nvPr/>
        </p:nvSpPr>
        <p:spPr>
          <a:xfrm>
            <a:off x="290513" y="1066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“Do-While” Loop Compilation</a:t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2133600" y="4343400"/>
            <a:ext cx="5791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movl    $0, %eax		#  result = 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.L2:			# loop: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%rdi, %rdx	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andl    $1, %edx		#  t = x &amp; 0x1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addq    %rdx, %rax	#  result += 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shrq    %rdi		#  x &gt;&gt;=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jne     .L2		#  if (x) goto loop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rep;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20"/>
          <p:cNvGraphicFramePr/>
          <p:nvPr/>
        </p:nvGraphicFramePr>
        <p:xfrm>
          <a:off x="4724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{D8042C41-7C58-491D-97EF-C9457DB65421}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result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444500" y="1228725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3810000" y="12192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“Do-While” Translation</a:t>
            </a:r>
            <a:endParaRPr/>
          </a:p>
        </p:txBody>
      </p:sp>
      <p:sp>
        <p:nvSpPr>
          <p:cNvPr id="438" name="Google Shape;438;p21"/>
          <p:cNvSpPr txBox="1"/>
          <p:nvPr>
            <p:ph idx="1" type="body"/>
          </p:nvPr>
        </p:nvSpPr>
        <p:spPr>
          <a:xfrm>
            <a:off x="381000" y="3035300"/>
            <a:ext cx="838200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Body:</a:t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234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1625600" y="3146425"/>
            <a:ext cx="22225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4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304800" y="30861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#1</a:t>
            </a:r>
            <a:endParaRPr/>
          </a:p>
        </p:txBody>
      </p:sp>
      <p:sp>
        <p:nvSpPr>
          <p:cNvPr id="449" name="Google Shape;4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“Jump-to-middle” translation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5181600" y="2095501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test;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 rot="-5400000">
            <a:off x="3657600" y="3048000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to Middle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pcount_goto_jtm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#1</a:t>
            </a:r>
            <a:endParaRPr/>
          </a:p>
        </p:txBody>
      </p:sp>
      <p:sp>
        <p:nvSpPr>
          <p:cNvPr id="464" name="Google Shape;464;p23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goto starts loop at test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533400" y="15240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533400" y="3687764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“While” Translation #2</a:t>
            </a:r>
            <a:endParaRPr/>
          </a:p>
        </p:txBody>
      </p:sp>
      <p:sp>
        <p:nvSpPr>
          <p:cNvPr id="476" name="Google Shape;476;p24"/>
          <p:cNvSpPr txBox="1"/>
          <p:nvPr>
            <p:ph idx="1" type="body"/>
          </p:nvPr>
        </p:nvSpPr>
        <p:spPr>
          <a:xfrm>
            <a:off x="4267200" y="1752600"/>
            <a:ext cx="441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“Do-while” conversion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–O1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5257800" y="3352800"/>
            <a:ext cx="29083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done;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goto loop;</a:t>
            </a:r>
            <a:endParaRPr b="0" i="0" sz="3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1371600" y="2878138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24"/>
          <p:cNvSpPr/>
          <p:nvPr/>
        </p:nvSpPr>
        <p:spPr>
          <a:xfrm rot="-5400000">
            <a:off x="4038600" y="4178301"/>
            <a:ext cx="762000" cy="1524000"/>
          </a:xfrm>
          <a:custGeom>
            <a:rect b="b" l="l" r="r" t="t"/>
            <a:pathLst>
              <a:path extrusionOk="0" h="21600" w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457200" y="1447800"/>
            <a:ext cx="26162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4724400" y="1447800"/>
            <a:ext cx="2311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Do-While Version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pcount_goto_dw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(!x) goto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loop: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x &amp; 0x1;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&gt;&gt;=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if(x) goto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 b="1" i="0" sz="18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Loop Example #2</a:t>
            </a:r>
            <a:endParaRPr/>
          </a:p>
        </p:txBody>
      </p:sp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381000" y="5118100"/>
            <a:ext cx="83820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Compare to do-while version of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Initial conditional guards entrance to loop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Form</a:t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Update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38100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381000" y="2819400"/>
            <a:ext cx="4495800" cy="396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WSIZE 8*sizeof(int)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WSIZE;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bit =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5238750" y="838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5238750" y="17970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257800" y="27876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5276850" y="37782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7" name="Google Shape;517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“For” Loop 🡪 While Loop</a:t>
            </a: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381000" y="1676400"/>
            <a:ext cx="4419600" cy="1013098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514350" y="1143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447800" y="3962400"/>
            <a:ext cx="2819400" cy="2675091"/>
          </a:xfrm>
          <a:prstGeom prst="rect">
            <a:avLst/>
          </a:prstGeom>
          <a:solidFill>
            <a:srgbClr val="D0D0EF"/>
          </a:solidFill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1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590550" y="34290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While Version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438400" y="2895600"/>
            <a:ext cx="762000" cy="842963"/>
          </a:xfrm>
          <a:custGeom>
            <a:rect b="b" l="l" r="r" t="t"/>
            <a:pathLst>
              <a:path extrusionOk="0" h="21600" w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9" name="Google Shape;529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For-While Conversion</a:t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pcount_for_while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(unsigned long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size_t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result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</a:t>
            </a: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 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b="1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 &lt; WSIZE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bit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(x &gt;&gt; i) &amp; 0x1;</a:t>
            </a:r>
            <a:endParaRPr b="1" i="0" sz="1800" u="none" cap="none" strike="noStrike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result += bit;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438150" y="140335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8"/>
          <p:cNvSpPr/>
          <p:nvPr/>
        </p:nvSpPr>
        <p:spPr>
          <a:xfrm>
            <a:off x="438150" y="23622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8"/>
          <p:cNvSpPr/>
          <p:nvPr/>
        </p:nvSpPr>
        <p:spPr>
          <a:xfrm>
            <a:off x="457200" y="33528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8"/>
          <p:cNvSpPr/>
          <p:nvPr/>
        </p:nvSpPr>
        <p:spPr>
          <a:xfrm>
            <a:off x="476250" y="4343400"/>
            <a:ext cx="344805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p30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5" name="Google Shape;545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46" name="Google Shape;54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Control: Condition codes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Conditional branches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solidFill>
                  <a:srgbClr val="7F7F7F"/>
                </a:solidFill>
              </a:rPr>
              <a:t>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Switch Statements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Processor State (x86-64, Partial)</a:t>
            </a:r>
            <a:endParaRPr/>
          </a:p>
        </p:txBody>
      </p:sp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381000" y="1397000"/>
            <a:ext cx="3340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Information about currently executing program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data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runtime stack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Location of current code control point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%rip</a:t>
            </a:r>
            <a:r>
              <a:rPr lang="en-US"/>
              <a:t>, … 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Status of recent tests</a:t>
            </a:r>
            <a:br>
              <a:rPr lang="en-US"/>
            </a:br>
            <a:r>
              <a:rPr lang="en-US"/>
              <a:t>(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CF, ZF, SF, OF</a:t>
            </a:r>
            <a:r>
              <a:rPr lang="en-US"/>
              <a:t> )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4466772" y="1828800"/>
            <a:ext cx="1026974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981200" y="5638800"/>
            <a:ext cx="1898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stack 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6676572" y="5334000"/>
            <a:ext cx="20637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cap="flat" cmpd="sng" w="255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7189788" y="6019800"/>
            <a:ext cx="180181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Condition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07" name="Google Shape;207;p3"/>
            <p:cNvSpPr/>
            <p:nvPr/>
          </p:nvSpPr>
          <p:spPr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7244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7244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7244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7244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7244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7244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724400" y="4800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7244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62000" y="1143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%rax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62000" y="17526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%rbx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62000" y="2362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%rcx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62000" y="29718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62000" y="35814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62000" y="41910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%rdi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62000" y="5410200"/>
              <a:ext cx="3556000" cy="5334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3"/>
          <p:cNvCxnSpPr>
            <a:endCxn id="207" idx="1"/>
          </p:cNvCxnSpPr>
          <p:nvPr/>
        </p:nvCxnSpPr>
        <p:spPr>
          <a:xfrm flipH="1" rot="10800000">
            <a:off x="3657672" y="4528457"/>
            <a:ext cx="809100" cy="1186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3" name="Google Shape;553;p31"/>
          <p:cNvSpPr txBox="1"/>
          <p:nvPr>
            <p:ph type="title"/>
          </p:nvPr>
        </p:nvSpPr>
        <p:spPr>
          <a:xfrm>
            <a:off x="4622800" y="254000"/>
            <a:ext cx="414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554" name="Google Shape;554;p31"/>
          <p:cNvSpPr txBox="1"/>
          <p:nvPr>
            <p:ph idx="1" type="body"/>
          </p:nvPr>
        </p:nvSpPr>
        <p:spPr>
          <a:xfrm>
            <a:off x="4953000" y="18034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case labels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5 &amp; 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Fall through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Missing cases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Here: 4</a:t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2" name="Google Shape;562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 Structure</a:t>
            </a:r>
            <a:endParaRPr/>
          </a:p>
        </p:txBody>
      </p:sp>
      <p:sp>
        <p:nvSpPr>
          <p:cNvPr id="563" name="Google Shape;563;p32"/>
          <p:cNvSpPr/>
          <p:nvPr/>
        </p:nvSpPr>
        <p:spPr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6030913" y="15875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"/>
          <p:cNvSpPr/>
          <p:nvPr/>
        </p:nvSpPr>
        <p:spPr>
          <a:xfrm>
            <a:off x="6030913" y="25781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2"/>
          <p:cNvSpPr/>
          <p:nvPr/>
        </p:nvSpPr>
        <p:spPr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6030913" y="3568700"/>
            <a:ext cx="10048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2"/>
          <p:cNvSpPr/>
          <p:nvPr/>
        </p:nvSpPr>
        <p:spPr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Block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2"/>
          <p:cNvSpPr/>
          <p:nvPr/>
        </p:nvSpPr>
        <p:spPr>
          <a:xfrm>
            <a:off x="5694363" y="5702300"/>
            <a:ext cx="1309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/>
          <p:nvPr/>
        </p:nvSpPr>
        <p:spPr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Targ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>
            <a:off x="3111500" y="1701800"/>
            <a:ext cx="8524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jtab: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goto *JTab[x];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9" name="Google Shape;579;p32"/>
          <p:cNvSpPr/>
          <p:nvPr/>
        </p:nvSpPr>
        <p:spPr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switch(x) {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val_0: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• • •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case val_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-1: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2"/>
          <p:cNvSpPr/>
          <p:nvPr/>
        </p:nvSpPr>
        <p:spPr>
          <a:xfrm>
            <a:off x="285750" y="1295400"/>
            <a:ext cx="13906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2"/>
          <p:cNvSpPr/>
          <p:nvPr/>
        </p:nvSpPr>
        <p:spPr>
          <a:xfrm>
            <a:off x="271463" y="4724400"/>
            <a:ext cx="2633859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(Extended C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2"/>
          <p:cNvSpPr/>
          <p:nvPr/>
        </p:nvSpPr>
        <p:spPr>
          <a:xfrm>
            <a:off x="3725863" y="1282700"/>
            <a:ext cx="12684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2"/>
          <p:cNvSpPr/>
          <p:nvPr/>
        </p:nvSpPr>
        <p:spPr>
          <a:xfrm>
            <a:off x="6923088" y="1219200"/>
            <a:ext cx="146208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Targets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0" name="Google Shape;590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591" name="Google Shape;591;p33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304800" y="4267200"/>
            <a:ext cx="76200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4" name="Google Shape;594;p33"/>
          <p:cNvCxnSpPr/>
          <p:nvPr/>
        </p:nvCxnSpPr>
        <p:spPr>
          <a:xfrm rot="10800000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5" name="Google Shape;595;p33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range of values takes default?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Note that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not initialized here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7" name="Google Shape;597;p33"/>
          <p:cNvGraphicFramePr/>
          <p:nvPr/>
        </p:nvGraphicFramePr>
        <p:xfrm>
          <a:off x="5181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{D8042C41-7C58-491D-97EF-C9457DB65421}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 Statement Example</a:t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switch_eg(long x, long y, long z)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w;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76200" y="5334000"/>
            <a:ext cx="100488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Indirect </a:t>
            </a:r>
            <a:b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4"/>
          <p:cNvSpPr/>
          <p:nvPr/>
        </p:nvSpPr>
        <p:spPr>
          <a:xfrm>
            <a:off x="1066800" y="5410200"/>
            <a:ext cx="631825" cy="381000"/>
          </a:xfrm>
          <a:prstGeom prst="rightArrow">
            <a:avLst>
              <a:gd fmla="val 50000" name="adj1"/>
              <a:gd fmla="val 50019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8" name="Google Shape;608;p34"/>
          <p:cNvSpPr/>
          <p:nvPr/>
        </p:nvSpPr>
        <p:spPr>
          <a:xfrm>
            <a:off x="6172200" y="2286000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4"/>
          <p:cNvSpPr/>
          <p:nvPr/>
        </p:nvSpPr>
        <p:spPr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34"/>
          <p:cNvSpPr/>
          <p:nvPr/>
        </p:nvSpPr>
        <p:spPr>
          <a:xfrm>
            <a:off x="393700" y="381635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4"/>
          <p:cNvSpPr/>
          <p:nvPr/>
        </p:nvSpPr>
        <p:spPr>
          <a:xfrm>
            <a:off x="1143000" y="4241800"/>
            <a:ext cx="5867400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switch_eg: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  %rdx,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  $6, %rdi      # x:6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ja      .L8           # Use default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jmp     *.L4(,%rdi,8) # goto *JTab[x]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7" name="Google Shape;617;p3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8" name="Google Shape;618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Setup Explanation</a:t>
            </a:r>
            <a:endParaRPr/>
          </a:p>
        </p:txBody>
      </p:sp>
      <p:sp>
        <p:nvSpPr>
          <p:cNvPr id="619" name="Google Shape;619;p35"/>
          <p:cNvSpPr txBox="1"/>
          <p:nvPr>
            <p:ph idx="1" type="body"/>
          </p:nvPr>
        </p:nvSpPr>
        <p:spPr>
          <a:xfrm>
            <a:off x="381000" y="1447800"/>
            <a:ext cx="8382000" cy="5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Table Structure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target requires 8 bytes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Base address at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Jumping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.L8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target is denoted by label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.L8</a:t>
            </a:r>
            <a:endParaRPr/>
          </a:p>
          <a:p>
            <a:pPr indent="-1460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Indirect: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 *.L4(,%rdi,8)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Start of jump table: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scale by factor of 8 (addresses are 8 bytes)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target from effective Address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.L4 + x*8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Only for  0 ≤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/>
              <a:t> ≤ 6</a:t>
            </a:r>
            <a:endParaRPr/>
          </a:p>
        </p:txBody>
      </p:sp>
      <p:sp>
        <p:nvSpPr>
          <p:cNvPr id="620" name="Google Shape;620;p35"/>
          <p:cNvSpPr/>
          <p:nvPr/>
        </p:nvSpPr>
        <p:spPr>
          <a:xfrm>
            <a:off x="5257800" y="1646238"/>
            <a:ext cx="12461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5"/>
          <p:cNvSpPr/>
          <p:nvPr/>
        </p:nvSpPr>
        <p:spPr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/>
          <p:nvPr/>
        </p:nvSpPr>
        <p:spPr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.section	.rodata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.align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.L3	# 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.L5	# x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.L9	# x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.L8	# x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.quad	.L7	# x = 6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8" name="Google Shape;628;p3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9" name="Google Shape;629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 Table</a:t>
            </a:r>
            <a:endParaRPr/>
          </a:p>
        </p:txBody>
      </p:sp>
      <p:sp>
        <p:nvSpPr>
          <p:cNvPr id="630" name="Google Shape;630;p36"/>
          <p:cNvSpPr/>
          <p:nvPr/>
        </p:nvSpPr>
        <p:spPr>
          <a:xfrm>
            <a:off x="292100" y="1371600"/>
            <a:ext cx="345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5738" lvl="0" marL="1857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    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     // .L5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      // .L9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  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   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p36"/>
          <p:cNvCxnSpPr/>
          <p:nvPr/>
        </p:nvCxnSpPr>
        <p:spPr>
          <a:xfrm>
            <a:off x="3581400" y="2743200"/>
            <a:ext cx="1371600" cy="27241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36"/>
          <p:cNvCxnSpPr/>
          <p:nvPr/>
        </p:nvCxnSpPr>
        <p:spPr>
          <a:xfrm flipH="1" rot="10800000">
            <a:off x="3568700" y="2146300"/>
            <a:ext cx="1390650" cy="736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4" name="Google Shape;634;p36"/>
          <p:cNvCxnSpPr/>
          <p:nvPr/>
        </p:nvCxnSpPr>
        <p:spPr>
          <a:xfrm flipH="1" rot="10800000">
            <a:off x="3570288" y="2906713"/>
            <a:ext cx="1392237" cy="236537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5" name="Google Shape;635;p36"/>
          <p:cNvCxnSpPr/>
          <p:nvPr/>
        </p:nvCxnSpPr>
        <p:spPr>
          <a:xfrm>
            <a:off x="3575050" y="3403600"/>
            <a:ext cx="1390650" cy="271463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p36"/>
          <p:cNvCxnSpPr/>
          <p:nvPr/>
        </p:nvCxnSpPr>
        <p:spPr>
          <a:xfrm>
            <a:off x="3581400" y="3670300"/>
            <a:ext cx="1373188" cy="17970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36"/>
          <p:cNvCxnSpPr/>
          <p:nvPr/>
        </p:nvCxnSpPr>
        <p:spPr>
          <a:xfrm>
            <a:off x="3581400" y="3905250"/>
            <a:ext cx="1295400" cy="6667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8" name="Google Shape;638;p36"/>
          <p:cNvCxnSpPr/>
          <p:nvPr/>
        </p:nvCxnSpPr>
        <p:spPr>
          <a:xfrm>
            <a:off x="3581400" y="4159250"/>
            <a:ext cx="1295400" cy="6413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4" name="Google Shape;644;p3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5" name="Google Shape;645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1)</a:t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  # 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imulq   %rdx, %rax  # y*z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case 1:	  // .L3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y*z;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8" name="Google Shape;648;p37"/>
          <p:cNvGraphicFramePr/>
          <p:nvPr/>
        </p:nvGraphicFramePr>
        <p:xfrm>
          <a:off x="1752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{D8042C41-7C58-491D-97EF-C9457DB65421}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4" name="Google Shape;654;p3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5" name="Google Shape;655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Handling Fall-Through</a:t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8"/>
          <p:cNvSpPr/>
          <p:nvPr/>
        </p:nvSpPr>
        <p:spPr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1;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38"/>
          <p:cNvSpPr/>
          <p:nvPr/>
        </p:nvSpPr>
        <p:spPr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goto merge;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38"/>
          <p:cNvSpPr/>
          <p:nvPr/>
        </p:nvSpPr>
        <p:spPr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Google Shape;660;p38"/>
          <p:cNvCxnSpPr>
            <a:endCxn id="658" idx="1"/>
          </p:cNvCxnSpPr>
          <p:nvPr/>
        </p:nvCxnSpPr>
        <p:spPr>
          <a:xfrm flipH="1" rot="10800000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1" name="Google Shape;661;p38"/>
          <p:cNvCxnSpPr>
            <a:endCxn id="657" idx="1"/>
          </p:cNvCxnSpPr>
          <p:nvPr/>
        </p:nvCxnSpPr>
        <p:spPr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2" name="Google Shape;662;p38"/>
          <p:cNvCxnSpPr>
            <a:stCxn id="658" idx="2"/>
          </p:cNvCxnSpPr>
          <p:nvPr/>
        </p:nvCxnSpPr>
        <p:spPr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9" name="Google Shape;669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2, x == 3)</a:t>
            </a:r>
            <a:endParaRPr/>
          </a:p>
        </p:txBody>
      </p:sp>
      <p:sp>
        <p:nvSpPr>
          <p:cNvPr id="670" name="Google Shape;670;p39"/>
          <p:cNvSpPr/>
          <p:nvPr/>
        </p:nvSpPr>
        <p:spPr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.L5:                  # Case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%rsi,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cqto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idivq   %rcx       #  y/z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jmp     .L6        #  goto merge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.L9:                  # Case 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movl  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                  # merge: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addq    %rcx, %rax #  w +=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39"/>
          <p:cNvSpPr/>
          <p:nvPr/>
        </p:nvSpPr>
        <p:spPr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w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y/z;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Fall Through */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+=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2" name="Google Shape;672;p39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{D8042C41-7C58-491D-97EF-C9457DB65421}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8" name="Google Shape;678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Blocks (x == 5, x == 6, default)</a:t>
            </a:r>
            <a:endParaRPr/>
          </a:p>
        </p:txBody>
      </p:sp>
      <p:sp>
        <p:nvSpPr>
          <p:cNvPr id="680" name="Google Shape;680;p40"/>
          <p:cNvSpPr/>
          <p:nvPr/>
        </p:nvSpPr>
        <p:spPr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.L7:               # Case 5,6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$1, %eax   #  w = 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%rdx, %rax #  w -= z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.L8:               # Default: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$2, %eax   #  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40"/>
          <p:cNvSpPr/>
          <p:nvPr/>
        </p:nvSpPr>
        <p:spPr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switch(x) 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  // .L7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case 6:  // .L7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-= z;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default: // .L8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 = 2;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82" name="Google Shape;682;p40"/>
          <p:cNvGraphicFramePr/>
          <p:nvPr/>
        </p:nvGraphicFramePr>
        <p:xfrm>
          <a:off x="38100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{D8042C41-7C58-491D-97EF-C9457DB65421}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(Implicit Setting)</a:t>
            </a:r>
            <a:endParaRPr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Single bit registers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CF</a:t>
            </a:r>
            <a:r>
              <a:rPr lang="en-US"/>
              <a:t>	 Carry Flag (for unsigned)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SF</a:t>
            </a:r>
            <a:r>
              <a:rPr lang="en-US"/>
              <a:t>  Sign Flag (for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ZF</a:t>
            </a:r>
            <a:r>
              <a:rPr lang="en-US"/>
              <a:t>	 Zero Flag	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/>
              <a:t>  Overflow Flag (for signed)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Implicitly set (think of it as side effect) by arithmetic operations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addq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/>
              <a:t> ↔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 a+b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(unsigned overflow)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== 0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 &lt; 0</a:t>
            </a:r>
            <a:r>
              <a:rPr lang="en-US"/>
              <a:t> (as signed)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b&gt;0 &amp;&amp; t&lt;0) || (a&lt;0 &amp;&amp; b&lt;0 &amp;&amp; t&gt;=0)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Not set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instruction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p4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41"/>
          <p:cNvSpPr txBox="1"/>
          <p:nvPr>
            <p:ph type="title"/>
          </p:nvPr>
        </p:nvSpPr>
        <p:spPr>
          <a:xfrm>
            <a:off x="4572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Summarizing</a:t>
            </a:r>
            <a:endParaRPr/>
          </a:p>
        </p:txBody>
      </p:sp>
      <p:sp>
        <p:nvSpPr>
          <p:cNvPr id="690" name="Google Shape;690;p41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if-then-else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do-while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while, for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 Control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jump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move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Indirect jump (via jump tables)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generates code sequence to implement more complex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Standard Techniques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 converted to do-while or jump-to-middle form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Large switch statements use jump tables</a:t>
            </a:r>
            <a:endParaRPr/>
          </a:p>
          <a:p>
            <a:pPr indent="-285750" lvl="1" marL="546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Sparse switch statements may use decision trees (if-elseif-elseif-else)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7" name="Google Shape;697;p4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98" name="Google Shape;698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Today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Control: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 &amp; conditional moves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Loops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Switch statements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Next Time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/ return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call discipline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Compare)</a:t>
            </a:r>
            <a:endParaRPr/>
          </a:p>
        </p:txBody>
      </p:sp>
      <p:sp>
        <p:nvSpPr>
          <p:cNvPr id="239" name="Google Shape;239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Compare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cmpq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a-b</a:t>
            </a:r>
            <a:r>
              <a:rPr lang="en-US"/>
              <a:t> without setting destination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CF set</a:t>
            </a:r>
            <a:r>
              <a:rPr lang="en-US"/>
              <a:t> if carry out from most significant bit (used for unsigned comparisons)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 == b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if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(a-b) &lt; 0</a:t>
            </a:r>
            <a:r>
              <a:rPr lang="en-US"/>
              <a:t> (as signed)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OF set</a:t>
            </a:r>
            <a:r>
              <a:rPr lang="en-US"/>
              <a:t> if two’s-complement (signed) overflow</a:t>
            </a:r>
            <a:br>
              <a:rPr lang="en-US"/>
            </a:b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(a&gt;0 &amp;&amp; b&lt;0 &amp;&amp; (a-b)&lt;0) || (a&lt;0 &amp;&amp; b&gt;0 &amp;&amp; (a-b)&gt;0)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 Codes (Explicit Setting: Test)</a:t>
            </a:r>
            <a:endParaRPr/>
          </a:p>
        </p:txBody>
      </p:sp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Setting by Test instruction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</a:t>
            </a:r>
            <a:r>
              <a:rPr lang="en-US"/>
              <a:t>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r>
              <a:rPr lang="en-US"/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endParaRPr/>
          </a:p>
          <a:p>
            <a:pPr indent="-101600" lvl="2" marL="6032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testq b,a</a:t>
            </a:r>
            <a:r>
              <a:rPr lang="en-US"/>
              <a:t> like computing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</a:t>
            </a:r>
            <a:r>
              <a:rPr lang="en-US"/>
              <a:t> without setting destination 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Sets condition codes based on value of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Src1</a:t>
            </a:r>
            <a:r>
              <a:rPr lang="en-US"/>
              <a:t> &amp;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Src2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 have one of the operands be a mask</a:t>
            </a:r>
            <a:endParaRPr/>
          </a:p>
          <a:p>
            <a:pPr indent="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ZF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== 0</a:t>
            </a:r>
            <a:endParaRPr/>
          </a:p>
          <a:p>
            <a:pPr indent="-139700" lvl="1" marL="317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SF set</a:t>
            </a:r>
            <a:r>
              <a:rPr lang="en-US"/>
              <a:t> when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a&amp;b &lt; 0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</a:t>
            </a:r>
            <a:endParaRPr/>
          </a:p>
        </p:txBody>
      </p:sp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low-order byte of destination to 0 or 1 based on combinations of condition codes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7 bytes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7"/>
          <p:cNvGraphicFramePr/>
          <p:nvPr/>
        </p:nvGraphicFramePr>
        <p:xfrm>
          <a:off x="1295400" y="297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{82A55EDA-24C4-45B8-9C92-A31B11A5FF11}</a:tableStyleId>
              </a:tblPr>
              <a:tblGrid>
                <a:gridCol w="1109675"/>
                <a:gridCol w="2216150"/>
                <a:gridCol w="2770175"/>
              </a:tblGrid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SetX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/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/ Not Zero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setns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~SF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Nonnegative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setge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setle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(SF^OF)|ZF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or Equal (Signed)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seta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~CF&amp;~ZF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Above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setb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CF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Below (unsigned)</a:t>
                      </a:r>
                      <a:endParaRPr sz="1400" u="none" cap="none" strike="noStrike"/>
                    </a:p>
                  </a:txBody>
                  <a:tcPr marT="25400" marB="25400" marR="25400" marL="254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63" name="Google Shape;263;p8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3495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byte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%al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%cl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%dil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%spl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%bpl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%r15b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/>
          <p:nvPr/>
        </p:nvSpPr>
        <p:spPr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cmpq   %rsi, %rdi   # Compare x:y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setg   %al          # Set when &gt;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movzbl %al, %eax    # Zero rest of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9"/>
          <p:cNvSpPr txBox="1"/>
          <p:nvPr>
            <p:ph type="title"/>
          </p:nvPr>
        </p:nvSpPr>
        <p:spPr>
          <a:xfrm>
            <a:off x="3810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Reading Condition Codes (Cont.)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381000" y="1155700"/>
            <a:ext cx="5880100" cy="3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SetX Instructions: 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single byte based on combination of condition codes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of addressable byte registers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alter remaining bytes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Typically use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movzbl</a:t>
            </a:r>
            <a:r>
              <a:rPr lang="en-US"/>
              <a:t> to finish job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32-bit instructions also set upper 32 bits to 0</a:t>
            </a: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411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gt (long x, long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 &gt;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5" name="Google Shape;305;p9"/>
          <p:cNvGraphicFramePr/>
          <p:nvPr/>
        </p:nvGraphicFramePr>
        <p:xfrm>
          <a:off x="5638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{D8042C41-7C58-491D-97EF-C9457DB65421}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2012-09-13T15:33:55Z</dcterms:created>
  <dc:creator>Markus Pueschel</dc:creator>
</cp:coreProperties>
</file>