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9144000"/>
  <p:notesSz cx="7302500" cy="9586900"/>
  <p:embeddedFontLst>
    <p:embeddedFont>
      <p:font typeface="Arial Narrow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44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2" roundtripDataSignature="AMtx7mhFSU8abtkbhUchtn2qvcvLpDyr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97D792-F0E1-4A6B-83EB-CA33DB20989A}">
  <a:tblStyle styleId="{0297D792-F0E1-4A6B-83EB-CA33DB20989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4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ArialNarrow-regular.fntdata"/><Relationship Id="rId47" Type="http://schemas.openxmlformats.org/officeDocument/2006/relationships/slide" Target="slides/slide41.xml"/><Relationship Id="rId49" Type="http://schemas.openxmlformats.org/officeDocument/2006/relationships/font" Target="fonts/ArialNarrow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ArialNarrow-boldItalic.fntdata"/><Relationship Id="rId50" Type="http://schemas.openxmlformats.org/officeDocument/2006/relationships/font" Target="fonts/ArialNarrow-italic.fntdata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1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2" name="Google Shape;222;p2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22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7" name="Google Shape;267;p2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24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2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2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p2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7" name="Google Shape;417;p3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p3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Google Shape;476;p3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Google Shape;506;p3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6" name="Google Shape;536;p3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6" name="Google Shape;566;p3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2" name="Google Shape;572;p3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8" name="Google Shape;578;p3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0xf000 + 0x8 = 0xf008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0xf000 + 0x0100 = 0xf100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0xf000 + 4*0x0100 = 0xf400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2*0xf000 + 0x80 = 0x1d080</a:t>
            </a:r>
            <a:endParaRPr/>
          </a:p>
        </p:txBody>
      </p:sp>
      <p:sp>
        <p:nvSpPr>
          <p:cNvPr id="579" name="Google Shape;579;p37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8" name="Google Shape;588;p3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9" name="Google Shape;589;p38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5" name="Google Shape;595;p3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5" name="Google Shape;605;p4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2" name="Google Shape;612;p4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9" name="Google Shape;619;p4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8" name="Google Shape;628;p4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7" name="Google Shape;637;p4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8" name="Google Shape;638;p44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10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1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6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6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5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5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6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6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7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7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57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7" name="Google Shape;57;p57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8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8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1" name="Google Shape;61;p58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8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6" name="Google Shape;26;p48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9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5" name="Google Shape;35;p5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6" name="Google Shape;36;p5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7" name="Google Shape;37;p5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2" name="Google Shape;42;p5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5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4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5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5"/>
          <p:cNvSpPr txBox="1"/>
          <p:nvPr/>
        </p:nvSpPr>
        <p:spPr>
          <a:xfrm>
            <a:off x="7700977" y="-27000"/>
            <a:ext cx="150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5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45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" name="Google Shape;16;p45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685800" y="1708150"/>
            <a:ext cx="7772400" cy="1720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Machine-Level Programming I: Basics</a:t>
            </a:r>
            <a:br>
              <a:rPr lang="en-US"/>
            </a:br>
            <a:br>
              <a:rPr lang="en-US"/>
            </a:br>
            <a:r>
              <a:rPr b="0" lang="en-US" sz="2000"/>
              <a:t>System Programming</a:t>
            </a:r>
            <a:r>
              <a:rPr b="0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lang="en-US" sz="2000"/>
            </a:br>
            <a:r>
              <a:rPr b="0" lang="en-US" sz="2000"/>
              <a:t>Apr. 7, 2022</a:t>
            </a:r>
            <a:endParaRPr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Instructor: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>
                <a:solidFill>
                  <a:srgbClr val="000000"/>
                </a:solidFill>
              </a:rPr>
              <a:t>Amiran Malania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/>
          <p:nvPr/>
        </p:nvSpPr>
        <p:spPr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2"/>
          <p:cNvSpPr txBox="1"/>
          <p:nvPr>
            <p:ph type="title"/>
          </p:nvPr>
        </p:nvSpPr>
        <p:spPr>
          <a:xfrm>
            <a:off x="304800" y="304800"/>
            <a:ext cx="72263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Assembly/Machine Code View</a:t>
            </a:r>
            <a:endParaRPr/>
          </a:p>
        </p:txBody>
      </p:sp>
      <p:sp>
        <p:nvSpPr>
          <p:cNvPr id="127" name="Google Shape;127;p12"/>
          <p:cNvSpPr txBox="1"/>
          <p:nvPr>
            <p:ph idx="1" type="body"/>
          </p:nvPr>
        </p:nvSpPr>
        <p:spPr>
          <a:xfrm>
            <a:off x="519113" y="3352800"/>
            <a:ext cx="4852987" cy="309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7013" lvl="0" marL="2270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/>
              <a:t>Programmer-Visible State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 sz="2000"/>
              <a:t>PC: Program counter</a:t>
            </a:r>
            <a:endParaRPr b="1" sz="2000"/>
          </a:p>
          <a:p>
            <a:pPr indent="-165100" lvl="2" marL="8397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Address of next instruction</a:t>
            </a:r>
            <a:endParaRPr/>
          </a:p>
          <a:p>
            <a:pPr indent="-165100" lvl="2" marL="8397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Called “RIP” (x86-64)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 sz="2000"/>
              <a:t>Register file</a:t>
            </a:r>
            <a:endParaRPr b="1" sz="2000"/>
          </a:p>
          <a:p>
            <a:pPr indent="-165100" lvl="2" marL="8397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Heavily used program data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 sz="2000"/>
              <a:t>Condition codes</a:t>
            </a:r>
            <a:endParaRPr b="1" sz="2000"/>
          </a:p>
          <a:p>
            <a:pPr indent="-165100" lvl="2" marL="8397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Store status information about most recent arithmetic or logical operation</a:t>
            </a:r>
            <a:endParaRPr sz="1800"/>
          </a:p>
          <a:p>
            <a:pPr indent="-165100" lvl="2" marL="8397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Used for conditional branching</a:t>
            </a:r>
            <a:endParaRPr/>
          </a:p>
        </p:txBody>
      </p:sp>
      <p:sp>
        <p:nvSpPr>
          <p:cNvPr id="128" name="Google Shape;128;p12"/>
          <p:cNvSpPr/>
          <p:nvPr/>
        </p:nvSpPr>
        <p:spPr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2362200" y="1371600"/>
            <a:ext cx="1676400" cy="7620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6019800" y="1066800"/>
            <a:ext cx="1752600" cy="22098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2"/>
          <p:cNvSpPr txBox="1"/>
          <p:nvPr/>
        </p:nvSpPr>
        <p:spPr>
          <a:xfrm>
            <a:off x="6324600" y="1730102"/>
            <a:ext cx="1143000" cy="101309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12"/>
          <p:cNvCxnSpPr/>
          <p:nvPr/>
        </p:nvCxnSpPr>
        <p:spPr>
          <a:xfrm>
            <a:off x="4267200" y="1701800"/>
            <a:ext cx="1752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33" name="Google Shape;133;p12"/>
          <p:cNvCxnSpPr/>
          <p:nvPr/>
        </p:nvCxnSpPr>
        <p:spPr>
          <a:xfrm>
            <a:off x="4267200" y="2235200"/>
            <a:ext cx="1752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34" name="Google Shape;134;p12"/>
          <p:cNvCxnSpPr/>
          <p:nvPr/>
        </p:nvCxnSpPr>
        <p:spPr>
          <a:xfrm>
            <a:off x="4267200" y="2768600"/>
            <a:ext cx="1752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lg" w="lg" type="triangle"/>
            <a:tailEnd len="sm" w="sm" type="none"/>
          </a:ln>
        </p:spPr>
      </p:cxnSp>
      <p:sp>
        <p:nvSpPr>
          <p:cNvPr id="135" name="Google Shape;135;p12"/>
          <p:cNvSpPr txBox="1"/>
          <p:nvPr/>
        </p:nvSpPr>
        <p:spPr>
          <a:xfrm>
            <a:off x="4267200" y="1295400"/>
            <a:ext cx="175260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2"/>
          <p:cNvSpPr txBox="1"/>
          <p:nvPr/>
        </p:nvSpPr>
        <p:spPr>
          <a:xfrm>
            <a:off x="4267200" y="1854200"/>
            <a:ext cx="175260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2"/>
          <p:cNvSpPr txBox="1"/>
          <p:nvPr/>
        </p:nvSpPr>
        <p:spPr>
          <a:xfrm>
            <a:off x="4267200" y="2387600"/>
            <a:ext cx="167640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2"/>
          <p:cNvSpPr/>
          <p:nvPr/>
        </p:nvSpPr>
        <p:spPr>
          <a:xfrm>
            <a:off x="2667000" y="2286000"/>
            <a:ext cx="1066800" cy="6858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2"/>
          <p:cNvSpPr txBox="1"/>
          <p:nvPr>
            <p:ph idx="2" type="body"/>
          </p:nvPr>
        </p:nvSpPr>
        <p:spPr>
          <a:xfrm>
            <a:off x="5372100" y="3702050"/>
            <a:ext cx="3619500" cy="156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1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b="1" lang="en-US" sz="2000"/>
              <a:t>Memory</a:t>
            </a:r>
            <a:endParaRPr/>
          </a:p>
          <a:p>
            <a:pPr indent="-165100" lvl="2" marL="5715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Byte addressable array</a:t>
            </a:r>
            <a:endParaRPr/>
          </a:p>
          <a:p>
            <a:pPr indent="-165100" lvl="2" marL="5715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Code and user data</a:t>
            </a:r>
            <a:endParaRPr/>
          </a:p>
          <a:p>
            <a:pPr indent="-165100" lvl="2" marL="5715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Stack to support procedures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/>
          <p:nvPr/>
        </p:nvSpPr>
        <p:spPr>
          <a:xfrm>
            <a:off x="1101725" y="2514600"/>
            <a:ext cx="727075" cy="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1101725" y="3655700"/>
            <a:ext cx="727075" cy="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828675" y="4724400"/>
            <a:ext cx="1000125" cy="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3"/>
          <p:cNvSpPr/>
          <p:nvPr/>
        </p:nvSpPr>
        <p:spPr>
          <a:xfrm>
            <a:off x="828675" y="5867400"/>
            <a:ext cx="1000125" cy="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13"/>
          <p:cNvCxnSpPr/>
          <p:nvPr/>
        </p:nvCxnSpPr>
        <p:spPr>
          <a:xfrm>
            <a:off x="3989388" y="2977233"/>
            <a:ext cx="0" cy="68036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9" name="Google Shape;149;p13"/>
          <p:cNvSpPr/>
          <p:nvPr/>
        </p:nvSpPr>
        <p:spPr>
          <a:xfrm>
            <a:off x="4295774" y="3124200"/>
            <a:ext cx="3032125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 –Og -S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3"/>
          <p:cNvSpPr/>
          <p:nvPr/>
        </p:nvSpPr>
        <p:spPr>
          <a:xfrm>
            <a:off x="4279900" y="4191000"/>
            <a:ext cx="304800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Assembler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3"/>
          <p:cNvSpPr/>
          <p:nvPr/>
        </p:nvSpPr>
        <p:spPr>
          <a:xfrm>
            <a:off x="4295775" y="5334000"/>
            <a:ext cx="2638425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3"/>
          <p:cNvSpPr/>
          <p:nvPr/>
        </p:nvSpPr>
        <p:spPr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program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p1.c p2.c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Asm program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p1.s p2.s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2144713" y="4800600"/>
            <a:ext cx="3721100" cy="397545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program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p1.o p2.o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3"/>
          <p:cNvSpPr/>
          <p:nvPr/>
        </p:nvSpPr>
        <p:spPr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 program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13"/>
          <p:cNvCxnSpPr/>
          <p:nvPr/>
        </p:nvCxnSpPr>
        <p:spPr>
          <a:xfrm>
            <a:off x="3989388" y="4055145"/>
            <a:ext cx="0" cy="72640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7" name="Google Shape;157;p13"/>
          <p:cNvCxnSpPr/>
          <p:nvPr/>
        </p:nvCxnSpPr>
        <p:spPr>
          <a:xfrm>
            <a:off x="3989388" y="5198145"/>
            <a:ext cx="0" cy="72640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" name="Google Shape;158;p13"/>
          <p:cNvSpPr/>
          <p:nvPr/>
        </p:nvSpPr>
        <p:spPr>
          <a:xfrm>
            <a:off x="6858000" y="4800600"/>
            <a:ext cx="2044700" cy="705321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libraries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13"/>
          <p:cNvCxnSpPr/>
          <p:nvPr/>
        </p:nvCxnSpPr>
        <p:spPr>
          <a:xfrm flipH="1">
            <a:off x="5865813" y="5334000"/>
            <a:ext cx="990600" cy="91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" name="Google Shape;160;p13"/>
          <p:cNvSpPr txBox="1"/>
          <p:nvPr>
            <p:ph type="title"/>
          </p:nvPr>
        </p:nvSpPr>
        <p:spPr>
          <a:xfrm>
            <a:off x="381000" y="341312"/>
            <a:ext cx="69977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Turning C into Object Code</a:t>
            </a:r>
            <a:endParaRPr/>
          </a:p>
        </p:txBody>
      </p:sp>
      <p:sp>
        <p:nvSpPr>
          <p:cNvPr id="161" name="Google Shape;161;p13"/>
          <p:cNvSpPr txBox="1"/>
          <p:nvPr>
            <p:ph idx="1" type="body"/>
          </p:nvPr>
        </p:nvSpPr>
        <p:spPr>
          <a:xfrm>
            <a:off x="290513" y="990600"/>
            <a:ext cx="8307387" cy="146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1" marL="5603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Code in files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p1.c p2.c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Compile with command: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gcc –Og p1.c p2.c -o p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165100" lvl="2" marL="8397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Use basic optimizations (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-Og</a:t>
            </a:r>
            <a:r>
              <a:rPr lang="en-US"/>
              <a:t>) [New to recent versions of GCC]</a:t>
            </a:r>
            <a:endParaRPr/>
          </a:p>
          <a:p>
            <a:pPr indent="-165100" lvl="2" marL="8397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Put resulting binary in file 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type="title"/>
          </p:nvPr>
        </p:nvSpPr>
        <p:spPr>
          <a:xfrm>
            <a:off x="228600" y="434975"/>
            <a:ext cx="6845300" cy="55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Compiling Into Assembly</a:t>
            </a:r>
            <a:endParaRPr/>
          </a:p>
        </p:txBody>
      </p:sp>
      <p:sp>
        <p:nvSpPr>
          <p:cNvPr id="167" name="Google Shape;167;p14"/>
          <p:cNvSpPr txBox="1"/>
          <p:nvPr>
            <p:ph idx="1" type="body"/>
          </p:nvPr>
        </p:nvSpPr>
        <p:spPr>
          <a:xfrm>
            <a:off x="228600" y="946150"/>
            <a:ext cx="2438400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C Code (sum.c)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68" name="Google Shape;168;p14"/>
          <p:cNvSpPr/>
          <p:nvPr/>
        </p:nvSpPr>
        <p:spPr>
          <a:xfrm>
            <a:off x="76200" y="1403350"/>
            <a:ext cx="4343400" cy="230576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plus(long x, long y);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sumstore(long x, long y,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long *dest)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t = plus(x, y);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*dest = 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4419600" y="914400"/>
            <a:ext cx="411480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Generated x86-64 Assembly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4495800" y="1395413"/>
            <a:ext cx="4195763" cy="202876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sumstore: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pushq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%rdx,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call    plus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%rax, (%rbx)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popq 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454025" y="3638098"/>
            <a:ext cx="7467600" cy="341375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 (on shark machine) with command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 –Og –S sum.c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Produces file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sum.s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Warning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Will get very different results on non-Intel machines (Andrew Linux, Mac OS-X, …) due to different versions of gcc and different compiler settings.</a:t>
            </a:r>
            <a:endParaRPr b="1" i="0" sz="2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type="title"/>
          </p:nvPr>
        </p:nvSpPr>
        <p:spPr>
          <a:xfrm>
            <a:off x="304800" y="493712"/>
            <a:ext cx="83820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Assembly Characteristics: Data Types</a:t>
            </a:r>
            <a:endParaRPr/>
          </a:p>
        </p:txBody>
      </p:sp>
      <p:sp>
        <p:nvSpPr>
          <p:cNvPr id="177" name="Google Shape;177;p15"/>
          <p:cNvSpPr txBox="1"/>
          <p:nvPr>
            <p:ph idx="1" type="body"/>
          </p:nvPr>
        </p:nvSpPr>
        <p:spPr>
          <a:xfrm>
            <a:off x="290513" y="1250950"/>
            <a:ext cx="8548687" cy="553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“Integer” data of 1, 2, 4, or 8 bytes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Data values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Addresses (untyped pointers)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Floating point data of 4, 8, or 10 bytes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Code: Byte sequences encoding series of instructions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 aggregate types such as arrays or structures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Just contiguously allocated bytes in memory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>
            <a:off x="304800" y="493712"/>
            <a:ext cx="83820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Assembly Characteristics: Operations</a:t>
            </a:r>
            <a:endParaRPr/>
          </a:p>
        </p:txBody>
      </p:sp>
      <p:sp>
        <p:nvSpPr>
          <p:cNvPr id="183" name="Google Shape;183;p16"/>
          <p:cNvSpPr txBox="1"/>
          <p:nvPr>
            <p:ph idx="1" type="body"/>
          </p:nvPr>
        </p:nvSpPr>
        <p:spPr>
          <a:xfrm>
            <a:off x="290513" y="1327150"/>
            <a:ext cx="8548687" cy="492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Perform arithmetic function on register or memory data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Transfer data between memory and register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Load data from memory into register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Store register data into memory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Transfer control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Unconditional jumps to/from procedures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Conditional branches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>
            <a:off x="342900" y="914400"/>
            <a:ext cx="300990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Code for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sumstore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344488" y="1447800"/>
            <a:ext cx="2511425" cy="424475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0x0400595: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0x53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0x48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0xd3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0xe8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0xf2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0x48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0x5b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0xc3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7"/>
          <p:cNvSpPr txBox="1"/>
          <p:nvPr>
            <p:ph type="title"/>
          </p:nvPr>
        </p:nvSpPr>
        <p:spPr>
          <a:xfrm>
            <a:off x="457200" y="304800"/>
            <a:ext cx="55245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Object Code</a:t>
            </a:r>
            <a:endParaRPr/>
          </a:p>
        </p:txBody>
      </p:sp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3505200" y="1143000"/>
            <a:ext cx="5486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Assembler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Translates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.s</a:t>
            </a:r>
            <a:r>
              <a:rPr lang="en-US"/>
              <a:t> into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Binary encoding of each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Nearly-complete image of executable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Missing linkages between code in different files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Linker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Resolves references between files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Combines with static run-time libraries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E.g., code for 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1" lang="en-US"/>
              <a:t>, 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Some libraries are </a:t>
            </a:r>
            <a:r>
              <a:rPr i="1" lang="en-US"/>
              <a:t>dynamically linked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Linking occurs when program begins execution</a:t>
            </a:r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1295400" y="4038600"/>
            <a:ext cx="23622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2250" lvl="1" marL="5603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Total of 14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560388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Each instruction 1, 3, or 5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560388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Starts at address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0x0400595</a:t>
            </a:r>
            <a:endParaRPr b="1" i="0" sz="18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533400" y="304800"/>
            <a:ext cx="7264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 Instruction Example</a:t>
            </a:r>
            <a:endParaRPr/>
          </a:p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4572000" y="838200"/>
            <a:ext cx="4572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 Code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Store value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/>
              <a:t> where designated by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Assembly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Move 8-byte value to memory</a:t>
            </a:r>
            <a:endParaRPr/>
          </a:p>
          <a:p>
            <a:pPr indent="-165100" lvl="2" marL="8397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Quad words in x86-64 parlance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Operands:</a:t>
            </a:r>
            <a:endParaRPr/>
          </a:p>
          <a:p>
            <a:pPr indent="-165100" lvl="2" marL="8397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-US"/>
              <a:t>:	</a:t>
            </a:r>
            <a:r>
              <a:rPr lang="en-US"/>
              <a:t>Register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%rax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165100" lvl="2" marL="8397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r>
              <a:rPr b="1" lang="en-US"/>
              <a:t>:</a:t>
            </a:r>
            <a:r>
              <a:rPr lang="en-US"/>
              <a:t>	Register	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%rbx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65100" lvl="2" marL="8397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*dest</a:t>
            </a:r>
            <a:r>
              <a:rPr b="1" lang="en-US"/>
              <a:t>:</a:t>
            </a:r>
            <a:r>
              <a:rPr lang="en-US"/>
              <a:t> 	Memory	</a:t>
            </a:r>
            <a:r>
              <a:rPr b="1" lang="en-US"/>
              <a:t>M[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%rbx]</a:t>
            </a:r>
            <a:endParaRPr b="1"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Object Code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3-byte instruction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Stored at address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0x40059e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*dest = t;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%rax, (%rbx)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530225" y="4912519"/>
            <a:ext cx="3886200" cy="37623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0x40059e:  48 89 03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/>
          <p:nvPr/>
        </p:nvSpPr>
        <p:spPr>
          <a:xfrm>
            <a:off x="901700" y="1035050"/>
            <a:ext cx="260350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Disassembled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9"/>
          <p:cNvSpPr txBox="1"/>
          <p:nvPr>
            <p:ph type="title"/>
          </p:nvPr>
        </p:nvSpPr>
        <p:spPr>
          <a:xfrm>
            <a:off x="381000" y="381000"/>
            <a:ext cx="68199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Disassembling Object Code</a:t>
            </a:r>
            <a:endParaRPr/>
          </a:p>
        </p:txBody>
      </p:sp>
      <p:sp>
        <p:nvSpPr>
          <p:cNvPr id="208" name="Google Shape;208;p19"/>
          <p:cNvSpPr txBox="1"/>
          <p:nvPr>
            <p:ph idx="1" type="body"/>
          </p:nvPr>
        </p:nvSpPr>
        <p:spPr>
          <a:xfrm>
            <a:off x="457200" y="4114800"/>
            <a:ext cx="8140700" cy="2249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Disassembler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objdump –d sum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Useful tool for examining object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Analyzes bit pattern of series of 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Produces approximate rendition of assembly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be run on either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a.out</a:t>
            </a:r>
            <a:r>
              <a:rPr lang="en-US"/>
              <a:t> (complete executable) 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.o</a:t>
            </a:r>
            <a:r>
              <a:rPr lang="en-US"/>
              <a:t> file</a:t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1104900" y="1628839"/>
            <a:ext cx="7493000" cy="202876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0000000000400595 &lt;sumstore&gt;: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400595:  53               push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400596:  48 89 d3         mov    %rdx,%rbx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400599:  e8 f2 ff ff ff   callq  400590 &lt;plus&gt;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40059e:  48 89 03         mov    %rax,(%rbx)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4005a1:  5b               pop 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4005a2:  c3               retq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/>
          <p:nvPr/>
        </p:nvSpPr>
        <p:spPr>
          <a:xfrm>
            <a:off x="4191000" y="914400"/>
            <a:ext cx="260350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Disassembled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2297113" y="1705039"/>
            <a:ext cx="6846887" cy="202876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Dump of assembler code for function sumstore: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0x0000000000400595 &lt;+0&gt;: push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0x0000000000400596 &lt;+1&gt;: mov    %rdx,%rbx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0x0000000000400599 &lt;+4&gt;: callq  0x400590 &lt;plus&gt;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0x000000000040059e &lt;+9&gt;: mov    %rax,(%rbx)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0x00000000004005a1 &lt;+12&gt;:pop 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0x00000000004005a2 &lt;+13&gt;:retq </a:t>
            </a:r>
            <a:endParaRPr b="1" i="1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20"/>
          <p:cNvSpPr txBox="1"/>
          <p:nvPr>
            <p:ph type="title"/>
          </p:nvPr>
        </p:nvSpPr>
        <p:spPr>
          <a:xfrm>
            <a:off x="533400" y="417512"/>
            <a:ext cx="6248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Alternate Disassembly</a:t>
            </a:r>
            <a:endParaRPr/>
          </a:p>
        </p:txBody>
      </p:sp>
      <p:sp>
        <p:nvSpPr>
          <p:cNvPr id="217" name="Google Shape;217;p20"/>
          <p:cNvSpPr txBox="1"/>
          <p:nvPr>
            <p:ph idx="1" type="body"/>
          </p:nvPr>
        </p:nvSpPr>
        <p:spPr>
          <a:xfrm>
            <a:off x="2297113" y="4195763"/>
            <a:ext cx="6300787" cy="224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Within gdb Debugger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gdb sum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disassemble sumstore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Disassemble procedure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x/14xb sumstore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Examine the 14 bytes starting at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sumstore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685800" y="1066800"/>
            <a:ext cx="130810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304800" y="1524000"/>
            <a:ext cx="1828800" cy="4244753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0x0400595: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0x53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0x48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0xd3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0xe8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0xf2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0x48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0x5b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0xc3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Today: Machine Programming I: Basics</a:t>
            </a:r>
            <a:endParaRPr/>
          </a:p>
        </p:txBody>
      </p:sp>
      <p:sp>
        <p:nvSpPr>
          <p:cNvPr id="226" name="Google Shape;226;p2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History of Intel processors and architectures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C, assembly, machine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Assembly Basics: Registers, operands, move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Arithmetic &amp; logical operations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Today: Machine Programming I: Basics</a:t>
            </a:r>
            <a:endParaRPr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History of Intel processors and architectures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C, assembly, machine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Assembly Basics: Registers, operands, move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Arithmetic &amp; logical operations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/>
          <p:nvPr/>
        </p:nvSpPr>
        <p:spPr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Integer Registers</a:t>
            </a:r>
            <a:endParaRPr/>
          </a:p>
        </p:txBody>
      </p:sp>
      <p:sp>
        <p:nvSpPr>
          <p:cNvPr id="233" name="Google Shape;233;p23"/>
          <p:cNvSpPr txBox="1"/>
          <p:nvPr>
            <p:ph idx="1" type="body"/>
          </p:nvPr>
        </p:nvSpPr>
        <p:spPr>
          <a:xfrm>
            <a:off x="318682" y="6019800"/>
            <a:ext cx="7329487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reference low-order 4 bytes (also low-order 1 &amp; 2 bytes)</a:t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2552700" y="11811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%eax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2552700" y="17907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%ebx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2552700" y="24003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%ecx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2552700" y="30099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%edx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2552700" y="36195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%esi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2552700" y="42291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%edi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2552700" y="4838700"/>
            <a:ext cx="1752600" cy="444500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%esp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2552700" y="54356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%ebp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6515100" y="11811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%r8d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6515100" y="17907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%r9d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6515100" y="24003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%r10d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6515100" y="30099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%r11d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6515100" y="36195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%r12d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6515100" y="42291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%r13d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6515100" y="48387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%r14d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6515100" y="54483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%r15d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4724400" y="1143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4724400" y="17526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4724400" y="2362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4724400" y="29718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4724400" y="35814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4724400" y="4191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4724400" y="48006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4724400" y="5410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762000" y="1143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%rax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762000" y="17526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%rbx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762000" y="2362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%rcx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762000" y="29718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762000" y="35814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762000" y="4191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762000" y="5410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History: IA32 Registers</a:t>
            </a:r>
            <a:endParaRPr/>
          </a:p>
        </p:txBody>
      </p:sp>
      <p:grpSp>
        <p:nvGrpSpPr>
          <p:cNvPr id="271" name="Google Shape;271;p24"/>
          <p:cNvGrpSpPr/>
          <p:nvPr/>
        </p:nvGrpSpPr>
        <p:grpSpPr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272" name="Google Shape;272;p24"/>
            <p:cNvSpPr/>
            <p:nvPr/>
          </p:nvSpPr>
          <p:spPr>
            <a:xfrm>
              <a:off x="3984" y="1008"/>
              <a:ext cx="1584" cy="2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%eax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3984" y="1296"/>
              <a:ext cx="1584" cy="2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%ecx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3984" y="1584"/>
              <a:ext cx="1584" cy="2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%edx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3984" y="1872"/>
              <a:ext cx="1584" cy="2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%ebx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3984" y="2160"/>
              <a:ext cx="1584" cy="2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%esi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3984" y="2448"/>
              <a:ext cx="1584" cy="2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%edi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%esp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%ebp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24"/>
          <p:cNvGrpSpPr/>
          <p:nvPr/>
        </p:nvGrpSpPr>
        <p:grpSpPr>
          <a:xfrm>
            <a:off x="4184326" y="1404970"/>
            <a:ext cx="2819400" cy="342900"/>
            <a:chOff x="4495800" y="1404970"/>
            <a:chExt cx="2819400" cy="342900"/>
          </a:xfrm>
        </p:grpSpPr>
        <p:sp>
          <p:nvSpPr>
            <p:cNvPr id="281" name="Google Shape;281;p24"/>
            <p:cNvSpPr/>
            <p:nvPr/>
          </p:nvSpPr>
          <p:spPr>
            <a:xfrm>
              <a:off x="4495800" y="1404970"/>
              <a:ext cx="2819400" cy="342900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282" name="Google Shape;282;p24"/>
            <p:cNvCxnSpPr>
              <a:stCxn id="281" idx="0"/>
              <a:endCxn id="281" idx="2"/>
            </p:cNvCxnSpPr>
            <p:nvPr/>
          </p:nvCxnSpPr>
          <p:spPr>
            <a:xfrm>
              <a:off x="5905500" y="1404970"/>
              <a:ext cx="0" cy="3429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83" name="Google Shape;283;p24"/>
          <p:cNvGrpSpPr/>
          <p:nvPr/>
        </p:nvGrpSpPr>
        <p:grpSpPr>
          <a:xfrm>
            <a:off x="4184326" y="1989024"/>
            <a:ext cx="2819400" cy="342900"/>
            <a:chOff x="4495800" y="1404970"/>
            <a:chExt cx="2819400" cy="342900"/>
          </a:xfrm>
        </p:grpSpPr>
        <p:sp>
          <p:nvSpPr>
            <p:cNvPr id="284" name="Google Shape;284;p24"/>
            <p:cNvSpPr/>
            <p:nvPr/>
          </p:nvSpPr>
          <p:spPr>
            <a:xfrm>
              <a:off x="4495800" y="1404970"/>
              <a:ext cx="2819400" cy="342900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285" name="Google Shape;285;p24"/>
            <p:cNvCxnSpPr>
              <a:stCxn id="284" idx="0"/>
              <a:endCxn id="284" idx="2"/>
            </p:cNvCxnSpPr>
            <p:nvPr/>
          </p:nvCxnSpPr>
          <p:spPr>
            <a:xfrm>
              <a:off x="5905500" y="1404970"/>
              <a:ext cx="0" cy="3429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86" name="Google Shape;286;p24"/>
          <p:cNvGrpSpPr/>
          <p:nvPr/>
        </p:nvGrpSpPr>
        <p:grpSpPr>
          <a:xfrm>
            <a:off x="4184326" y="2558580"/>
            <a:ext cx="2819400" cy="342900"/>
            <a:chOff x="4495800" y="1404970"/>
            <a:chExt cx="2819400" cy="342900"/>
          </a:xfrm>
        </p:grpSpPr>
        <p:sp>
          <p:nvSpPr>
            <p:cNvPr id="287" name="Google Shape;287;p24"/>
            <p:cNvSpPr/>
            <p:nvPr/>
          </p:nvSpPr>
          <p:spPr>
            <a:xfrm>
              <a:off x="4495800" y="1404970"/>
              <a:ext cx="2819400" cy="342900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288" name="Google Shape;288;p24"/>
            <p:cNvCxnSpPr>
              <a:stCxn id="287" idx="0"/>
              <a:endCxn id="287" idx="2"/>
            </p:cNvCxnSpPr>
            <p:nvPr/>
          </p:nvCxnSpPr>
          <p:spPr>
            <a:xfrm>
              <a:off x="5905500" y="1404970"/>
              <a:ext cx="0" cy="3429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89" name="Google Shape;289;p24"/>
          <p:cNvGrpSpPr/>
          <p:nvPr/>
        </p:nvGrpSpPr>
        <p:grpSpPr>
          <a:xfrm>
            <a:off x="4184326" y="3141484"/>
            <a:ext cx="2819400" cy="342900"/>
            <a:chOff x="4495800" y="1404970"/>
            <a:chExt cx="2819400" cy="342900"/>
          </a:xfrm>
        </p:grpSpPr>
        <p:sp>
          <p:nvSpPr>
            <p:cNvPr id="290" name="Google Shape;290;p24"/>
            <p:cNvSpPr/>
            <p:nvPr/>
          </p:nvSpPr>
          <p:spPr>
            <a:xfrm>
              <a:off x="4495800" y="1404970"/>
              <a:ext cx="2819400" cy="342900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291" name="Google Shape;291;p24"/>
            <p:cNvCxnSpPr>
              <a:stCxn id="290" idx="0"/>
              <a:endCxn id="290" idx="2"/>
            </p:cNvCxnSpPr>
            <p:nvPr/>
          </p:nvCxnSpPr>
          <p:spPr>
            <a:xfrm>
              <a:off x="5905500" y="1404970"/>
              <a:ext cx="0" cy="3429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2" name="Google Shape;292;p24"/>
          <p:cNvSpPr/>
          <p:nvPr/>
        </p:nvSpPr>
        <p:spPr>
          <a:xfrm>
            <a:off x="4184326" y="3717666"/>
            <a:ext cx="2819400" cy="3429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3" name="Google Shape;293;p24"/>
          <p:cNvSpPr/>
          <p:nvPr/>
        </p:nvSpPr>
        <p:spPr>
          <a:xfrm>
            <a:off x="4184326" y="4301720"/>
            <a:ext cx="2819400" cy="3429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4" name="Google Shape;294;p24"/>
          <p:cNvSpPr/>
          <p:nvPr/>
        </p:nvSpPr>
        <p:spPr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5" name="Google Shape;295;p24"/>
          <p:cNvSpPr/>
          <p:nvPr/>
        </p:nvSpPr>
        <p:spPr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6" name="Google Shape;296;p24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4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%cx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p2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%dx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24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%si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24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4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%bp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4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%ch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24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%dh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4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%bh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24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4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%cl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%dl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4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%bl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24"/>
          <p:cNvSpPr/>
          <p:nvPr/>
        </p:nvSpPr>
        <p:spPr>
          <a:xfrm rot="5400000">
            <a:off x="5451983" y="4671257"/>
            <a:ext cx="279400" cy="2824085"/>
          </a:xfrm>
          <a:prstGeom prst="rightBrace">
            <a:avLst>
              <a:gd fmla="val 25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4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16-bit virtual registers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(backwards compatibility)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4"/>
          <p:cNvSpPr/>
          <p:nvPr/>
        </p:nvSpPr>
        <p:spPr>
          <a:xfrm rot="10800000">
            <a:off x="914400" y="1333500"/>
            <a:ext cx="279400" cy="3376310"/>
          </a:xfrm>
          <a:prstGeom prst="rightBrace">
            <a:avLst>
              <a:gd fmla="val 25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4"/>
          <p:cNvSpPr txBox="1"/>
          <p:nvPr/>
        </p:nvSpPr>
        <p:spPr>
          <a:xfrm rot="-5400000">
            <a:off x="-221736" y="2812536"/>
            <a:ext cx="17272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purpose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4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accumulate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4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4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4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source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4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destination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4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(mostly obsolete)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"/>
          <p:cNvSpPr txBox="1"/>
          <p:nvPr>
            <p:ph type="title"/>
          </p:nvPr>
        </p:nvSpPr>
        <p:spPr>
          <a:xfrm>
            <a:off x="228600" y="457200"/>
            <a:ext cx="55372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Moving Data</a:t>
            </a:r>
            <a:endParaRPr/>
          </a:p>
        </p:txBody>
      </p:sp>
      <p:sp>
        <p:nvSpPr>
          <p:cNvPr id="330" name="Google Shape;330;p25"/>
          <p:cNvSpPr txBox="1"/>
          <p:nvPr>
            <p:ph idx="1" type="body"/>
          </p:nvPr>
        </p:nvSpPr>
        <p:spPr>
          <a:xfrm>
            <a:off x="290513" y="1100138"/>
            <a:ext cx="83962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Moving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b="1" lang="en-US"/>
              <a:t> </a:t>
            </a:r>
            <a:r>
              <a:rPr b="1" i="1" lang="en-US"/>
              <a:t>Source</a:t>
            </a:r>
            <a:r>
              <a:rPr b="1" lang="en-US"/>
              <a:t>, </a:t>
            </a:r>
            <a:r>
              <a:rPr b="1" i="1" lang="en-US"/>
              <a:t>Dest</a:t>
            </a:r>
            <a:r>
              <a:rPr b="1" lang="en-US"/>
              <a:t>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Operand Types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Immediate:</a:t>
            </a:r>
            <a:r>
              <a:rPr lang="en-US"/>
              <a:t> Constant integer data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Example: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$0x400</a:t>
            </a:r>
            <a:r>
              <a:rPr b="1" lang="en-US"/>
              <a:t>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$-533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Like C constant, but prefixed with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‘$’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Encoded with 1, 2, or 4 bytes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Register: </a:t>
            </a:r>
            <a:r>
              <a:rPr lang="en-US"/>
              <a:t>One of 16 integer registers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Example: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%rax, %r13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But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%rsp </a:t>
            </a:r>
            <a:r>
              <a:rPr lang="en-US"/>
              <a:t>reserved for special use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Others have special uses for particular 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Memory:</a:t>
            </a:r>
            <a:r>
              <a:rPr lang="en-US"/>
              <a:t> 8 consecutive bytes of memory at address given by register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Simplest example: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(%rax)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Various other “address modes”</a:t>
            </a:r>
            <a:endParaRPr/>
          </a:p>
        </p:txBody>
      </p:sp>
      <p:grpSp>
        <p:nvGrpSpPr>
          <p:cNvPr id="331" name="Google Shape;331;p25"/>
          <p:cNvGrpSpPr/>
          <p:nvPr/>
        </p:nvGrpSpPr>
        <p:grpSpPr>
          <a:xfrm>
            <a:off x="6167416" y="609600"/>
            <a:ext cx="2519384" cy="4267200"/>
            <a:chOff x="6167416" y="609600"/>
            <a:chExt cx="2519384" cy="4267200"/>
          </a:xfrm>
        </p:grpSpPr>
        <p:sp>
          <p:nvSpPr>
            <p:cNvPr id="332" name="Google Shape;332;p25"/>
            <p:cNvSpPr/>
            <p:nvPr/>
          </p:nvSpPr>
          <p:spPr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%rax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%rcx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%rdx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%rbx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%rsi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%rdi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%rsp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%rbp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%rN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"/>
          <p:cNvSpPr txBox="1"/>
          <p:nvPr>
            <p:ph type="title"/>
          </p:nvPr>
        </p:nvSpPr>
        <p:spPr>
          <a:xfrm>
            <a:off x="304800" y="685800"/>
            <a:ext cx="7165975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/>
              <a:t> Operand Combinations</a:t>
            </a:r>
            <a:endParaRPr/>
          </a:p>
        </p:txBody>
      </p:sp>
      <p:sp>
        <p:nvSpPr>
          <p:cNvPr id="346" name="Google Shape;346;p26"/>
          <p:cNvSpPr txBox="1"/>
          <p:nvPr>
            <p:ph idx="1" type="body"/>
          </p:nvPr>
        </p:nvSpPr>
        <p:spPr>
          <a:xfrm>
            <a:off x="457200" y="5943600"/>
            <a:ext cx="8140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i="1" lang="en-US">
                <a:solidFill>
                  <a:srgbClr val="C00000"/>
                </a:solidFill>
              </a:rPr>
              <a:t>Cannot do memory-memory transfer with a single instruction</a:t>
            </a:r>
            <a:endParaRPr/>
          </a:p>
        </p:txBody>
      </p:sp>
      <p:sp>
        <p:nvSpPr>
          <p:cNvPr id="347" name="Google Shape;347;p26"/>
          <p:cNvSpPr txBox="1"/>
          <p:nvPr/>
        </p:nvSpPr>
        <p:spPr>
          <a:xfrm>
            <a:off x="228600" y="3771900"/>
            <a:ext cx="9362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26"/>
          <p:cNvSpPr txBox="1"/>
          <p:nvPr/>
        </p:nvSpPr>
        <p:spPr>
          <a:xfrm>
            <a:off x="1600200" y="2705100"/>
            <a:ext cx="7601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6"/>
          <p:cNvSpPr txBox="1"/>
          <p:nvPr/>
        </p:nvSpPr>
        <p:spPr>
          <a:xfrm>
            <a:off x="1600200" y="3771900"/>
            <a:ext cx="665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6"/>
          <p:cNvSpPr txBox="1"/>
          <p:nvPr/>
        </p:nvSpPr>
        <p:spPr>
          <a:xfrm>
            <a:off x="1600200" y="4914900"/>
            <a:ext cx="87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6"/>
          <p:cNvSpPr txBox="1"/>
          <p:nvPr/>
        </p:nvSpPr>
        <p:spPr>
          <a:xfrm>
            <a:off x="2819400" y="2476500"/>
            <a:ext cx="665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6"/>
          <p:cNvSpPr txBox="1"/>
          <p:nvPr/>
        </p:nvSpPr>
        <p:spPr>
          <a:xfrm>
            <a:off x="2819400" y="2933700"/>
            <a:ext cx="87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6"/>
          <p:cNvSpPr txBox="1"/>
          <p:nvPr/>
        </p:nvSpPr>
        <p:spPr>
          <a:xfrm>
            <a:off x="2819400" y="3619500"/>
            <a:ext cx="665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6"/>
          <p:cNvSpPr txBox="1"/>
          <p:nvPr/>
        </p:nvSpPr>
        <p:spPr>
          <a:xfrm>
            <a:off x="2819400" y="4065588"/>
            <a:ext cx="87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6"/>
          <p:cNvSpPr txBox="1"/>
          <p:nvPr/>
        </p:nvSpPr>
        <p:spPr>
          <a:xfrm>
            <a:off x="2819400" y="4914900"/>
            <a:ext cx="665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6"/>
          <p:cNvSpPr txBox="1"/>
          <p:nvPr/>
        </p:nvSpPr>
        <p:spPr>
          <a:xfrm>
            <a:off x="1447800" y="1752600"/>
            <a:ext cx="10491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6"/>
          <p:cNvSpPr txBox="1"/>
          <p:nvPr/>
        </p:nvSpPr>
        <p:spPr>
          <a:xfrm>
            <a:off x="2819400" y="1752600"/>
            <a:ext cx="7614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6"/>
          <p:cNvSpPr/>
          <p:nvPr/>
        </p:nvSpPr>
        <p:spPr>
          <a:xfrm>
            <a:off x="1295400" y="2628900"/>
            <a:ext cx="304800" cy="2743200"/>
          </a:xfrm>
          <a:prstGeom prst="leftBrace">
            <a:avLst>
              <a:gd fmla="val 75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6"/>
          <p:cNvSpPr/>
          <p:nvPr/>
        </p:nvSpPr>
        <p:spPr>
          <a:xfrm>
            <a:off x="2514600" y="2552700"/>
            <a:ext cx="304800" cy="762000"/>
          </a:xfrm>
          <a:prstGeom prst="leftBrace">
            <a:avLst>
              <a:gd fmla="val 208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6"/>
          <p:cNvSpPr/>
          <p:nvPr/>
        </p:nvSpPr>
        <p:spPr>
          <a:xfrm>
            <a:off x="2514600" y="3695700"/>
            <a:ext cx="304800" cy="762000"/>
          </a:xfrm>
          <a:prstGeom prst="leftBrace">
            <a:avLst>
              <a:gd fmla="val 208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6"/>
          <p:cNvSpPr txBox="1"/>
          <p:nvPr/>
        </p:nvSpPr>
        <p:spPr>
          <a:xfrm>
            <a:off x="6858000" y="1752600"/>
            <a:ext cx="13067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Analog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6"/>
          <p:cNvSpPr txBox="1"/>
          <p:nvPr/>
        </p:nvSpPr>
        <p:spPr>
          <a:xfrm>
            <a:off x="3733800" y="2506663"/>
            <a:ext cx="23394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$0x4,%rax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p26"/>
          <p:cNvSpPr txBox="1"/>
          <p:nvPr/>
        </p:nvSpPr>
        <p:spPr>
          <a:xfrm>
            <a:off x="6673850" y="2506663"/>
            <a:ext cx="18605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 = 0x4;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6"/>
          <p:cNvSpPr txBox="1"/>
          <p:nvPr/>
        </p:nvSpPr>
        <p:spPr>
          <a:xfrm>
            <a:off x="3733800" y="2963863"/>
            <a:ext cx="28011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$-147,(%rax)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6"/>
          <p:cNvSpPr txBox="1"/>
          <p:nvPr/>
        </p:nvSpPr>
        <p:spPr>
          <a:xfrm>
            <a:off x="6673850" y="2963863"/>
            <a:ext cx="170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*p = -147;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6"/>
          <p:cNvSpPr txBox="1"/>
          <p:nvPr/>
        </p:nvSpPr>
        <p:spPr>
          <a:xfrm>
            <a:off x="3733800" y="3649663"/>
            <a:ext cx="23394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%rax,%rdx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26"/>
          <p:cNvSpPr txBox="1"/>
          <p:nvPr/>
        </p:nvSpPr>
        <p:spPr>
          <a:xfrm>
            <a:off x="6673850" y="3649663"/>
            <a:ext cx="23177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temp2 = temp1;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6"/>
          <p:cNvSpPr txBox="1"/>
          <p:nvPr/>
        </p:nvSpPr>
        <p:spPr>
          <a:xfrm>
            <a:off x="3733800" y="4095750"/>
            <a:ext cx="26472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%rax,(%rdx)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6"/>
          <p:cNvSpPr txBox="1"/>
          <p:nvPr/>
        </p:nvSpPr>
        <p:spPr>
          <a:xfrm>
            <a:off x="6673850" y="4095750"/>
            <a:ext cx="170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*p = temp;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6"/>
          <p:cNvSpPr txBox="1"/>
          <p:nvPr/>
        </p:nvSpPr>
        <p:spPr>
          <a:xfrm>
            <a:off x="3733800" y="4945063"/>
            <a:ext cx="26472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(%rax),%rdx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p26"/>
          <p:cNvSpPr txBox="1"/>
          <p:nvPr/>
        </p:nvSpPr>
        <p:spPr>
          <a:xfrm>
            <a:off x="6673850" y="4945063"/>
            <a:ext cx="170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 = *p;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6"/>
          <p:cNvSpPr txBox="1"/>
          <p:nvPr/>
        </p:nvSpPr>
        <p:spPr>
          <a:xfrm>
            <a:off x="4572000" y="1752600"/>
            <a:ext cx="12203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Src,Dest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 txBox="1"/>
          <p:nvPr>
            <p:ph type="title"/>
          </p:nvPr>
        </p:nvSpPr>
        <p:spPr>
          <a:xfrm>
            <a:off x="381000" y="569912"/>
            <a:ext cx="70358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Simple Memory Addressing Modes</a:t>
            </a:r>
            <a:endParaRPr/>
          </a:p>
        </p:txBody>
      </p:sp>
      <p:sp>
        <p:nvSpPr>
          <p:cNvPr id="378" name="Google Shape;378;p2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Normal	(R)	Mem[Reg[R]]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Register R specifies memory address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Aha! Pointer dereferencing in C</a:t>
            </a:r>
            <a:br>
              <a:rPr lang="en-US" sz="2400"/>
            </a:br>
            <a:br>
              <a:rPr lang="en-US" sz="2400"/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movq (%rcx),%rax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54608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sz="2400"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Displacement	D(R)	Mem[Reg[R]+D]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Register R specifies start of memory region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Constant displacement D specifies offset</a:t>
            </a:r>
            <a:br>
              <a:rPr lang="en-US" sz="2400"/>
            </a:br>
            <a:br>
              <a:rPr lang="en-US" sz="2400"/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movq 8(%rbp),%rdx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>
            <p:ph type="title"/>
          </p:nvPr>
        </p:nvSpPr>
        <p:spPr>
          <a:xfrm>
            <a:off x="533400" y="304800"/>
            <a:ext cx="76581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of Simple Addressing Modes</a:t>
            </a:r>
            <a:endParaRPr/>
          </a:p>
        </p:txBody>
      </p:sp>
      <p:sp>
        <p:nvSpPr>
          <p:cNvPr id="384" name="Google Shape;384;p28"/>
          <p:cNvSpPr/>
          <p:nvPr/>
        </p:nvSpPr>
        <p:spPr>
          <a:xfrm>
            <a:off x="152400" y="1600200"/>
            <a:ext cx="3962400" cy="230576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(long *xp, long *yp)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t0 = *xp;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t1 = *yp;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*xp = t1;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*yp = t0;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8"/>
          <p:cNvSpPr/>
          <p:nvPr/>
        </p:nvSpPr>
        <p:spPr>
          <a:xfrm>
            <a:off x="4495800" y="2154198"/>
            <a:ext cx="4191000" cy="175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(%rdi), %rax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(%rsi), %rdx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%rdx, (%rdi)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%rax, (%rsi)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29"/>
          <p:cNvGrpSpPr/>
          <p:nvPr/>
        </p:nvGrpSpPr>
        <p:grpSpPr>
          <a:xfrm>
            <a:off x="4331822" y="1780988"/>
            <a:ext cx="1752600" cy="1752600"/>
            <a:chOff x="9111129" y="1790700"/>
            <a:chExt cx="1752600" cy="1752600"/>
          </a:xfrm>
        </p:grpSpPr>
        <p:sp>
          <p:nvSpPr>
            <p:cNvPr id="391" name="Google Shape;391;p29"/>
            <p:cNvSpPr/>
            <p:nvPr/>
          </p:nvSpPr>
          <p:spPr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%rsi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%rax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99" name="Google Shape;399;p29"/>
          <p:cNvSpPr txBox="1"/>
          <p:nvPr>
            <p:ph type="title"/>
          </p:nvPr>
        </p:nvSpPr>
        <p:spPr>
          <a:xfrm>
            <a:off x="533400" y="304800"/>
            <a:ext cx="6375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Understanding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/>
              <a:t>()</a:t>
            </a: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304800" y="1295400"/>
            <a:ext cx="3962400" cy="230576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(long *xp, long *yp)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t0 = *xp;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t1 = *yp;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*xp = t1;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*yp = t0;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9"/>
          <p:cNvSpPr txBox="1"/>
          <p:nvPr/>
        </p:nvSpPr>
        <p:spPr>
          <a:xfrm>
            <a:off x="7090370" y="833735"/>
            <a:ext cx="12796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9"/>
          <p:cNvSpPr txBox="1"/>
          <p:nvPr/>
        </p:nvSpPr>
        <p:spPr>
          <a:xfrm>
            <a:off x="533400" y="4114800"/>
            <a:ext cx="2438400" cy="1676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	Value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%rdi	xp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%rsi	yp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%rax	t0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%rdx	t1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29"/>
          <p:cNvSpPr/>
          <p:nvPr/>
        </p:nvSpPr>
        <p:spPr>
          <a:xfrm>
            <a:off x="3048000" y="4800600"/>
            <a:ext cx="5867400" cy="175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(%rdi), %rax  # t0 = *xp 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(%rsi), %rdx  # t1 = *yp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%rdx, (%rdi)  # *xp = t1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%rax, (%rsi)  # *yp = t0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Google Shape;404;p29"/>
          <p:cNvSpPr txBox="1"/>
          <p:nvPr/>
        </p:nvSpPr>
        <p:spPr>
          <a:xfrm>
            <a:off x="4516399" y="1219200"/>
            <a:ext cx="13510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5" name="Google Shape;405;p29"/>
          <p:cNvCxnSpPr>
            <a:endCxn id="406" idx="1"/>
          </p:cNvCxnSpPr>
          <p:nvPr/>
        </p:nvCxnSpPr>
        <p:spPr>
          <a:xfrm flipH="1" rot="10800000">
            <a:off x="5715078" y="1647175"/>
            <a:ext cx="1466100" cy="3339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7" name="Google Shape;407;p29"/>
          <p:cNvCxnSpPr/>
          <p:nvPr/>
        </p:nvCxnSpPr>
        <p:spPr>
          <a:xfrm>
            <a:off x="5715000" y="2438400"/>
            <a:ext cx="1451237" cy="6858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08" name="Google Shape;408;p29"/>
          <p:cNvSpPr/>
          <p:nvPr/>
        </p:nvSpPr>
        <p:spPr>
          <a:xfrm>
            <a:off x="5638800" y="19050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9"/>
          <p:cNvSpPr/>
          <p:nvPr/>
        </p:nvSpPr>
        <p:spPr>
          <a:xfrm>
            <a:off x="5638800" y="2362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0" name="Google Shape;410;p29"/>
          <p:cNvGrpSpPr/>
          <p:nvPr/>
        </p:nvGrpSpPr>
        <p:grpSpPr>
          <a:xfrm>
            <a:off x="7181178" y="1456675"/>
            <a:ext cx="1066800" cy="1905000"/>
            <a:chOff x="7181178" y="1456675"/>
            <a:chExt cx="1066800" cy="1905000"/>
          </a:xfrm>
        </p:grpSpPr>
        <p:sp>
          <p:nvSpPr>
            <p:cNvPr id="406" name="Google Shape;406;p29"/>
            <p:cNvSpPr/>
            <p:nvPr/>
          </p:nvSpPr>
          <p:spPr>
            <a:xfrm>
              <a:off x="7181178" y="1456675"/>
              <a:ext cx="1066800" cy="381000"/>
            </a:xfrm>
            <a:prstGeom prst="rect">
              <a:avLst/>
            </a:prstGeom>
            <a:solidFill>
              <a:srgbClr val="D5D5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7181178" y="1837675"/>
              <a:ext cx="1066800" cy="381000"/>
            </a:xfrm>
            <a:prstGeom prst="rect">
              <a:avLst/>
            </a:prstGeom>
            <a:solidFill>
              <a:srgbClr val="D5D5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7181178" y="2218675"/>
              <a:ext cx="1066800" cy="381000"/>
            </a:xfrm>
            <a:prstGeom prst="rect">
              <a:avLst/>
            </a:prstGeom>
            <a:solidFill>
              <a:srgbClr val="D5D5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7181178" y="2599675"/>
              <a:ext cx="1066800" cy="381000"/>
            </a:xfrm>
            <a:prstGeom prst="rect">
              <a:avLst/>
            </a:prstGeom>
            <a:solidFill>
              <a:srgbClr val="D5D5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7181178" y="2980675"/>
              <a:ext cx="1066800" cy="381000"/>
            </a:xfrm>
            <a:prstGeom prst="rect">
              <a:avLst/>
            </a:prstGeom>
            <a:solidFill>
              <a:srgbClr val="D5D5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"/>
          <p:cNvSpPr txBox="1"/>
          <p:nvPr>
            <p:ph type="title"/>
          </p:nvPr>
        </p:nvSpPr>
        <p:spPr>
          <a:xfrm>
            <a:off x="533400" y="304800"/>
            <a:ext cx="6375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Understanding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/>
              <a:t>()</a:t>
            </a:r>
            <a:endParaRPr/>
          </a:p>
        </p:txBody>
      </p:sp>
      <p:sp>
        <p:nvSpPr>
          <p:cNvPr id="420" name="Google Shape;420;p30"/>
          <p:cNvSpPr/>
          <p:nvPr/>
        </p:nvSpPr>
        <p:spPr>
          <a:xfrm>
            <a:off x="4953000" y="1661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Google Shape;421;p30"/>
          <p:cNvSpPr/>
          <p:nvPr/>
        </p:nvSpPr>
        <p:spPr>
          <a:xfrm>
            <a:off x="4953000" y="2042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Google Shape;422;p30"/>
          <p:cNvSpPr/>
          <p:nvPr/>
        </p:nvSpPr>
        <p:spPr>
          <a:xfrm>
            <a:off x="4953000" y="2423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0"/>
          <p:cNvSpPr/>
          <p:nvPr/>
        </p:nvSpPr>
        <p:spPr>
          <a:xfrm>
            <a:off x="4953000" y="2804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0"/>
          <p:cNvSpPr/>
          <p:nvPr/>
        </p:nvSpPr>
        <p:spPr>
          <a:xfrm>
            <a:off x="4953000" y="3185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456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5" name="Google Shape;425;p30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426" name="Google Shape;426;p30"/>
            <p:cNvSpPr/>
            <p:nvPr/>
          </p:nvSpPr>
          <p:spPr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%rsi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%rax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34" name="Google Shape;434;p30"/>
          <p:cNvSpPr txBox="1"/>
          <p:nvPr/>
        </p:nvSpPr>
        <p:spPr>
          <a:xfrm>
            <a:off x="1295400" y="1252322"/>
            <a:ext cx="13510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0"/>
          <p:cNvSpPr txBox="1"/>
          <p:nvPr/>
        </p:nvSpPr>
        <p:spPr>
          <a:xfrm>
            <a:off x="4816383" y="1032633"/>
            <a:ext cx="12796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0"/>
          <p:cNvSpPr/>
          <p:nvPr/>
        </p:nvSpPr>
        <p:spPr>
          <a:xfrm>
            <a:off x="1447800" y="4114800"/>
            <a:ext cx="5867400" cy="175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(%rdi), %rax  # t0 = *xp 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(%rsi), %rdx  # t1 = *yp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%rdx, (%rdi)  # *xp = t1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%rax, (%rsi)  # *yp = t0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37" name="Google Shape;437;p30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438" name="Google Shape;438;p30"/>
            <p:cNvSpPr txBox="1"/>
            <p:nvPr/>
          </p:nvSpPr>
          <p:spPr>
            <a:xfrm>
              <a:off x="6096000" y="165694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9" name="Google Shape;439;p30"/>
            <p:cNvSpPr txBox="1"/>
            <p:nvPr/>
          </p:nvSpPr>
          <p:spPr>
            <a:xfrm>
              <a:off x="6096000" y="2052235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0x118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0" name="Google Shape;440;p30"/>
            <p:cNvSpPr txBox="1"/>
            <p:nvPr/>
          </p:nvSpPr>
          <p:spPr>
            <a:xfrm>
              <a:off x="6096000" y="2447523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1" name="Google Shape;441;p30"/>
            <p:cNvSpPr txBox="1"/>
            <p:nvPr/>
          </p:nvSpPr>
          <p:spPr>
            <a:xfrm>
              <a:off x="6096000" y="2842810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0x108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2" name="Google Shape;442;p30"/>
            <p:cNvSpPr txBox="1"/>
            <p:nvPr/>
          </p:nvSpPr>
          <p:spPr>
            <a:xfrm>
              <a:off x="6096000" y="323809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0"/>
            <p:cNvSpPr txBox="1"/>
            <p:nvPr/>
          </p:nvSpPr>
          <p:spPr>
            <a:xfrm>
              <a:off x="6096000" y="1414046"/>
              <a:ext cx="1219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/>
          <p:nvPr>
            <p:ph type="title"/>
          </p:nvPr>
        </p:nvSpPr>
        <p:spPr>
          <a:xfrm>
            <a:off x="533400" y="304800"/>
            <a:ext cx="6375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Understanding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/>
              <a:t>()</a:t>
            </a: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4953000" y="1661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p31"/>
          <p:cNvSpPr/>
          <p:nvPr/>
        </p:nvSpPr>
        <p:spPr>
          <a:xfrm>
            <a:off x="4953000" y="2042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Google Shape;451;p31"/>
          <p:cNvSpPr/>
          <p:nvPr/>
        </p:nvSpPr>
        <p:spPr>
          <a:xfrm>
            <a:off x="4953000" y="2423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1"/>
          <p:cNvSpPr/>
          <p:nvPr/>
        </p:nvSpPr>
        <p:spPr>
          <a:xfrm>
            <a:off x="4953000" y="2804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1"/>
          <p:cNvSpPr/>
          <p:nvPr/>
        </p:nvSpPr>
        <p:spPr>
          <a:xfrm>
            <a:off x="4953000" y="3185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4" name="Google Shape;454;p31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455" name="Google Shape;455;p31"/>
            <p:cNvSpPr/>
            <p:nvPr/>
          </p:nvSpPr>
          <p:spPr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%rsi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%rax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123</a:t>
              </a:r>
              <a:endParaRPr b="1" i="0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63" name="Google Shape;463;p31"/>
          <p:cNvSpPr txBox="1"/>
          <p:nvPr/>
        </p:nvSpPr>
        <p:spPr>
          <a:xfrm>
            <a:off x="1295400" y="1252322"/>
            <a:ext cx="13510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1"/>
          <p:cNvSpPr txBox="1"/>
          <p:nvPr/>
        </p:nvSpPr>
        <p:spPr>
          <a:xfrm>
            <a:off x="4816383" y="1032633"/>
            <a:ext cx="12796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5" name="Google Shape;465;p31"/>
          <p:cNvCxnSpPr>
            <a:stCxn id="449" idx="1"/>
            <a:endCxn id="461" idx="3"/>
          </p:cNvCxnSpPr>
          <p:nvPr/>
        </p:nvCxnSpPr>
        <p:spPr>
          <a:xfrm flipH="1">
            <a:off x="2863500" y="1852210"/>
            <a:ext cx="2089500" cy="10668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66" name="Google Shape;466;p31"/>
          <p:cNvSpPr/>
          <p:nvPr/>
        </p:nvSpPr>
        <p:spPr>
          <a:xfrm>
            <a:off x="1447800" y="4114800"/>
            <a:ext cx="5867400" cy="175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movq    (%rdi), %rax  # t0 = *xp  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(%rsi), %rdx  # t1 = *yp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%rdx, (%rdi)  # *xp = t1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%rax, (%rsi)  # *yp = t0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67" name="Google Shape;467;p31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468" name="Google Shape;468;p31"/>
            <p:cNvSpPr txBox="1"/>
            <p:nvPr/>
          </p:nvSpPr>
          <p:spPr>
            <a:xfrm>
              <a:off x="6096000" y="165694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9" name="Google Shape;469;p31"/>
            <p:cNvSpPr txBox="1"/>
            <p:nvPr/>
          </p:nvSpPr>
          <p:spPr>
            <a:xfrm>
              <a:off x="6096000" y="2052235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0x118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70" name="Google Shape;470;p31"/>
            <p:cNvSpPr txBox="1"/>
            <p:nvPr/>
          </p:nvSpPr>
          <p:spPr>
            <a:xfrm>
              <a:off x="6096000" y="2447523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71" name="Google Shape;471;p31"/>
            <p:cNvSpPr txBox="1"/>
            <p:nvPr/>
          </p:nvSpPr>
          <p:spPr>
            <a:xfrm>
              <a:off x="6096000" y="2842810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0x108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72" name="Google Shape;472;p31"/>
            <p:cNvSpPr txBox="1"/>
            <p:nvPr/>
          </p:nvSpPr>
          <p:spPr>
            <a:xfrm>
              <a:off x="6096000" y="323809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1"/>
            <p:cNvSpPr txBox="1"/>
            <p:nvPr/>
          </p:nvSpPr>
          <p:spPr>
            <a:xfrm>
              <a:off x="6096000" y="1414046"/>
              <a:ext cx="1219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2"/>
          <p:cNvSpPr txBox="1"/>
          <p:nvPr>
            <p:ph type="title"/>
          </p:nvPr>
        </p:nvSpPr>
        <p:spPr>
          <a:xfrm>
            <a:off x="533400" y="304800"/>
            <a:ext cx="6375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Understanding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/>
              <a:t>()</a:t>
            </a:r>
            <a:endParaRPr/>
          </a:p>
        </p:txBody>
      </p:sp>
      <p:sp>
        <p:nvSpPr>
          <p:cNvPr id="479" name="Google Shape;479;p32"/>
          <p:cNvSpPr/>
          <p:nvPr/>
        </p:nvSpPr>
        <p:spPr>
          <a:xfrm>
            <a:off x="4953000" y="1661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0" name="Google Shape;480;p32"/>
          <p:cNvSpPr/>
          <p:nvPr/>
        </p:nvSpPr>
        <p:spPr>
          <a:xfrm>
            <a:off x="4953000" y="2042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1" name="Google Shape;481;p32"/>
          <p:cNvSpPr/>
          <p:nvPr/>
        </p:nvSpPr>
        <p:spPr>
          <a:xfrm>
            <a:off x="4953000" y="2423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2"/>
          <p:cNvSpPr/>
          <p:nvPr/>
        </p:nvSpPr>
        <p:spPr>
          <a:xfrm>
            <a:off x="4953000" y="2804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2"/>
          <p:cNvSpPr/>
          <p:nvPr/>
        </p:nvSpPr>
        <p:spPr>
          <a:xfrm>
            <a:off x="4953000" y="3185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4" name="Google Shape;484;p32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485" name="Google Shape;485;p32"/>
            <p:cNvSpPr/>
            <p:nvPr/>
          </p:nvSpPr>
          <p:spPr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%rsi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%rax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123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456</a:t>
              </a:r>
              <a:endParaRPr b="1" i="0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93" name="Google Shape;493;p32"/>
          <p:cNvSpPr txBox="1"/>
          <p:nvPr/>
        </p:nvSpPr>
        <p:spPr>
          <a:xfrm>
            <a:off x="1295400" y="1252322"/>
            <a:ext cx="13510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2"/>
          <p:cNvSpPr txBox="1"/>
          <p:nvPr/>
        </p:nvSpPr>
        <p:spPr>
          <a:xfrm>
            <a:off x="4816383" y="1032633"/>
            <a:ext cx="12796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5" name="Google Shape;495;p32"/>
          <p:cNvCxnSpPr>
            <a:stCxn id="483" idx="1"/>
            <a:endCxn id="492" idx="3"/>
          </p:cNvCxnSpPr>
          <p:nvPr/>
        </p:nvCxnSpPr>
        <p:spPr>
          <a:xfrm rot="10800000">
            <a:off x="2863500" y="3376210"/>
            <a:ext cx="2089500" cy="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96" name="Google Shape;496;p32"/>
          <p:cNvSpPr/>
          <p:nvPr/>
        </p:nvSpPr>
        <p:spPr>
          <a:xfrm>
            <a:off x="1447800" y="4114800"/>
            <a:ext cx="5867400" cy="175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(%rdi), %rax  # t0 = *xp 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movq    (%rsi), %rdx  # t1 = *yp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%rdx, (%rdi)  # *xp = t1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%rax, (%rsi)  # *yp = t0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97" name="Google Shape;497;p32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498" name="Google Shape;498;p32"/>
            <p:cNvSpPr txBox="1"/>
            <p:nvPr/>
          </p:nvSpPr>
          <p:spPr>
            <a:xfrm>
              <a:off x="6096000" y="165694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9" name="Google Shape;499;p32"/>
            <p:cNvSpPr txBox="1"/>
            <p:nvPr/>
          </p:nvSpPr>
          <p:spPr>
            <a:xfrm>
              <a:off x="6096000" y="2052235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0x118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0" name="Google Shape;500;p32"/>
            <p:cNvSpPr txBox="1"/>
            <p:nvPr/>
          </p:nvSpPr>
          <p:spPr>
            <a:xfrm>
              <a:off x="6096000" y="2447523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1" name="Google Shape;501;p32"/>
            <p:cNvSpPr txBox="1"/>
            <p:nvPr/>
          </p:nvSpPr>
          <p:spPr>
            <a:xfrm>
              <a:off x="6096000" y="2842810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0x108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2" name="Google Shape;502;p32"/>
            <p:cNvSpPr txBox="1"/>
            <p:nvPr/>
          </p:nvSpPr>
          <p:spPr>
            <a:xfrm>
              <a:off x="6096000" y="323809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2"/>
            <p:cNvSpPr txBox="1"/>
            <p:nvPr/>
          </p:nvSpPr>
          <p:spPr>
            <a:xfrm>
              <a:off x="6096000" y="1414046"/>
              <a:ext cx="1219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Intel x86 Processors</a:t>
            </a:r>
            <a:endParaRPr/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381000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Dominate laptop/desktop/server market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Evolutionary design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Backwards compatible up until 8086, introduced in 1978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Added more features as time goes on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Complex instruction set computer (CISC)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Many different instructions with many different formats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But, only small subset encountered with Linux programs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Hard to match performance of Reduced Instruction Set Computers (RISC)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But, Intel has done just that!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In terms of speed.  Less so for low power.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3"/>
          <p:cNvSpPr txBox="1"/>
          <p:nvPr>
            <p:ph type="title"/>
          </p:nvPr>
        </p:nvSpPr>
        <p:spPr>
          <a:xfrm>
            <a:off x="533400" y="304800"/>
            <a:ext cx="6375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Understanding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/>
              <a:t>()</a:t>
            </a:r>
            <a:endParaRPr/>
          </a:p>
        </p:txBody>
      </p:sp>
      <p:sp>
        <p:nvSpPr>
          <p:cNvPr id="509" name="Google Shape;509;p33"/>
          <p:cNvSpPr/>
          <p:nvPr/>
        </p:nvSpPr>
        <p:spPr>
          <a:xfrm>
            <a:off x="4953000" y="1661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456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33"/>
          <p:cNvSpPr/>
          <p:nvPr/>
        </p:nvSpPr>
        <p:spPr>
          <a:xfrm>
            <a:off x="4953000" y="2042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1" name="Google Shape;511;p33"/>
          <p:cNvSpPr/>
          <p:nvPr/>
        </p:nvSpPr>
        <p:spPr>
          <a:xfrm>
            <a:off x="4953000" y="2423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3"/>
          <p:cNvSpPr/>
          <p:nvPr/>
        </p:nvSpPr>
        <p:spPr>
          <a:xfrm>
            <a:off x="4953000" y="2804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3"/>
          <p:cNvSpPr/>
          <p:nvPr/>
        </p:nvSpPr>
        <p:spPr>
          <a:xfrm>
            <a:off x="4953000" y="3185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4" name="Google Shape;514;p3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515" name="Google Shape;515;p33"/>
            <p:cNvSpPr/>
            <p:nvPr/>
          </p:nvSpPr>
          <p:spPr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%rsi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%rax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123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456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523" name="Google Shape;523;p33"/>
          <p:cNvSpPr txBox="1"/>
          <p:nvPr/>
        </p:nvSpPr>
        <p:spPr>
          <a:xfrm>
            <a:off x="1295400" y="1252322"/>
            <a:ext cx="13510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3"/>
          <p:cNvSpPr txBox="1"/>
          <p:nvPr/>
        </p:nvSpPr>
        <p:spPr>
          <a:xfrm>
            <a:off x="4816383" y="1032633"/>
            <a:ext cx="12796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5" name="Google Shape;525;p33"/>
          <p:cNvCxnSpPr>
            <a:stCxn id="522" idx="3"/>
            <a:endCxn id="509" idx="1"/>
          </p:cNvCxnSpPr>
          <p:nvPr/>
        </p:nvCxnSpPr>
        <p:spPr>
          <a:xfrm flipH="1" rot="10800000">
            <a:off x="2863423" y="1852210"/>
            <a:ext cx="2089500" cy="15240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26" name="Google Shape;526;p33"/>
          <p:cNvSpPr/>
          <p:nvPr/>
        </p:nvSpPr>
        <p:spPr>
          <a:xfrm>
            <a:off x="1447800" y="4114800"/>
            <a:ext cx="5867400" cy="175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(%rdi), %rax  # t0 = *xp 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(%rsi), %rdx  # t1 = *yp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movq    %rdx, (%rdi)  # *xp = t1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%rax, (%rsi)  # *yp = t0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27" name="Google Shape;527;p33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528" name="Google Shape;528;p33"/>
            <p:cNvSpPr txBox="1"/>
            <p:nvPr/>
          </p:nvSpPr>
          <p:spPr>
            <a:xfrm>
              <a:off x="6096000" y="165694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9" name="Google Shape;529;p33"/>
            <p:cNvSpPr txBox="1"/>
            <p:nvPr/>
          </p:nvSpPr>
          <p:spPr>
            <a:xfrm>
              <a:off x="6096000" y="2052235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0x118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0" name="Google Shape;530;p33"/>
            <p:cNvSpPr txBox="1"/>
            <p:nvPr/>
          </p:nvSpPr>
          <p:spPr>
            <a:xfrm>
              <a:off x="6096000" y="2447523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1" name="Google Shape;531;p33"/>
            <p:cNvSpPr txBox="1"/>
            <p:nvPr/>
          </p:nvSpPr>
          <p:spPr>
            <a:xfrm>
              <a:off x="6096000" y="2842810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0x108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2" name="Google Shape;532;p33"/>
            <p:cNvSpPr txBox="1"/>
            <p:nvPr/>
          </p:nvSpPr>
          <p:spPr>
            <a:xfrm>
              <a:off x="6096000" y="323809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3"/>
            <p:cNvSpPr txBox="1"/>
            <p:nvPr/>
          </p:nvSpPr>
          <p:spPr>
            <a:xfrm>
              <a:off x="6096000" y="1414046"/>
              <a:ext cx="1219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4"/>
          <p:cNvSpPr txBox="1"/>
          <p:nvPr>
            <p:ph type="title"/>
          </p:nvPr>
        </p:nvSpPr>
        <p:spPr>
          <a:xfrm>
            <a:off x="533400" y="304800"/>
            <a:ext cx="6375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Understanding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/>
              <a:t>()</a:t>
            </a:r>
            <a:endParaRPr/>
          </a:p>
        </p:txBody>
      </p:sp>
      <p:sp>
        <p:nvSpPr>
          <p:cNvPr id="539" name="Google Shape;539;p34"/>
          <p:cNvSpPr/>
          <p:nvPr/>
        </p:nvSpPr>
        <p:spPr>
          <a:xfrm>
            <a:off x="4953000" y="1661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456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Google Shape;540;p34"/>
          <p:cNvSpPr/>
          <p:nvPr/>
        </p:nvSpPr>
        <p:spPr>
          <a:xfrm>
            <a:off x="4953000" y="2042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Google Shape;541;p34"/>
          <p:cNvSpPr/>
          <p:nvPr/>
        </p:nvSpPr>
        <p:spPr>
          <a:xfrm>
            <a:off x="4953000" y="2423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4"/>
          <p:cNvSpPr/>
          <p:nvPr/>
        </p:nvSpPr>
        <p:spPr>
          <a:xfrm>
            <a:off x="4953000" y="2804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4"/>
          <p:cNvSpPr/>
          <p:nvPr/>
        </p:nvSpPr>
        <p:spPr>
          <a:xfrm>
            <a:off x="4953000" y="3185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4" name="Google Shape;544;p34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545" name="Google Shape;545;p34"/>
            <p:cNvSpPr/>
            <p:nvPr/>
          </p:nvSpPr>
          <p:spPr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%rsi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%rax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123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456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553" name="Google Shape;553;p34"/>
          <p:cNvSpPr txBox="1"/>
          <p:nvPr/>
        </p:nvSpPr>
        <p:spPr>
          <a:xfrm>
            <a:off x="1295400" y="1252322"/>
            <a:ext cx="13510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34"/>
          <p:cNvSpPr txBox="1"/>
          <p:nvPr/>
        </p:nvSpPr>
        <p:spPr>
          <a:xfrm>
            <a:off x="4816383" y="1032633"/>
            <a:ext cx="12796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5" name="Google Shape;555;p34"/>
          <p:cNvCxnSpPr>
            <a:stCxn id="551" idx="3"/>
          </p:cNvCxnSpPr>
          <p:nvPr/>
        </p:nvCxnSpPr>
        <p:spPr>
          <a:xfrm>
            <a:off x="2863423" y="2919010"/>
            <a:ext cx="2074500" cy="4191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56" name="Google Shape;556;p34"/>
          <p:cNvSpPr/>
          <p:nvPr/>
        </p:nvSpPr>
        <p:spPr>
          <a:xfrm>
            <a:off x="1447800" y="4114800"/>
            <a:ext cx="5867400" cy="175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(%rdi), %rax  # t0 = *xp 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(%rsi), %rdx  # t1 = *yp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%rdx, (%rdi)  # *xp = t1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movq    %rax, (%rsi)  # *yp = t0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57" name="Google Shape;557;p34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558" name="Google Shape;558;p34"/>
            <p:cNvSpPr txBox="1"/>
            <p:nvPr/>
          </p:nvSpPr>
          <p:spPr>
            <a:xfrm>
              <a:off x="6096000" y="165694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9" name="Google Shape;559;p34"/>
            <p:cNvSpPr txBox="1"/>
            <p:nvPr/>
          </p:nvSpPr>
          <p:spPr>
            <a:xfrm>
              <a:off x="6096000" y="2052235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0x118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0" name="Google Shape;560;p34"/>
            <p:cNvSpPr txBox="1"/>
            <p:nvPr/>
          </p:nvSpPr>
          <p:spPr>
            <a:xfrm>
              <a:off x="6096000" y="2447523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1" name="Google Shape;561;p34"/>
            <p:cNvSpPr txBox="1"/>
            <p:nvPr/>
          </p:nvSpPr>
          <p:spPr>
            <a:xfrm>
              <a:off x="6096000" y="2842810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0x108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2" name="Google Shape;562;p34"/>
            <p:cNvSpPr txBox="1"/>
            <p:nvPr/>
          </p:nvSpPr>
          <p:spPr>
            <a:xfrm>
              <a:off x="6096000" y="323809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4"/>
            <p:cNvSpPr txBox="1"/>
            <p:nvPr/>
          </p:nvSpPr>
          <p:spPr>
            <a:xfrm>
              <a:off x="6096000" y="1414046"/>
              <a:ext cx="1219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5"/>
          <p:cNvSpPr txBox="1"/>
          <p:nvPr>
            <p:ph type="title"/>
          </p:nvPr>
        </p:nvSpPr>
        <p:spPr>
          <a:xfrm>
            <a:off x="381000" y="569912"/>
            <a:ext cx="70358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Simple Memory Addressing Modes</a:t>
            </a:r>
            <a:endParaRPr/>
          </a:p>
        </p:txBody>
      </p:sp>
      <p:sp>
        <p:nvSpPr>
          <p:cNvPr id="569" name="Google Shape;569;p3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Normal	(R)	Mem[Reg[R]]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Register R specifies memory address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Aha! Pointer dereferencing in C</a:t>
            </a:r>
            <a:br>
              <a:rPr lang="en-US" sz="2400"/>
            </a:br>
            <a:br>
              <a:rPr lang="en-US" sz="2400"/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movq (%rcx),%rax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54608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sz="2400"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Displacement	D(R)	Mem[Reg[R]+D]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Register R specifies start of memory region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Constant displacement D specifies offset</a:t>
            </a:r>
            <a:br>
              <a:rPr lang="en-US" sz="2400"/>
            </a:br>
            <a:br>
              <a:rPr lang="en-US" sz="2400"/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movq 8(%rbp),%rdx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6"/>
          <p:cNvSpPr txBox="1"/>
          <p:nvPr>
            <p:ph type="title"/>
          </p:nvPr>
        </p:nvSpPr>
        <p:spPr>
          <a:xfrm>
            <a:off x="304800" y="493712"/>
            <a:ext cx="80772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Complete Memory Addressing Modes</a:t>
            </a:r>
            <a:endParaRPr/>
          </a:p>
        </p:txBody>
      </p:sp>
      <p:sp>
        <p:nvSpPr>
          <p:cNvPr id="575" name="Google Shape;575;p36"/>
          <p:cNvSpPr txBox="1"/>
          <p:nvPr>
            <p:ph idx="1" type="body"/>
          </p:nvPr>
        </p:nvSpPr>
        <p:spPr>
          <a:xfrm>
            <a:off x="290513" y="1250950"/>
            <a:ext cx="8307387" cy="553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Most General Form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	D(Rb,Ri,S)	Mem[Reg[Rb]+S*Reg[Ri]+ D]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D: 	Constant “displacement” 1, 2, or 4 bytes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Rb: 	Base register: Any of 16 integer registers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Ri:	Index register: Any, except for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S: 	Scale: 1, 2, 4, or 8 (</a:t>
            </a:r>
            <a:r>
              <a:rPr i="1" lang="en-US">
                <a:solidFill>
                  <a:srgbClr val="C00000"/>
                </a:solidFill>
              </a:rPr>
              <a:t>why these numbers?</a:t>
            </a:r>
            <a:r>
              <a:rPr lang="en-US"/>
              <a:t>)</a:t>
            </a:r>
            <a:endParaRPr/>
          </a:p>
          <a:p>
            <a:pPr indent="-13239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Special Cases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	(Rb,Ri)	Mem[Reg[Rb]+Reg[Ri]]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	D(Rb,Ri)	Mem[Reg[Rb]+Reg[Ri]+D]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	(Rb,Ri,S)	Mem[Reg[Rb]+S*Reg[Ri]]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1" name="Google Shape;581;p37"/>
          <p:cNvGraphicFramePr/>
          <p:nvPr/>
        </p:nvGraphicFramePr>
        <p:xfrm>
          <a:off x="1050585" y="388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{0297D792-F0E1-4A6B-83EB-CA33DB20989A}</a:tableStyleId>
              </a:tblPr>
              <a:tblGrid>
                <a:gridCol w="2671775"/>
                <a:gridCol w="2741600"/>
                <a:gridCol w="1520825"/>
              </a:tblGrid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Expression</a:t>
                      </a:r>
                      <a:endParaRPr sz="1400" u="none" cap="none" strike="noStrike"/>
                    </a:p>
                  </a:txBody>
                  <a:tcPr marT="101600" marB="101600" marR="101600" marL="1016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 Computation</a:t>
                      </a:r>
                      <a:endParaRPr sz="1400" u="none" cap="none" strike="noStrike"/>
                    </a:p>
                  </a:txBody>
                  <a:tcPr marT="101600" marB="101600" marR="101600" marL="101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</a:t>
                      </a:r>
                      <a:endParaRPr sz="1400" u="none" cap="none" strike="noStrike"/>
                    </a:p>
                  </a:txBody>
                  <a:tcPr marT="101600" marB="101600" marR="101600" marL="101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0x8(%rdx)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(%rdx,%rcx)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(%rdx,%rcx,4)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0x80(,%rdx,2)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2" name="Google Shape;582;p37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80963" lvl="0" marL="809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Address Computation Examples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84" name="Google Shape;584;p37"/>
          <p:cNvGraphicFramePr/>
          <p:nvPr/>
        </p:nvGraphicFramePr>
        <p:xfrm>
          <a:off x="1050585" y="38938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{0297D792-F0E1-4A6B-83EB-CA33DB20989A}</a:tableStyleId>
              </a:tblPr>
              <a:tblGrid>
                <a:gridCol w="2671775"/>
                <a:gridCol w="2741600"/>
                <a:gridCol w="1520825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Expression</a:t>
                      </a:r>
                      <a:endParaRPr sz="1400" u="none" cap="none" strike="noStrike"/>
                    </a:p>
                  </a:txBody>
                  <a:tcPr marT="101600" marB="101600" marR="101600" marL="1016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 Computation</a:t>
                      </a:r>
                      <a:endParaRPr sz="1400" u="none" cap="none" strike="noStrike"/>
                    </a:p>
                  </a:txBody>
                  <a:tcPr marT="101600" marB="101600" marR="101600" marL="101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</a:t>
                      </a:r>
                      <a:endParaRPr sz="1400" u="none" cap="none" strike="noStrike"/>
                    </a:p>
                  </a:txBody>
                  <a:tcPr marT="101600" marB="101600" marR="101600" marL="101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0x8(%rdx)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0xf000 + 0x8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0xf008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(%rdx,%rcx)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0xf000 + 0x100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0xf100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(%rdx,%rcx,4)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0xf000 + 4*0x100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0xf400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0x80(,%rdx,2)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2*0xf000 + 0x80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0x1e080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5" name="Google Shape;585;p37"/>
          <p:cNvGraphicFramePr/>
          <p:nvPr/>
        </p:nvGraphicFramePr>
        <p:xfrm>
          <a:off x="1066800" y="151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{0297D792-F0E1-4A6B-83EB-CA33DB20989A}</a:tableStyleId>
              </a:tblPr>
              <a:tblGrid>
                <a:gridCol w="1041400"/>
                <a:gridCol w="1320800"/>
              </a:tblGrid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%rdx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76200" marB="76200" marR="76200" marL="762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0xf000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%rcx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76200" marB="76200" marR="76200" marL="762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0x0100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Today: Machine Programming I: Basics</a:t>
            </a:r>
            <a:endParaRPr/>
          </a:p>
        </p:txBody>
      </p:sp>
      <p:sp>
        <p:nvSpPr>
          <p:cNvPr id="592" name="Google Shape;592;p3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History of Intel processors and architectures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C, assembly, machine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Assembly Basics: Registers, operands, move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Arithmetic &amp; logical operations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9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Address Computation Instruction</a:t>
            </a:r>
            <a:endParaRPr/>
          </a:p>
        </p:txBody>
      </p:sp>
      <p:sp>
        <p:nvSpPr>
          <p:cNvPr id="599" name="Google Shape;599;p3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leaq</a:t>
            </a:r>
            <a:r>
              <a:rPr lang="en-US"/>
              <a:t>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/>
              <a:t>,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Dst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/>
              <a:t> is address mode expression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Set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Dst</a:t>
            </a:r>
            <a:r>
              <a:rPr lang="en-US"/>
              <a:t> to address denoted by expression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Computing addresses without a memory reference</a:t>
            </a:r>
            <a:endParaRPr/>
          </a:p>
          <a:p>
            <a:pPr indent="-228600" lvl="2" marL="838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E.g., translation of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p = &amp;x[i];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Computing arithmetic expressions of the form x + k*y</a:t>
            </a:r>
            <a:endParaRPr/>
          </a:p>
          <a:p>
            <a:pPr indent="-228600" lvl="2" marL="838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k = 1, 2, 4, or 8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</a:t>
            </a:r>
            <a:endParaRPr/>
          </a:p>
        </p:txBody>
      </p:sp>
      <p:sp>
        <p:nvSpPr>
          <p:cNvPr id="600" name="Google Shape;600;p39"/>
          <p:cNvSpPr/>
          <p:nvPr/>
        </p:nvSpPr>
        <p:spPr>
          <a:xfrm>
            <a:off x="304800" y="5219700"/>
            <a:ext cx="2514600" cy="1346200"/>
          </a:xfrm>
          <a:prstGeom prst="rect">
            <a:avLst/>
          </a:prstGeom>
          <a:solidFill>
            <a:srgbClr val="CDF1C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0" lIns="18287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m12(long x)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x*12;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9"/>
          <p:cNvSpPr/>
          <p:nvPr/>
        </p:nvSpPr>
        <p:spPr>
          <a:xfrm>
            <a:off x="3340100" y="5740400"/>
            <a:ext cx="5524500" cy="685800"/>
          </a:xfrm>
          <a:prstGeom prst="rec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76200" lIns="76200" spcFirstLastPara="1" rIns="76200" wrap="square" tIns="76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leaq (%rdi,%rdi,2), %rax # t &lt;- x+x*2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salq $2, %rax            # return t&lt;&lt;2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9"/>
          <p:cNvSpPr/>
          <p:nvPr/>
        </p:nvSpPr>
        <p:spPr>
          <a:xfrm>
            <a:off x="3297238" y="5295900"/>
            <a:ext cx="3949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Converted to ASM by compiler: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0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4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Arithmetic Operations</a:t>
            </a:r>
            <a:endParaRPr/>
          </a:p>
        </p:txBody>
      </p:sp>
      <p:sp>
        <p:nvSpPr>
          <p:cNvPr id="609" name="Google Shape;609;p40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Two Operand Instructions: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Format	Computation</a:t>
            </a:r>
            <a:endParaRPr b="1" i="1">
              <a:solidFill>
                <a:srgbClr val="9800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+ Src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subq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−</a:t>
            </a:r>
            <a:r>
              <a:rPr lang="en-US"/>
              <a:t> Src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imulq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* Src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salq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&lt;&lt; Src	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Also called shlq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sarq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&gt;&gt; Src	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Arithmetic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shrq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&gt;&gt; Src	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Logical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xorq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^ Src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andq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&amp; Src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orq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| Src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Watch out for argument order!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 distinction between signed and unsigned int (why?)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1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4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Arithmetic Operations</a:t>
            </a:r>
            <a:endParaRPr/>
          </a:p>
        </p:txBody>
      </p:sp>
      <p:sp>
        <p:nvSpPr>
          <p:cNvPr id="616" name="Google Shape;616;p41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One Operand Instructions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incq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Dest	Dest = Dest + 1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decq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Dest	Dest = Dest − 1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negq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Dest	Dest = − Dest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notq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Dest	Dest = ~Dest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See book for more instructions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Arithmetic Expression Example</a:t>
            </a:r>
            <a:endParaRPr/>
          </a:p>
        </p:txBody>
      </p:sp>
      <p:sp>
        <p:nvSpPr>
          <p:cNvPr id="623" name="Google Shape;623;p42"/>
          <p:cNvSpPr txBox="1"/>
          <p:nvPr>
            <p:ph idx="1" type="body"/>
          </p:nvPr>
        </p:nvSpPr>
        <p:spPr>
          <a:xfrm>
            <a:off x="3886200" y="3505199"/>
            <a:ext cx="4406900" cy="282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Interesting Instructions</a:t>
            </a:r>
            <a:endParaRPr/>
          </a:p>
          <a:p>
            <a:pPr indent="-3429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leaq</a:t>
            </a:r>
            <a:r>
              <a:rPr lang="en-US"/>
              <a:t>: address computation</a:t>
            </a:r>
            <a:endParaRPr/>
          </a:p>
          <a:p>
            <a:pPr indent="-3429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salq</a:t>
            </a:r>
            <a:r>
              <a:rPr lang="en-US"/>
              <a:t>: shift</a:t>
            </a:r>
            <a:endParaRPr/>
          </a:p>
          <a:p>
            <a:pPr indent="-3429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imulq</a:t>
            </a:r>
            <a:r>
              <a:rPr lang="en-US"/>
              <a:t>: multiplication</a:t>
            </a:r>
            <a:endParaRPr/>
          </a:p>
          <a:p>
            <a:pPr indent="-3429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But, only used once</a:t>
            </a:r>
            <a:endParaRPr/>
          </a:p>
        </p:txBody>
      </p:sp>
      <p:sp>
        <p:nvSpPr>
          <p:cNvPr id="624" name="Google Shape;624;p42"/>
          <p:cNvSpPr/>
          <p:nvPr/>
        </p:nvSpPr>
        <p:spPr>
          <a:xfrm>
            <a:off x="152400" y="1752600"/>
            <a:ext cx="3581400" cy="34290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arith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(long x, long y, long z)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t1 = x+y;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t2 = z+t1;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t3 = x+4;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t4 = y * 48;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t5 = t3 + t4;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rval = t2 * t5;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4249737" y="1193800"/>
            <a:ext cx="4127500" cy="2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arith: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(%rdi,%rsi),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%rdx,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(%rsi,%rsi,2), %rdx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salq    $4, %rdx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4(%rdi,%rdx), %rcx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imulq   %rcx,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457200" y="569912"/>
            <a:ext cx="82296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Intel x86 Evolution: Milestones</a:t>
            </a:r>
            <a:endParaRPr/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381000" y="1447800"/>
            <a:ext cx="792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i="1" lang="en-US">
                <a:solidFill>
                  <a:srgbClr val="C00000"/>
                </a:solidFill>
              </a:rPr>
              <a:t>	Name	       Date	Transistors	  MHz</a:t>
            </a:r>
            <a:endParaRPr i="1">
              <a:solidFill>
                <a:srgbClr val="C00000"/>
              </a:solidFill>
            </a:endParaRPr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8086			1978	29K	5-10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First 16-bit Intel processor.  Basis for IBM PC &amp; DOS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386			1985	275K	16-33	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First 32 bit Intel processor , referred to as IA32</a:t>
            </a:r>
            <a:endParaRPr/>
          </a:p>
          <a:p>
            <a:pPr indent="-160338" lvl="0" marL="1603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Pentium 	4E	2004	125M	2800-3800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First 64-bit Intel x86 processor, referred to as x86-64</a:t>
            </a:r>
            <a:endParaRPr/>
          </a:p>
          <a:p>
            <a:pPr indent="-160338" lvl="0" marL="1603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Core 2		2006	291M	1060-3500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First multi-core Intel processor</a:t>
            </a:r>
            <a:endParaRPr/>
          </a:p>
          <a:p>
            <a:pPr indent="-160338" lvl="0" marL="1603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Xeon Processor 	2019	8B	2095.076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Our virtual machines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3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3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Understanding Arithmetic Expression Example</a:t>
            </a:r>
            <a:endParaRPr/>
          </a:p>
        </p:txBody>
      </p:sp>
      <p:sp>
        <p:nvSpPr>
          <p:cNvPr id="632" name="Google Shape;632;p43"/>
          <p:cNvSpPr/>
          <p:nvPr/>
        </p:nvSpPr>
        <p:spPr>
          <a:xfrm>
            <a:off x="152400" y="1752600"/>
            <a:ext cx="3505200" cy="34290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arith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(long x, long y, long z)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t1 = x+y;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t2 = z+t1;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t3 = x+4;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t4 = y * 48;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t5 = t3 + t4;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rval = t2 * t5;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3"/>
          <p:cNvSpPr/>
          <p:nvPr/>
        </p:nvSpPr>
        <p:spPr>
          <a:xfrm>
            <a:off x="3810000" y="1193800"/>
            <a:ext cx="5181600" cy="2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arith: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(%rdi,%rsi), %rax   # t1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%rdx, %rax          # t2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(%rsi,%rsi,2), %rdx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salq    $4, %rdx            # t4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4(%rdi,%rdx), %rcx  # t5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imulq   %rcx, %rax          # rval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34" name="Google Shape;634;p43"/>
          <p:cNvGraphicFramePr/>
          <p:nvPr/>
        </p:nvGraphicFramePr>
        <p:xfrm>
          <a:off x="4648200" y="37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{0297D792-F0E1-4A6B-83EB-CA33DB20989A}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AC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6E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AC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t2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rval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6E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AC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%rcx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 Programming I: Summary</a:t>
            </a:r>
            <a:endParaRPr/>
          </a:p>
        </p:txBody>
      </p:sp>
      <p:sp>
        <p:nvSpPr>
          <p:cNvPr id="641" name="Google Shape;641;p44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History of Intel processors and architectures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Evolutionary design leads to many quirks and artifacts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C, assembly, machine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New forms of visible state: program counter, registers, ...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Compiler must transform statements, expressions, procedures into low-level instruction sequences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Assembly Basics: Registers, operands, move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x86-64 move instructions cover wide range of data movement forms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Arithmetic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 compiler will figure out different instruction combinations to carry out computation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457200" y="304800"/>
            <a:ext cx="82296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Intel x86 Processors, cont.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304800" y="877888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Machine Evolution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386			1985	0.3M	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Pentium		1993	3.1M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Pentium/MMX	1997	4.5M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Pentium Pro	1995	6.5M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Pentium III		1999	8.2M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Pentium 4		2001	42M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Core 2 Duo		2006	291M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Core i7	2008	731M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Added Features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Instructions to support multimedia operations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Instructions to enable more efficient conditional operations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Transition from 32 bits to 64 bits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More cores</a:t>
            </a:r>
            <a:endParaRPr/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143000"/>
            <a:ext cx="42481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 Clones: Advanced Micro Devices (AMD)</a:t>
            </a:r>
            <a:endParaRPr/>
          </a:p>
        </p:txBody>
      </p:sp>
      <p:sp>
        <p:nvSpPr>
          <p:cNvPr id="100" name="Google Shape;100;p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0338" lvl="0" marL="1603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Historically</a:t>
            </a:r>
            <a:endParaRPr/>
          </a:p>
          <a:p>
            <a:pPr indent="-165100" lvl="1" marL="4397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AMD has followed just behind Intel</a:t>
            </a:r>
            <a:endParaRPr/>
          </a:p>
          <a:p>
            <a:pPr indent="-165100" lvl="1" marL="4397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 little bit slower, a lot cheaper</a:t>
            </a:r>
            <a:endParaRPr/>
          </a:p>
          <a:p>
            <a:pPr indent="-160338" lvl="0" marL="1603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Then</a:t>
            </a:r>
            <a:endParaRPr/>
          </a:p>
          <a:p>
            <a:pPr indent="-165100" lvl="1" marL="4397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Recruited top circuit designers from Digital Equipment Corp. and other downward trending companies</a:t>
            </a:r>
            <a:endParaRPr/>
          </a:p>
          <a:p>
            <a:pPr indent="-165100" lvl="1" marL="4397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Built Opteron: tough competitor to Pentium 4</a:t>
            </a:r>
            <a:endParaRPr/>
          </a:p>
          <a:p>
            <a:pPr indent="-165100" lvl="1" marL="439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Developed x86-64, their own extension to 64 bits</a:t>
            </a:r>
            <a:endParaRPr/>
          </a:p>
          <a:p>
            <a:pPr indent="-91440" lvl="0" marL="3968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 Recent Years</a:t>
            </a:r>
            <a:endParaRPr/>
          </a:p>
          <a:p>
            <a:pPr indent="-165100" lvl="1" marL="4397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Intel got its act together</a:t>
            </a:r>
            <a:endParaRPr/>
          </a:p>
          <a:p>
            <a:pPr indent="-165100" lvl="2" marL="8397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Leads the world in semiconductor technology</a:t>
            </a:r>
            <a:endParaRPr/>
          </a:p>
          <a:p>
            <a:pPr indent="-165100" lvl="1" marL="4397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AMD has fallen behind</a:t>
            </a:r>
            <a:endParaRPr/>
          </a:p>
          <a:p>
            <a:pPr indent="-165100" lvl="2" marL="8397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Relies on external semiconductor manufacturer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Our Coverage</a:t>
            </a:r>
            <a:endParaRPr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x86-64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standard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unix&gt; gcc hello.c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unix&gt; gcc –m64 hello.c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7178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80"/>
              <a:buFont typeface="Calibri"/>
              <a:buChar char="▪"/>
            </a:pPr>
            <a:r>
              <a:rPr lang="en-US"/>
              <a:t>All labs assume Linux x86-64 machines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Presentation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Book covers x86-64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Web aside on IA32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We will only cover x86-64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Today: Machine Programming I: Basics</a:t>
            </a:r>
            <a:endParaRPr/>
          </a:p>
        </p:txBody>
      </p: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History of Intel processors and architectures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C, assembly, machine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Assembly Basics: Registers, operands, move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Arithmetic &amp; logical operations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>
            <p:ph type="title"/>
          </p:nvPr>
        </p:nvSpPr>
        <p:spPr>
          <a:xfrm>
            <a:off x="381000" y="45720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Definitions</a:t>
            </a:r>
            <a:endParaRPr/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C00000"/>
                </a:solidFill>
              </a:rPr>
              <a:t>Architecture:</a:t>
            </a:r>
            <a:r>
              <a:rPr lang="en-US"/>
              <a:t> (also ISA: instruction set architecture) The parts of a processor design that one needs to understand or write assembly/machine code.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Examples: 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instruction set specification, registers.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C00000"/>
                </a:solidFill>
              </a:rPr>
              <a:t>Microarchitecture:</a:t>
            </a:r>
            <a:r>
              <a:rPr lang="en-US"/>
              <a:t> Implementation of the architecture.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Examples: cache sizes and core frequency.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Code Forms: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FF0000"/>
                </a:solidFill>
              </a:rPr>
              <a:t>Machine Code</a:t>
            </a:r>
            <a:r>
              <a:rPr lang="en-US"/>
              <a:t>: The byte-level programs that a processor executes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FF0000"/>
                </a:solidFill>
              </a:rPr>
              <a:t>Assembly Code</a:t>
            </a:r>
            <a:r>
              <a:rPr lang="en-US"/>
              <a:t>: A text representation of machine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 ISAs: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Intel: x86, IA32, Itanium, x86-64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ARM: Used in almost all mobile phones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2012-09-11T15:51:41Z</dcterms:created>
  <dc:creator>Markus Pueschel</dc:creator>
</cp:coreProperties>
</file>