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firstSlideNum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7" roundtripDataSignature="AMtx7mjYPEqnfjct6put94TccBAl9dkA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E29A632-6665-4F51-8022-7EBD94E83F3F}">
  <a:tblStyle styleId="{CE29A632-6665-4F51-8022-7EBD94E83F3F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1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1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2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1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2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3"/>
          <p:cNvSpPr txBox="1"/>
          <p:nvPr>
            <p:ph type="ctrTitle"/>
          </p:nvPr>
        </p:nvSpPr>
        <p:spPr>
          <a:xfrm>
            <a:off x="685800" y="1281008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3"/>
          <p:cNvSpPr txBox="1"/>
          <p:nvPr>
            <p:ph idx="1" type="subTitle"/>
          </p:nvPr>
        </p:nvSpPr>
        <p:spPr>
          <a:xfrm>
            <a:off x="685800" y="2914650"/>
            <a:ext cx="7677600" cy="131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Calibri"/>
              <a:buNone/>
              <a:defRPr/>
            </a:lvl1pPr>
            <a:lvl2pPr lvl="1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Calibri"/>
              <a:buNone/>
              <a:defRPr/>
            </a:lvl2pPr>
            <a:lvl3pPr lvl="2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/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2"/>
          <p:cNvSpPr txBox="1"/>
          <p:nvPr>
            <p:ph type="title"/>
          </p:nvPr>
        </p:nvSpPr>
        <p:spPr>
          <a:xfrm>
            <a:off x="374089" y="278386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2"/>
          <p:cNvSpPr txBox="1"/>
          <p:nvPr>
            <p:ph idx="1" type="body"/>
          </p:nvPr>
        </p:nvSpPr>
        <p:spPr>
          <a:xfrm rot="5400000">
            <a:off x="2480449" y="-1062093"/>
            <a:ext cx="3729000" cy="78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3"/>
          <p:cNvSpPr txBox="1"/>
          <p:nvPr>
            <p:ph type="title"/>
          </p:nvPr>
        </p:nvSpPr>
        <p:spPr>
          <a:xfrm rot="5400000">
            <a:off x="5761350" y="1367999"/>
            <a:ext cx="4579199" cy="218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" type="body"/>
          </p:nvPr>
        </p:nvSpPr>
        <p:spPr>
          <a:xfrm rot="5400000">
            <a:off x="1311713" y="-743249"/>
            <a:ext cx="4579199" cy="6408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and 2 Content" type="objAndTwoObj">
  <p:cSld name="OBJECT_AND_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4"/>
          <p:cNvSpPr txBox="1"/>
          <p:nvPr>
            <p:ph type="title"/>
          </p:nvPr>
        </p:nvSpPr>
        <p:spPr>
          <a:xfrm>
            <a:off x="396875" y="171450"/>
            <a:ext cx="8747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4"/>
          <p:cNvSpPr txBox="1"/>
          <p:nvPr>
            <p:ph idx="1" type="body"/>
          </p:nvPr>
        </p:nvSpPr>
        <p:spPr>
          <a:xfrm>
            <a:off x="638175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  <p:sp>
        <p:nvSpPr>
          <p:cNvPr id="50" name="Google Shape;50;p34"/>
          <p:cNvSpPr txBox="1"/>
          <p:nvPr>
            <p:ph idx="2" type="body"/>
          </p:nvPr>
        </p:nvSpPr>
        <p:spPr>
          <a:xfrm>
            <a:off x="4662487" y="1021556"/>
            <a:ext cx="3871799" cy="18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3" type="body"/>
          </p:nvPr>
        </p:nvSpPr>
        <p:spPr>
          <a:xfrm>
            <a:off x="4662487" y="2943225"/>
            <a:ext cx="3871799" cy="18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5"/>
          <p:cNvSpPr txBox="1"/>
          <p:nvPr>
            <p:ph type="title"/>
          </p:nvPr>
        </p:nvSpPr>
        <p:spPr>
          <a:xfrm>
            <a:off x="396875" y="171450"/>
            <a:ext cx="8747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5"/>
          <p:cNvSpPr txBox="1"/>
          <p:nvPr>
            <p:ph idx="1" type="body"/>
          </p:nvPr>
        </p:nvSpPr>
        <p:spPr>
          <a:xfrm>
            <a:off x="638175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  <p:sp>
        <p:nvSpPr>
          <p:cNvPr id="55" name="Google Shape;55;p35"/>
          <p:cNvSpPr txBox="1"/>
          <p:nvPr>
            <p:ph idx="2" type="body"/>
          </p:nvPr>
        </p:nvSpPr>
        <p:spPr>
          <a:xfrm>
            <a:off x="4662487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6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9pPr>
          </a:lstStyle>
          <a:p/>
        </p:txBody>
      </p:sp>
      <p:sp>
        <p:nvSpPr>
          <p:cNvPr id="58" name="Google Shape;58;p36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4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4"/>
          <p:cNvSpPr txBox="1"/>
          <p:nvPr>
            <p:ph idx="1" type="body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400">
                <a:solidFill>
                  <a:schemeClr val="dk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5"/>
          <p:cNvSpPr txBox="1"/>
          <p:nvPr>
            <p:ph idx="1" type="body"/>
          </p:nvPr>
        </p:nvSpPr>
        <p:spPr>
          <a:xfrm>
            <a:off x="457200" y="1151334"/>
            <a:ext cx="4040099" cy="479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9pPr>
          </a:lstStyle>
          <a:p/>
        </p:txBody>
      </p:sp>
      <p:sp>
        <p:nvSpPr>
          <p:cNvPr id="20" name="Google Shape;20;p25"/>
          <p:cNvSpPr txBox="1"/>
          <p:nvPr>
            <p:ph idx="2" type="body"/>
          </p:nvPr>
        </p:nvSpPr>
        <p:spPr>
          <a:xfrm>
            <a:off x="457200" y="1631156"/>
            <a:ext cx="4040099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  <p:sp>
        <p:nvSpPr>
          <p:cNvPr id="21" name="Google Shape;21;p25"/>
          <p:cNvSpPr txBox="1"/>
          <p:nvPr>
            <p:ph idx="3" type="body"/>
          </p:nvPr>
        </p:nvSpPr>
        <p:spPr>
          <a:xfrm>
            <a:off x="4645025" y="1151334"/>
            <a:ext cx="4041900" cy="479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25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6"/>
          <p:cNvSpPr txBox="1"/>
          <p:nvPr>
            <p:ph type="title"/>
          </p:nvPr>
        </p:nvSpPr>
        <p:spPr>
          <a:xfrm>
            <a:off x="722312" y="3305175"/>
            <a:ext cx="7772400" cy="1021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" type="body"/>
          </p:nvPr>
        </p:nvSpPr>
        <p:spPr>
          <a:xfrm>
            <a:off x="722312" y="2180034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7"/>
          <p:cNvSpPr txBox="1"/>
          <p:nvPr>
            <p:ph type="title"/>
          </p:nvPr>
        </p:nvSpPr>
        <p:spPr>
          <a:xfrm>
            <a:off x="374089" y="278386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7"/>
          <p:cNvSpPr txBox="1"/>
          <p:nvPr>
            <p:ph idx="1" type="body"/>
          </p:nvPr>
        </p:nvSpPr>
        <p:spPr>
          <a:xfrm>
            <a:off x="638175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  <p:sp>
        <p:nvSpPr>
          <p:cNvPr id="29" name="Google Shape;29;p27"/>
          <p:cNvSpPr txBox="1"/>
          <p:nvPr>
            <p:ph idx="2" type="body"/>
          </p:nvPr>
        </p:nvSpPr>
        <p:spPr>
          <a:xfrm>
            <a:off x="4662487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8"/>
          <p:cNvSpPr txBox="1"/>
          <p:nvPr>
            <p:ph type="title"/>
          </p:nvPr>
        </p:nvSpPr>
        <p:spPr>
          <a:xfrm>
            <a:off x="357762" y="333802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/>
          <p:nvPr>
            <p:ph type="title"/>
          </p:nvPr>
        </p:nvSpPr>
        <p:spPr>
          <a:xfrm>
            <a:off x="457200" y="204787"/>
            <a:ext cx="3008399" cy="871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0"/>
          <p:cNvSpPr txBox="1"/>
          <p:nvPr>
            <p:ph idx="1" type="body"/>
          </p:nvPr>
        </p:nvSpPr>
        <p:spPr>
          <a:xfrm>
            <a:off x="3575050" y="204787"/>
            <a:ext cx="5111699" cy="4389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  <p:sp>
        <p:nvSpPr>
          <p:cNvPr id="36" name="Google Shape;36;p30"/>
          <p:cNvSpPr txBox="1"/>
          <p:nvPr>
            <p:ph idx="2" type="body"/>
          </p:nvPr>
        </p:nvSpPr>
        <p:spPr>
          <a:xfrm>
            <a:off x="457200" y="1076325"/>
            <a:ext cx="3008399" cy="3518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1"/>
          <p:cNvSpPr txBox="1"/>
          <p:nvPr>
            <p:ph type="title"/>
          </p:nvPr>
        </p:nvSpPr>
        <p:spPr>
          <a:xfrm>
            <a:off x="1792288" y="3600450"/>
            <a:ext cx="5486399" cy="425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1"/>
          <p:cNvSpPr/>
          <p:nvPr>
            <p:ph idx="2" type="pic"/>
          </p:nvPr>
        </p:nvSpPr>
        <p:spPr>
          <a:xfrm>
            <a:off x="1792288" y="459581"/>
            <a:ext cx="5486399" cy="3086099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31"/>
          <p:cNvSpPr txBox="1"/>
          <p:nvPr>
            <p:ph idx="1" type="body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type="title"/>
          </p:nvPr>
        </p:nvSpPr>
        <p:spPr>
          <a:xfrm>
            <a:off x="374089" y="278386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2"/>
          <p:cNvSpPr txBox="1"/>
          <p:nvPr>
            <p:ph idx="1" type="body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Calibri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Calibri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▪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100"/>
              <a:buFont typeface="Calibri"/>
              <a:buChar char="–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100"/>
              <a:buFont typeface="Calibri"/>
              <a:buChar char="»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Arial"/>
              <a:buChar char="»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2"/>
          <p:cNvSpPr/>
          <p:nvPr/>
        </p:nvSpPr>
        <p:spPr>
          <a:xfrm>
            <a:off x="0" y="0"/>
            <a:ext cx="9144000" cy="171599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9;p22"/>
          <p:cNvSpPr txBox="1"/>
          <p:nvPr/>
        </p:nvSpPr>
        <p:spPr>
          <a:xfrm>
            <a:off x="7329500" y="-20250"/>
            <a:ext cx="1878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Times New Roman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2"/>
          <p:cNvSpPr/>
          <p:nvPr/>
        </p:nvSpPr>
        <p:spPr>
          <a:xfrm>
            <a:off x="8830842" y="4958834"/>
            <a:ext cx="313200" cy="1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/>
          <p:nvPr>
            <p:ph type="ctrTitle"/>
          </p:nvPr>
        </p:nvSpPr>
        <p:spPr>
          <a:xfrm>
            <a:off x="685800" y="1281008"/>
            <a:ext cx="7772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/>
          </a:p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Recitation: Bomb Lab</a:t>
            </a:r>
            <a:endParaRPr/>
          </a:p>
        </p:txBody>
      </p:sp>
      <p:sp>
        <p:nvSpPr>
          <p:cNvPr id="64" name="Google Shape;64;p1"/>
          <p:cNvSpPr txBox="1"/>
          <p:nvPr>
            <p:ph idx="1" type="subTitle"/>
          </p:nvPr>
        </p:nvSpPr>
        <p:spPr>
          <a:xfrm>
            <a:off x="685800" y="2914650"/>
            <a:ext cx="7677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Amiran Malania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x64 Assembly: A Quick Drill</a:t>
            </a:r>
            <a:endParaRPr/>
          </a:p>
        </p:txBody>
      </p:sp>
      <p:sp>
        <p:nvSpPr>
          <p:cNvPr id="166" name="Google Shape;166;p11"/>
          <p:cNvSpPr txBox="1"/>
          <p:nvPr>
            <p:ph idx="1" type="body"/>
          </p:nvPr>
        </p:nvSpPr>
        <p:spPr>
          <a:xfrm>
            <a:off x="396875" y="1021550"/>
            <a:ext cx="39162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cmp $0x15213, %r12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jge deadbeef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cmp %rax, %rdi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jae 15213b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test %r8, %r8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jnz (%rsi)</a:t>
            </a:r>
            <a:endParaRPr/>
          </a:p>
        </p:txBody>
      </p:sp>
      <p:sp>
        <p:nvSpPr>
          <p:cNvPr id="167" name="Google Shape;167;p11"/>
          <p:cNvSpPr txBox="1"/>
          <p:nvPr/>
        </p:nvSpPr>
        <p:spPr>
          <a:xfrm>
            <a:off x="4370825" y="1021400"/>
            <a:ext cx="37482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0" lang="en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jump to addr </a:t>
            </a: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0xdeadbeef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0" lang="en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jump to addr </a:t>
            </a: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0x15213b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0" lang="en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jump to </a:t>
            </a:r>
            <a:r>
              <a:rPr b="0" i="0" lang="en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x64 Assembly: A Quick Drill</a:t>
            </a:r>
            <a:endParaRPr/>
          </a:p>
        </p:txBody>
      </p:sp>
      <p:sp>
        <p:nvSpPr>
          <p:cNvPr id="173" name="Google Shape;173;p12"/>
          <p:cNvSpPr txBox="1"/>
          <p:nvPr>
            <p:ph idx="1" type="body"/>
          </p:nvPr>
        </p:nvSpPr>
        <p:spPr>
          <a:xfrm>
            <a:off x="396875" y="1021550"/>
            <a:ext cx="39162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cmp $0x15213, %r12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jge deadbeef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cmp %rax, %rdi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jae 15213b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test %r8, %r8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jnz (%rsi)</a:t>
            </a:r>
            <a:endParaRPr/>
          </a:p>
        </p:txBody>
      </p:sp>
      <p:sp>
        <p:nvSpPr>
          <p:cNvPr id="174" name="Google Shape;174;p12"/>
          <p:cNvSpPr txBox="1"/>
          <p:nvPr/>
        </p:nvSpPr>
        <p:spPr>
          <a:xfrm>
            <a:off x="4370825" y="1021400"/>
            <a:ext cx="37482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%r12 &gt;= 0x15213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jump to </a:t>
            </a: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0xdeadbeef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x64 Assembly: A Quick Drill</a:t>
            </a:r>
            <a:endParaRPr/>
          </a:p>
        </p:txBody>
      </p:sp>
      <p:sp>
        <p:nvSpPr>
          <p:cNvPr id="180" name="Google Shape;180;p13"/>
          <p:cNvSpPr txBox="1"/>
          <p:nvPr>
            <p:ph idx="1" type="body"/>
          </p:nvPr>
        </p:nvSpPr>
        <p:spPr>
          <a:xfrm>
            <a:off x="396875" y="1021550"/>
            <a:ext cx="39162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cmp $0x15213, %r12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jge deadbeef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cmp %rax, %rdi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jae 15213b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test %r8, %r8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jnz (%rsi)</a:t>
            </a:r>
            <a:endParaRPr/>
          </a:p>
        </p:txBody>
      </p:sp>
      <p:sp>
        <p:nvSpPr>
          <p:cNvPr id="181" name="Google Shape;181;p13"/>
          <p:cNvSpPr txBox="1"/>
          <p:nvPr/>
        </p:nvSpPr>
        <p:spPr>
          <a:xfrm>
            <a:off x="4370825" y="1021400"/>
            <a:ext cx="37482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the unsigned value of </a:t>
            </a: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%rdi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at or above the unsigned value of </a:t>
            </a: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%rax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jump to </a:t>
            </a: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0x15213b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x64 Assembly: A Quick Drill</a:t>
            </a:r>
            <a:endParaRPr/>
          </a:p>
        </p:txBody>
      </p:sp>
      <p:sp>
        <p:nvSpPr>
          <p:cNvPr id="187" name="Google Shape;187;p14"/>
          <p:cNvSpPr txBox="1"/>
          <p:nvPr>
            <p:ph idx="1" type="body"/>
          </p:nvPr>
        </p:nvSpPr>
        <p:spPr>
          <a:xfrm>
            <a:off x="396875" y="1021550"/>
            <a:ext cx="39162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cmp $0x15213, %r12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jge deadbeef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cmp %rax, %rdi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jae 15213b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test %r8, %r8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jnz (%rsi)</a:t>
            </a:r>
            <a:endParaRPr/>
          </a:p>
        </p:txBody>
      </p:sp>
      <p:sp>
        <p:nvSpPr>
          <p:cNvPr id="188" name="Google Shape;188;p14"/>
          <p:cNvSpPr txBox="1"/>
          <p:nvPr/>
        </p:nvSpPr>
        <p:spPr>
          <a:xfrm>
            <a:off x="4370825" y="1021400"/>
            <a:ext cx="37482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%r8 &amp; %r8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not zero, jump to the address stored in </a:t>
            </a: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%rsi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Diffusing Your Bomb</a:t>
            </a:r>
            <a:endParaRPr/>
          </a:p>
        </p:txBody>
      </p:sp>
      <p:sp>
        <p:nvSpPr>
          <p:cNvPr id="194" name="Google Shape;194;p15"/>
          <p:cNvSpPr txBox="1"/>
          <p:nvPr>
            <p:ph idx="1" type="body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objdump -t bomb</a:t>
            </a:r>
            <a:r>
              <a:rPr lang="en"/>
              <a:t> examines the symbol table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objdump -d bomb</a:t>
            </a:r>
            <a:r>
              <a:rPr lang="en"/>
              <a:t> disassembles all bomb code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strings bomb</a:t>
            </a:r>
            <a:r>
              <a:rPr lang="en"/>
              <a:t> prints all printable strings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gdb bomb</a:t>
            </a:r>
            <a:r>
              <a:rPr lang="en"/>
              <a:t> will open up the </a:t>
            </a:r>
            <a:r>
              <a:rPr b="1" lang="en"/>
              <a:t>G</a:t>
            </a:r>
            <a:r>
              <a:rPr lang="en"/>
              <a:t>NU </a:t>
            </a:r>
            <a:r>
              <a:rPr b="1" lang="en"/>
              <a:t>D</a:t>
            </a:r>
            <a:r>
              <a:rPr lang="en"/>
              <a:t>e</a:t>
            </a:r>
            <a:r>
              <a:rPr b="1" lang="en"/>
              <a:t>b</a:t>
            </a:r>
            <a:r>
              <a:rPr lang="en"/>
              <a:t>ugger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/>
              <a:t>Examine while stepping through your program</a:t>
            </a:r>
            <a:endParaRPr/>
          </a:p>
          <a:p>
            <a:pPr indent="-2984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100"/>
              <a:buFont typeface="Calibri"/>
              <a:buChar char="▪"/>
            </a:pPr>
            <a:r>
              <a:rPr lang="en"/>
              <a:t>registers</a:t>
            </a:r>
            <a:endParaRPr/>
          </a:p>
          <a:p>
            <a:pPr indent="-2984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100"/>
              <a:buFont typeface="Calibri"/>
              <a:buChar char="▪"/>
            </a:pPr>
            <a:r>
              <a:rPr lang="en"/>
              <a:t>the stack</a:t>
            </a:r>
            <a:endParaRPr/>
          </a:p>
          <a:p>
            <a:pPr indent="-2984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100"/>
              <a:buFont typeface="Calibri"/>
              <a:buChar char="▪"/>
            </a:pPr>
            <a:r>
              <a:rPr lang="en"/>
              <a:t>contents of program memory</a:t>
            </a:r>
            <a:endParaRPr/>
          </a:p>
          <a:p>
            <a:pPr indent="-2984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100"/>
              <a:buFont typeface="Calibri"/>
              <a:buChar char="▪"/>
            </a:pPr>
            <a:r>
              <a:rPr lang="en"/>
              <a:t>instruction stream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Using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gdb</a:t>
            </a:r>
            <a:endParaRPr/>
          </a:p>
        </p:txBody>
      </p:sp>
      <p:sp>
        <p:nvSpPr>
          <p:cNvPr id="200" name="Google Shape;200;p16"/>
          <p:cNvSpPr txBox="1"/>
          <p:nvPr>
            <p:ph idx="1" type="body"/>
          </p:nvPr>
        </p:nvSpPr>
        <p:spPr>
          <a:xfrm>
            <a:off x="396875" y="1021550"/>
            <a:ext cx="85062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ourier New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break &lt;location&gt;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/>
              <a:t>Stop execution at function name or address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/>
              <a:t>Reset breakpoints when restarting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gdb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ourier New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run &lt;args&gt;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ourier New"/>
              <a:buChar char="■"/>
            </a:pPr>
            <a:r>
              <a:rPr lang="en"/>
              <a:t>Run program with args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&lt;args&gt;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/>
              <a:t>Convenient for specifying text file with answers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ourier New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disas &lt;fun&gt;</a:t>
            </a:r>
            <a:r>
              <a:rPr lang="en"/>
              <a:t>, but </a:t>
            </a:r>
            <a:r>
              <a:rPr b="1" lang="en"/>
              <a:t>not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dis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ourier New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stepi / nexti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Arial"/>
              <a:buChar char="■"/>
            </a:pPr>
            <a:r>
              <a:rPr lang="en"/>
              <a:t>Steps / does not step through function calls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Using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gdb</a:t>
            </a:r>
            <a:endParaRPr/>
          </a:p>
        </p:txBody>
      </p:sp>
      <p:sp>
        <p:nvSpPr>
          <p:cNvPr id="206" name="Google Shape;206;p17"/>
          <p:cNvSpPr txBox="1"/>
          <p:nvPr>
            <p:ph idx="1" type="body"/>
          </p:nvPr>
        </p:nvSpPr>
        <p:spPr>
          <a:xfrm>
            <a:off x="357017" y="795517"/>
            <a:ext cx="8506200" cy="3995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ourier New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info registers</a:t>
            </a:r>
            <a:endParaRPr/>
          </a:p>
          <a:p>
            <a:pPr indent="-3048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/>
              <a:t>Print hex values in every register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ourier New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"/>
              <a:t>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/x</a:t>
            </a:r>
            <a:r>
              <a:rPr lang="en"/>
              <a:t> 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/d</a:t>
            </a:r>
            <a:r>
              <a:rPr lang="en"/>
              <a:t>)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$eax</a:t>
            </a:r>
            <a:r>
              <a:rPr lang="en"/>
              <a:t> - Yes, use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$</a:t>
            </a:r>
            <a:endParaRPr/>
          </a:p>
          <a:p>
            <a:pPr indent="-3048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/>
              <a:t>Print hex or decimal contents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%eax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ourier New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 $register, x 0xaddress</a:t>
            </a:r>
            <a:endParaRPr/>
          </a:p>
          <a:p>
            <a:pPr indent="-3048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/>
              <a:t>Prints what’s in the register / at the given address</a:t>
            </a:r>
            <a:endParaRPr/>
          </a:p>
          <a:p>
            <a:pPr indent="-3048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/>
              <a:t>By default, prints one word (4 bytes)</a:t>
            </a:r>
            <a:endParaRPr/>
          </a:p>
          <a:p>
            <a:pPr indent="-3048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/>
              <a:t>Specify format: /s, /[num][size][format]</a:t>
            </a:r>
            <a:endParaRPr/>
          </a:p>
          <a:p>
            <a:pPr indent="-29845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100"/>
              <a:buFont typeface="Courier New"/>
              <a:buChar char="▪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x/8a 0x15213</a:t>
            </a:r>
            <a:endParaRPr/>
          </a:p>
          <a:p>
            <a:pPr indent="-29845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100"/>
              <a:buFont typeface="Courier New"/>
              <a:buChar char="▪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x/4wd 0xdeadbeef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urier New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sscanf</a:t>
            </a:r>
            <a:endParaRPr/>
          </a:p>
        </p:txBody>
      </p:sp>
      <p:sp>
        <p:nvSpPr>
          <p:cNvPr id="212" name="Google Shape;212;p18"/>
          <p:cNvSpPr txBox="1"/>
          <p:nvPr>
            <p:ph idx="1" type="body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Bomb uses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sscanf</a:t>
            </a:r>
            <a:r>
              <a:rPr lang="en"/>
              <a:t> for reading strings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Figure out what phase expects for input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Check out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man sscanf</a:t>
            </a:r>
            <a:r>
              <a:rPr lang="en"/>
              <a:t> for formatting string details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If you get stuck</a:t>
            </a:r>
            <a:endParaRPr/>
          </a:p>
        </p:txBody>
      </p:sp>
      <p:sp>
        <p:nvSpPr>
          <p:cNvPr id="218" name="Google Shape;218;p19"/>
          <p:cNvSpPr txBox="1"/>
          <p:nvPr>
            <p:ph idx="1" type="body"/>
          </p:nvPr>
        </p:nvSpPr>
        <p:spPr>
          <a:xfrm>
            <a:off x="396875" y="1021556"/>
            <a:ext cx="78963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b="1" lang="en"/>
              <a:t>Please read the handout. </a:t>
            </a:r>
            <a:r>
              <a:rPr b="1" i="1" lang="en"/>
              <a:t>Please read the handout</a:t>
            </a:r>
            <a:r>
              <a:rPr b="1" lang="en"/>
              <a:t>. </a:t>
            </a:r>
            <a:r>
              <a:rPr b="1" i="1" lang="en" u="sng"/>
              <a:t>Please Read The Handout.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CS:APP Chapter 3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View lecture slides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Use </a:t>
            </a:r>
            <a:r>
              <a:rPr b="1" i="1" lang="en"/>
              <a:t>#help </a:t>
            </a:r>
            <a:r>
              <a:rPr lang="en"/>
              <a:t>in Slack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ourier New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man gdb, man sscanf, man objdump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"/>
          <p:cNvSpPr txBox="1"/>
          <p:nvPr>
            <p:ph type="title"/>
          </p:nvPr>
        </p:nvSpPr>
        <p:spPr>
          <a:xfrm>
            <a:off x="357017" y="289358"/>
            <a:ext cx="7592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Unix Refresher</a:t>
            </a:r>
            <a:endParaRPr/>
          </a:p>
        </p:txBody>
      </p:sp>
      <p:sp>
        <p:nvSpPr>
          <p:cNvPr id="224" name="Google Shape;224;p20"/>
          <p:cNvSpPr txBox="1"/>
          <p:nvPr>
            <p:ph idx="1" type="body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You should know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cd, ls, scp, ssh, tar, </a:t>
            </a:r>
            <a:r>
              <a:rPr lang="en"/>
              <a:t>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chmod</a:t>
            </a:r>
            <a:r>
              <a:rPr lang="en"/>
              <a:t> by now. Use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man &lt;command&gt;</a:t>
            </a:r>
            <a:r>
              <a:rPr lang="en"/>
              <a:t> for help.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&lt;Control-C&gt;</a:t>
            </a:r>
            <a:r>
              <a:rPr lang="en"/>
              <a:t> exits your current program.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225" name="Google Shape;22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6325" y="2622862"/>
            <a:ext cx="6791325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0" name="Google Shape;70;p2"/>
          <p:cNvSpPr txBox="1"/>
          <p:nvPr>
            <p:ph idx="1" type="body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Bomb Lab Overview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Assembly Refresher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Introduction to GDB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Unix Refresher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Bomb Lab Demo</a:t>
            </a:r>
            <a:endParaRPr/>
          </a:p>
        </p:txBody>
      </p:sp>
      <p:pic>
        <p:nvPicPr>
          <p:cNvPr id="71" name="Google Shape;7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44553" y="1243137"/>
            <a:ext cx="3348623" cy="32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"/>
          <p:cNvSpPr txBox="1"/>
          <p:nvPr>
            <p:ph type="ctrTitle"/>
          </p:nvPr>
        </p:nvSpPr>
        <p:spPr>
          <a:xfrm>
            <a:off x="2769900" y="2020500"/>
            <a:ext cx="36042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"/>
              <a:t>Bomb Lab Demo...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 txBox="1"/>
          <p:nvPr>
            <p:ph type="title"/>
          </p:nvPr>
        </p:nvSpPr>
        <p:spPr>
          <a:xfrm>
            <a:off x="357017" y="326758"/>
            <a:ext cx="7592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Accessing Your Bomb</a:t>
            </a:r>
            <a:endParaRPr/>
          </a:p>
        </p:txBody>
      </p:sp>
      <p:sp>
        <p:nvSpPr>
          <p:cNvPr id="77" name="Google Shape;77;p3"/>
          <p:cNvSpPr txBox="1"/>
          <p:nvPr>
            <p:ph idx="1" type="body"/>
          </p:nvPr>
        </p:nvSpPr>
        <p:spPr>
          <a:xfrm>
            <a:off x="396875" y="1021556"/>
            <a:ext cx="78963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b="1" lang="en"/>
              <a:t>Please read the writeup. </a:t>
            </a:r>
            <a:r>
              <a:rPr b="1" i="1" lang="en"/>
              <a:t>Please read the writeup</a:t>
            </a:r>
            <a:r>
              <a:rPr b="1" lang="en"/>
              <a:t>. </a:t>
            </a:r>
            <a:r>
              <a:rPr b="1" i="1" lang="en" u="sng"/>
              <a:t>Please Read The Writeup.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Your bomb is </a:t>
            </a:r>
            <a:r>
              <a:rPr b="1" lang="en"/>
              <a:t>unique</a:t>
            </a:r>
            <a:r>
              <a:rPr lang="en"/>
              <a:t> to you. Dr. Evil has created one </a:t>
            </a:r>
            <a:r>
              <a:rPr lang="en" strike="sngStrike"/>
              <a:t>million</a:t>
            </a:r>
            <a:r>
              <a:rPr lang="en"/>
              <a:t> billion bombs, and can distribute as many new ones as he pleases.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Bombs have six phases which get progressively </a:t>
            </a:r>
            <a:r>
              <a:rPr lang="en" strike="sngStrike"/>
              <a:t>harder</a:t>
            </a:r>
            <a:r>
              <a:rPr lang="en"/>
              <a:t> more fun to use.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Bombs can only run on your personal vm. They will blow up if you attempt to run them locally.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Examining Your Bomb</a:t>
            </a:r>
            <a:endParaRPr/>
          </a:p>
        </p:txBody>
      </p:sp>
      <p:sp>
        <p:nvSpPr>
          <p:cNvPr id="83" name="Google Shape;83;p5"/>
          <p:cNvSpPr txBox="1"/>
          <p:nvPr>
            <p:ph idx="1" type="body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You get: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/>
              <a:t>An executable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/>
              <a:t>A readme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/>
              <a:t>A heavily redacted source file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Source file just makes fun of you.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Outsmart Dr. Evil by examining the executable</a:t>
            </a:r>
            <a:endParaRPr/>
          </a:p>
        </p:txBody>
      </p:sp>
      <p:pic>
        <p:nvPicPr>
          <p:cNvPr id="84" name="Google Shape;8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2125" y="326750"/>
            <a:ext cx="2151050" cy="264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x64 Assembly: Registers</a:t>
            </a: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1499662" y="1141674"/>
            <a:ext cx="2583300" cy="3729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%rax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6"/>
          <p:cNvSpPr/>
          <p:nvPr/>
        </p:nvSpPr>
        <p:spPr>
          <a:xfrm>
            <a:off x="2705261" y="1141674"/>
            <a:ext cx="1377599" cy="372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%eax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6"/>
          <p:cNvSpPr/>
          <p:nvPr/>
        </p:nvSpPr>
        <p:spPr>
          <a:xfrm>
            <a:off x="1499662" y="1605140"/>
            <a:ext cx="2583300" cy="3729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%rbx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6"/>
          <p:cNvSpPr/>
          <p:nvPr/>
        </p:nvSpPr>
        <p:spPr>
          <a:xfrm>
            <a:off x="2705261" y="1605140"/>
            <a:ext cx="1377599" cy="372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%ebx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6"/>
          <p:cNvSpPr/>
          <p:nvPr/>
        </p:nvSpPr>
        <p:spPr>
          <a:xfrm>
            <a:off x="1499662" y="2532072"/>
            <a:ext cx="2583300" cy="3729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%rdx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6"/>
          <p:cNvSpPr/>
          <p:nvPr/>
        </p:nvSpPr>
        <p:spPr>
          <a:xfrm>
            <a:off x="2705261" y="2532072"/>
            <a:ext cx="1377599" cy="372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%edx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6"/>
          <p:cNvSpPr/>
          <p:nvPr/>
        </p:nvSpPr>
        <p:spPr>
          <a:xfrm>
            <a:off x="1499662" y="2068606"/>
            <a:ext cx="2583300" cy="3729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%rcx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6"/>
          <p:cNvSpPr/>
          <p:nvPr/>
        </p:nvSpPr>
        <p:spPr>
          <a:xfrm>
            <a:off x="2705261" y="2068606"/>
            <a:ext cx="1377599" cy="372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%ecx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6"/>
          <p:cNvSpPr/>
          <p:nvPr/>
        </p:nvSpPr>
        <p:spPr>
          <a:xfrm>
            <a:off x="1499662" y="2995539"/>
            <a:ext cx="2583300" cy="3729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%rsi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6"/>
          <p:cNvSpPr/>
          <p:nvPr/>
        </p:nvSpPr>
        <p:spPr>
          <a:xfrm>
            <a:off x="2705261" y="2995539"/>
            <a:ext cx="1377599" cy="372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%esi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6"/>
          <p:cNvSpPr/>
          <p:nvPr/>
        </p:nvSpPr>
        <p:spPr>
          <a:xfrm>
            <a:off x="1499662" y="3459005"/>
            <a:ext cx="2583300" cy="3729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%rdi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6"/>
          <p:cNvSpPr/>
          <p:nvPr/>
        </p:nvSpPr>
        <p:spPr>
          <a:xfrm>
            <a:off x="2705261" y="3459005"/>
            <a:ext cx="1377599" cy="372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%edi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6"/>
          <p:cNvSpPr/>
          <p:nvPr/>
        </p:nvSpPr>
        <p:spPr>
          <a:xfrm>
            <a:off x="1499662" y="4385937"/>
            <a:ext cx="2583300" cy="3729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%rbp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6"/>
          <p:cNvSpPr/>
          <p:nvPr/>
        </p:nvSpPr>
        <p:spPr>
          <a:xfrm>
            <a:off x="2705261" y="4385937"/>
            <a:ext cx="1377599" cy="372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%ebp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6"/>
          <p:cNvSpPr/>
          <p:nvPr/>
        </p:nvSpPr>
        <p:spPr>
          <a:xfrm>
            <a:off x="1499662" y="3922458"/>
            <a:ext cx="2583300" cy="3729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%rsp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6"/>
          <p:cNvSpPr/>
          <p:nvPr/>
        </p:nvSpPr>
        <p:spPr>
          <a:xfrm>
            <a:off x="2705261" y="3922471"/>
            <a:ext cx="1377599" cy="3729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%esp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6"/>
          <p:cNvSpPr/>
          <p:nvPr/>
        </p:nvSpPr>
        <p:spPr>
          <a:xfrm>
            <a:off x="4385262" y="1141674"/>
            <a:ext cx="2583300" cy="3729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%r8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6"/>
          <p:cNvSpPr/>
          <p:nvPr/>
        </p:nvSpPr>
        <p:spPr>
          <a:xfrm>
            <a:off x="5590862" y="1141674"/>
            <a:ext cx="1377599" cy="372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%r8d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6"/>
          <p:cNvSpPr/>
          <p:nvPr/>
        </p:nvSpPr>
        <p:spPr>
          <a:xfrm>
            <a:off x="4385262" y="1605140"/>
            <a:ext cx="2583300" cy="3729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%r9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6"/>
          <p:cNvSpPr/>
          <p:nvPr/>
        </p:nvSpPr>
        <p:spPr>
          <a:xfrm>
            <a:off x="5590862" y="1605140"/>
            <a:ext cx="1377599" cy="372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%r9d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6"/>
          <p:cNvSpPr/>
          <p:nvPr/>
        </p:nvSpPr>
        <p:spPr>
          <a:xfrm>
            <a:off x="4385262" y="2532072"/>
            <a:ext cx="2583300" cy="3729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%r11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6"/>
          <p:cNvSpPr/>
          <p:nvPr/>
        </p:nvSpPr>
        <p:spPr>
          <a:xfrm>
            <a:off x="5590862" y="2532072"/>
            <a:ext cx="1377599" cy="372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%r11d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6"/>
          <p:cNvSpPr/>
          <p:nvPr/>
        </p:nvSpPr>
        <p:spPr>
          <a:xfrm>
            <a:off x="4385262" y="2068606"/>
            <a:ext cx="2583300" cy="3729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%r10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6"/>
          <p:cNvSpPr/>
          <p:nvPr/>
        </p:nvSpPr>
        <p:spPr>
          <a:xfrm>
            <a:off x="5590862" y="2068606"/>
            <a:ext cx="1377599" cy="372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%r10d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6"/>
          <p:cNvSpPr/>
          <p:nvPr/>
        </p:nvSpPr>
        <p:spPr>
          <a:xfrm>
            <a:off x="4385262" y="2995539"/>
            <a:ext cx="2583300" cy="3729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%r12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6"/>
          <p:cNvSpPr/>
          <p:nvPr/>
        </p:nvSpPr>
        <p:spPr>
          <a:xfrm>
            <a:off x="5590862" y="2995539"/>
            <a:ext cx="1377599" cy="372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%r12d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6"/>
          <p:cNvSpPr/>
          <p:nvPr/>
        </p:nvSpPr>
        <p:spPr>
          <a:xfrm>
            <a:off x="4385262" y="3459005"/>
            <a:ext cx="2583300" cy="3729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%r13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6"/>
          <p:cNvSpPr/>
          <p:nvPr/>
        </p:nvSpPr>
        <p:spPr>
          <a:xfrm>
            <a:off x="5590862" y="3459005"/>
            <a:ext cx="1377599" cy="372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%r13d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6"/>
          <p:cNvSpPr/>
          <p:nvPr/>
        </p:nvSpPr>
        <p:spPr>
          <a:xfrm>
            <a:off x="4385262" y="4385937"/>
            <a:ext cx="2583300" cy="3729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%r15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6"/>
          <p:cNvSpPr/>
          <p:nvPr/>
        </p:nvSpPr>
        <p:spPr>
          <a:xfrm>
            <a:off x="5590862" y="4385937"/>
            <a:ext cx="1377599" cy="372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%r15d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6"/>
          <p:cNvSpPr/>
          <p:nvPr/>
        </p:nvSpPr>
        <p:spPr>
          <a:xfrm>
            <a:off x="4385262" y="3922471"/>
            <a:ext cx="2583300" cy="3729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%r14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6"/>
          <p:cNvSpPr/>
          <p:nvPr/>
        </p:nvSpPr>
        <p:spPr>
          <a:xfrm>
            <a:off x="5590862" y="3922471"/>
            <a:ext cx="1377599" cy="372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%r14d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6"/>
          <p:cNvSpPr/>
          <p:nvPr/>
        </p:nvSpPr>
        <p:spPr>
          <a:xfrm>
            <a:off x="600137" y="1141675"/>
            <a:ext cx="899525" cy="372899"/>
          </a:xfrm>
          <a:prstGeom prst="flowChartPunchedCard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6"/>
          <p:cNvSpPr/>
          <p:nvPr/>
        </p:nvSpPr>
        <p:spPr>
          <a:xfrm>
            <a:off x="600137" y="2068612"/>
            <a:ext cx="899525" cy="372899"/>
          </a:xfrm>
          <a:prstGeom prst="flowChartPunchedCard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Arg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6"/>
          <p:cNvSpPr/>
          <p:nvPr/>
        </p:nvSpPr>
        <p:spPr>
          <a:xfrm>
            <a:off x="600137" y="2532062"/>
            <a:ext cx="899525" cy="372899"/>
          </a:xfrm>
          <a:prstGeom prst="flowChartPunchedCard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Arg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6"/>
          <p:cNvSpPr/>
          <p:nvPr/>
        </p:nvSpPr>
        <p:spPr>
          <a:xfrm>
            <a:off x="600137" y="2995512"/>
            <a:ext cx="899525" cy="372899"/>
          </a:xfrm>
          <a:prstGeom prst="flowChartPunchedCard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Arg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6"/>
          <p:cNvSpPr/>
          <p:nvPr/>
        </p:nvSpPr>
        <p:spPr>
          <a:xfrm>
            <a:off x="600137" y="3458962"/>
            <a:ext cx="899525" cy="372899"/>
          </a:xfrm>
          <a:prstGeom prst="flowChartPunchedCard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Arg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6"/>
          <p:cNvSpPr/>
          <p:nvPr/>
        </p:nvSpPr>
        <p:spPr>
          <a:xfrm>
            <a:off x="438062" y="3922425"/>
            <a:ext cx="1061599" cy="372899"/>
          </a:xfrm>
          <a:prstGeom prst="flowChartPunchedCard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Stack ptr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6"/>
          <p:cNvSpPr/>
          <p:nvPr/>
        </p:nvSpPr>
        <p:spPr>
          <a:xfrm flipH="1">
            <a:off x="6968562" y="1141675"/>
            <a:ext cx="899525" cy="372899"/>
          </a:xfrm>
          <a:prstGeom prst="flowChartPunchedCard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Arg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6"/>
          <p:cNvSpPr/>
          <p:nvPr/>
        </p:nvSpPr>
        <p:spPr>
          <a:xfrm flipH="1">
            <a:off x="6968562" y="1605137"/>
            <a:ext cx="899525" cy="372899"/>
          </a:xfrm>
          <a:prstGeom prst="flowChartPunchedCard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Arg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6585075" y="3469450"/>
            <a:ext cx="384810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x64 Assembly: Operands</a:t>
            </a:r>
            <a:endParaRPr/>
          </a:p>
        </p:txBody>
      </p:sp>
      <p:graphicFrame>
        <p:nvGraphicFramePr>
          <p:cNvPr id="136" name="Google Shape;136;p7"/>
          <p:cNvGraphicFramePr/>
          <p:nvPr/>
        </p:nvGraphicFramePr>
        <p:xfrm>
          <a:off x="487425" y="1033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{CE29A632-6665-4F51-8022-7EBD94E83F3F}</a:tableStyleId>
              </a:tblPr>
              <a:tblGrid>
                <a:gridCol w="1913550"/>
                <a:gridCol w="1636775"/>
                <a:gridCol w="2513225"/>
                <a:gridCol w="1590650"/>
              </a:tblGrid>
              <a:tr h="410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Type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Syntax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Example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Notes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96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/>
                        <a:t>Constants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Start with $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$-42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$0x15213b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Don’t mix up decimal and hex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96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/>
                        <a:t>Registers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Start with %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%esi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%rax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Can store values or addresses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96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/>
                        <a:t>Memory Locations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Parentheses around a register or an addressing mode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 New"/>
                        <a:buNone/>
                      </a:pPr>
                      <a:r>
                        <a:rPr lang="en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(%rbx)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 New"/>
                        <a:buNone/>
                      </a:pPr>
                      <a:r>
                        <a:rPr lang="en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0x1c(%rax)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 New"/>
                        <a:buNone/>
                      </a:pPr>
                      <a:r>
                        <a:rPr lang="en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0x4(%rcx, %rdi, 0x1)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Parentheses dereference. Look up addressing modes!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x64 Assembly: Arithmetic Operations</a:t>
            </a:r>
            <a:endParaRPr/>
          </a:p>
        </p:txBody>
      </p:sp>
      <p:sp>
        <p:nvSpPr>
          <p:cNvPr id="142" name="Google Shape;142;p8"/>
          <p:cNvSpPr txBox="1"/>
          <p:nvPr>
            <p:ph idx="1" type="body"/>
          </p:nvPr>
        </p:nvSpPr>
        <p:spPr>
          <a:xfrm>
            <a:off x="457200" y="1151334"/>
            <a:ext cx="4040099" cy="479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Instruction</a:t>
            </a:r>
            <a:endParaRPr/>
          </a:p>
        </p:txBody>
      </p:sp>
      <p:sp>
        <p:nvSpPr>
          <p:cNvPr id="143" name="Google Shape;143;p8"/>
          <p:cNvSpPr txBox="1"/>
          <p:nvPr>
            <p:ph idx="2" type="body"/>
          </p:nvPr>
        </p:nvSpPr>
        <p:spPr>
          <a:xfrm>
            <a:off x="-92250" y="1631150"/>
            <a:ext cx="4589699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51459" lvl="0" marL="3429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mov %rbx, %rdx</a:t>
            </a:r>
            <a:endParaRPr/>
          </a:p>
          <a:p>
            <a:pPr indent="-251459" lvl="0" marL="3429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 (%rdx), %r8</a:t>
            </a:r>
            <a:endParaRPr/>
          </a:p>
          <a:p>
            <a:pPr indent="-251459" lvl="0" marL="3429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mul $3, %r8</a:t>
            </a:r>
            <a:endParaRPr/>
          </a:p>
          <a:p>
            <a:pPr indent="-251459" lvl="0" marL="3429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sub $1, %r8</a:t>
            </a:r>
            <a:endParaRPr/>
          </a:p>
          <a:p>
            <a:pPr indent="-251459" lvl="0" marL="3429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lea (%rdx,%rbx,2), %rdx</a:t>
            </a:r>
            <a:endParaRPr/>
          </a:p>
          <a:p>
            <a:pPr indent="-251459" lvl="0" marL="3429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51459" lvl="0" marL="3429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" name="Google Shape;144;p8"/>
          <p:cNvSpPr txBox="1"/>
          <p:nvPr>
            <p:ph idx="3" type="body"/>
          </p:nvPr>
        </p:nvSpPr>
        <p:spPr>
          <a:xfrm>
            <a:off x="4645025" y="1151334"/>
            <a:ext cx="4041900" cy="479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Effect</a:t>
            </a:r>
            <a:endParaRPr/>
          </a:p>
        </p:txBody>
      </p:sp>
      <p:sp>
        <p:nvSpPr>
          <p:cNvPr id="145" name="Google Shape;145;p8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rdx = rbx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r8 += value at rdx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r8 *= 3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r8--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rdx = rdx + rbx*2</a:t>
            </a:r>
            <a:endParaRPr/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Calibri"/>
              <a:buChar char="■"/>
            </a:pPr>
            <a:r>
              <a:rPr i="1" lang="en"/>
              <a:t>Doesn’t dereference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x64 Assembly: Comparisons</a:t>
            </a:r>
            <a:endParaRPr/>
          </a:p>
        </p:txBody>
      </p:sp>
      <p:sp>
        <p:nvSpPr>
          <p:cNvPr id="151" name="Google Shape;151;p9"/>
          <p:cNvSpPr txBox="1"/>
          <p:nvPr>
            <p:ph idx="1" type="body"/>
          </p:nvPr>
        </p:nvSpPr>
        <p:spPr>
          <a:xfrm>
            <a:off x="396875" y="1021550"/>
            <a:ext cx="8114099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Comparison,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cmp</a:t>
            </a:r>
            <a:r>
              <a:rPr lang="en"/>
              <a:t>, compares two values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/>
              <a:t>Result determines next conditional jump instruction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cmp b,a</a:t>
            </a:r>
            <a:r>
              <a:rPr lang="en"/>
              <a:t> computes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a-b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test b,a</a:t>
            </a:r>
            <a:r>
              <a:rPr lang="en"/>
              <a:t> computes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a&amp;b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Pay attention to </a:t>
            </a:r>
            <a:r>
              <a:rPr b="1" lang="en"/>
              <a:t>operand order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9"/>
          <p:cNvSpPr txBox="1"/>
          <p:nvPr/>
        </p:nvSpPr>
        <p:spPr>
          <a:xfrm>
            <a:off x="1061000" y="3390650"/>
            <a:ext cx="3413699" cy="9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cmpl %r9, %r10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jg 8675309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9"/>
          <p:cNvSpPr/>
          <p:nvPr/>
        </p:nvSpPr>
        <p:spPr>
          <a:xfrm>
            <a:off x="3871475" y="3644300"/>
            <a:ext cx="1164900" cy="403499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5281875" y="3234950"/>
            <a:ext cx="2537100" cy="12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%r10 &gt; %r9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then jump to </a:t>
            </a: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8675309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x64 Assembly: Jumps</a:t>
            </a:r>
            <a:endParaRPr/>
          </a:p>
        </p:txBody>
      </p:sp>
      <p:graphicFrame>
        <p:nvGraphicFramePr>
          <p:cNvPr id="160" name="Google Shape;160;p10"/>
          <p:cNvGraphicFramePr/>
          <p:nvPr/>
        </p:nvGraphicFramePr>
        <p:xfrm>
          <a:off x="517112" y="1113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{CE29A632-6665-4F51-8022-7EBD94E83F3F}</a:tableStyleId>
              </a:tblPr>
              <a:tblGrid>
                <a:gridCol w="1370075"/>
                <a:gridCol w="2338825"/>
                <a:gridCol w="1404675"/>
                <a:gridCol w="2996175"/>
              </a:tblGrid>
              <a:tr h="306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/>
                        <a:t>Instruction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/>
                        <a:t>Effect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/>
                        <a:t>Instruction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/>
                        <a:t>Effect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47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jmp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Always jump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Jump if above (unsigned &gt;)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7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je/jz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Jump if eq / zero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Jump if above / equal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7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jne/jnz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Jump if !eq / !zero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Jump if below (unsigned &lt;)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7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jg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Jump if greater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jbe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Jump if below / equal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7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jge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Jump if greater / eq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Jump if sign bit is 1 (neg)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7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Jump if less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jns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Jump if sign bit is 0 (pos)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7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jle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Jump if less / eq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